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21"/>
  </p:notesMasterIdLst>
  <p:sldIdLst>
    <p:sldId id="256" r:id="rId3"/>
    <p:sldId id="257" r:id="rId4"/>
    <p:sldId id="258" r:id="rId5"/>
    <p:sldId id="259" r:id="rId6"/>
    <p:sldId id="260" r:id="rId7"/>
    <p:sldId id="261" r:id="rId8"/>
    <p:sldId id="262" r:id="rId9"/>
    <p:sldId id="264" r:id="rId10"/>
    <p:sldId id="265" r:id="rId11"/>
    <p:sldId id="268" r:id="rId12"/>
    <p:sldId id="390" r:id="rId13"/>
    <p:sldId id="391" r:id="rId14"/>
    <p:sldId id="392" r:id="rId15"/>
    <p:sldId id="271" r:id="rId16"/>
    <p:sldId id="272" r:id="rId17"/>
    <p:sldId id="275" r:id="rId18"/>
    <p:sldId id="276" r:id="rId19"/>
    <p:sldId id="278" r:id="rId20"/>
    <p:sldId id="277" r:id="rId21"/>
    <p:sldId id="373" r:id="rId22"/>
    <p:sldId id="279" r:id="rId23"/>
    <p:sldId id="280" r:id="rId24"/>
    <p:sldId id="281" r:id="rId25"/>
    <p:sldId id="282" r:id="rId26"/>
    <p:sldId id="283" r:id="rId27"/>
    <p:sldId id="295" r:id="rId28"/>
    <p:sldId id="296" r:id="rId29"/>
    <p:sldId id="297" r:id="rId30"/>
    <p:sldId id="368" r:id="rId31"/>
    <p:sldId id="369" r:id="rId32"/>
    <p:sldId id="370" r:id="rId33"/>
    <p:sldId id="371" r:id="rId34"/>
    <p:sldId id="379" r:id="rId35"/>
    <p:sldId id="298" r:id="rId36"/>
    <p:sldId id="299" r:id="rId37"/>
    <p:sldId id="300" r:id="rId38"/>
    <p:sldId id="301" r:id="rId39"/>
    <p:sldId id="302" r:id="rId40"/>
    <p:sldId id="303" r:id="rId41"/>
    <p:sldId id="304" r:id="rId42"/>
    <p:sldId id="305" r:id="rId43"/>
    <p:sldId id="306" r:id="rId44"/>
    <p:sldId id="307" r:id="rId45"/>
    <p:sldId id="308" r:id="rId46"/>
    <p:sldId id="319" r:id="rId47"/>
    <p:sldId id="320" r:id="rId48"/>
    <p:sldId id="323" r:id="rId49"/>
    <p:sldId id="324" r:id="rId50"/>
    <p:sldId id="340" r:id="rId51"/>
    <p:sldId id="330" r:id="rId52"/>
    <p:sldId id="331" r:id="rId53"/>
    <p:sldId id="383" r:id="rId54"/>
    <p:sldId id="332" r:id="rId55"/>
    <p:sldId id="333" r:id="rId56"/>
    <p:sldId id="334" r:id="rId57"/>
    <p:sldId id="335" r:id="rId58"/>
    <p:sldId id="336" r:id="rId59"/>
    <p:sldId id="325" r:id="rId60"/>
    <p:sldId id="389" r:id="rId61"/>
    <p:sldId id="327" r:id="rId62"/>
    <p:sldId id="328" r:id="rId63"/>
    <p:sldId id="329" r:id="rId64"/>
    <p:sldId id="337" r:id="rId65"/>
    <p:sldId id="338" r:id="rId66"/>
    <p:sldId id="339" r:id="rId67"/>
    <p:sldId id="341" r:id="rId68"/>
    <p:sldId id="377" r:id="rId69"/>
    <p:sldId id="342" r:id="rId70"/>
    <p:sldId id="343" r:id="rId71"/>
    <p:sldId id="344" r:id="rId72"/>
    <p:sldId id="348" r:id="rId73"/>
    <p:sldId id="349" r:id="rId74"/>
    <p:sldId id="350" r:id="rId75"/>
    <p:sldId id="351" r:id="rId76"/>
    <p:sldId id="352" r:id="rId77"/>
    <p:sldId id="321" r:id="rId78"/>
    <p:sldId id="322" r:id="rId79"/>
    <p:sldId id="353" r:id="rId80"/>
    <p:sldId id="284" r:id="rId81"/>
    <p:sldId id="285" r:id="rId82"/>
    <p:sldId id="286" r:id="rId83"/>
    <p:sldId id="288" r:id="rId84"/>
    <p:sldId id="289" r:id="rId85"/>
    <p:sldId id="290" r:id="rId86"/>
    <p:sldId id="291" r:id="rId87"/>
    <p:sldId id="292" r:id="rId88"/>
    <p:sldId id="293" r:id="rId89"/>
    <p:sldId id="387" r:id="rId90"/>
    <p:sldId id="294" r:id="rId91"/>
    <p:sldId id="273" r:id="rId92"/>
    <p:sldId id="354" r:id="rId93"/>
    <p:sldId id="380" r:id="rId94"/>
    <p:sldId id="372" r:id="rId95"/>
    <p:sldId id="310" r:id="rId96"/>
    <p:sldId id="311" r:id="rId97"/>
    <p:sldId id="378" r:id="rId98"/>
    <p:sldId id="312" r:id="rId99"/>
    <p:sldId id="313" r:id="rId100"/>
    <p:sldId id="314" r:id="rId101"/>
    <p:sldId id="315" r:id="rId102"/>
    <p:sldId id="316" r:id="rId103"/>
    <p:sldId id="317" r:id="rId104"/>
    <p:sldId id="318" r:id="rId105"/>
    <p:sldId id="309" r:id="rId106"/>
    <p:sldId id="381" r:id="rId107"/>
    <p:sldId id="355" r:id="rId108"/>
    <p:sldId id="356" r:id="rId109"/>
    <p:sldId id="358" r:id="rId110"/>
    <p:sldId id="359" r:id="rId111"/>
    <p:sldId id="267" r:id="rId112"/>
    <p:sldId id="360" r:id="rId113"/>
    <p:sldId id="361" r:id="rId114"/>
    <p:sldId id="362" r:id="rId115"/>
    <p:sldId id="364" r:id="rId116"/>
    <p:sldId id="365" r:id="rId117"/>
    <p:sldId id="366" r:id="rId118"/>
    <p:sldId id="367" r:id="rId119"/>
    <p:sldId id="382" r:id="rId120"/>
  </p:sldIdLst>
  <p:sldSz cx="9144000" cy="5143500" type="screen16x9"/>
  <p:notesSz cx="7104063" cy="10234613"/>
  <p:embeddedFontLst>
    <p:embeddedFont>
      <p:font typeface="Barlow" panose="00000500000000000000" pitchFamily="2" charset="0"/>
      <p:regular r:id="rId122"/>
      <p:bold r:id="rId123"/>
      <p:italic r:id="rId124"/>
      <p:boldItalic r:id="rId125"/>
    </p:embeddedFont>
    <p:embeddedFont>
      <p:font typeface="Barlow Medium" panose="00000600000000000000" pitchFamily="2" charset="0"/>
      <p:regular r:id="rId126"/>
      <p:bold r:id="rId127"/>
      <p:italic r:id="rId128"/>
      <p:boldItalic r:id="rId129"/>
    </p:embeddedFont>
    <p:embeddedFont>
      <p:font typeface="Barlow SemiBold" panose="00000700000000000000" pitchFamily="2" charset="0"/>
      <p:regular r:id="rId130"/>
      <p:bold r:id="rId131"/>
      <p:italic r:id="rId132"/>
      <p:boldItalic r:id="rId133"/>
    </p:embeddedFont>
    <p:embeddedFont>
      <p:font typeface="Britannic Bold" panose="020B0903060703020204" pitchFamily="34" charset="0"/>
      <p:regular r:id="rId134"/>
    </p:embeddedFont>
    <p:embeddedFont>
      <p:font typeface="Calibri" panose="020F0502020204030204" pitchFamily="34" charset="0"/>
      <p:regular r:id="rId135"/>
      <p:bold r:id="rId136"/>
      <p:italic r:id="rId137"/>
      <p:boldItalic r:id="rId138"/>
    </p:embeddedFont>
    <p:embeddedFont>
      <p:font typeface="DM Sans" panose="02020500000000000000" charset="0"/>
      <p:regular r:id="rId139"/>
      <p:bold r:id="rId140"/>
      <p:italic r:id="rId141"/>
      <p:boldItalic r:id="rId142"/>
    </p:embeddedFont>
    <p:embeddedFont>
      <p:font typeface="Ultra" panose="02020500000000000000" charset="0"/>
      <p:regular r:id="rId143"/>
    </p:embeddedFont>
    <p:embeddedFont>
      <p:font typeface="Vladimir Script" panose="03050402040407070305" pitchFamily="66" charset="0"/>
      <p:regular r:id="rId144"/>
    </p:embeddedFont>
    <p:embeddedFont>
      <p:font typeface="微軟正黑體" panose="020B0604030504040204" pitchFamily="34" charset="-120"/>
      <p:regular r:id="rId145"/>
      <p:bold r:id="rId146"/>
    </p:embeddedFont>
    <p:embeddedFont>
      <p:font typeface="微軟正黑體" panose="020B0604030504040204" pitchFamily="34" charset="-120"/>
      <p:regular r:id="rId145"/>
      <p:bold r:id="rId146"/>
    </p:embeddedFont>
    <p:embeddedFont>
      <p:font typeface="新細明體" panose="02020500000000000000" pitchFamily="18" charset="-120"/>
      <p:regular r:id="rId1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9" roundtripDataSignature="AMtx7mg4ocPWLKZHw7k5JzOow6CTnHSju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vonne Yeh" initials="" lastIdx="14" clrIdx="0"/>
  <p:cmAuthor id="1" name="admin" initials="a" lastIdx="1" clrIdx="1">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F4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751268-4BBB-464D-860C-81C6A8BF96F4}">
  <a:tblStyle styleId="{4E751268-4BBB-464D-860C-81C6A8BF96F4}"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CA2A44E-D126-4A78-A47D-9AAB1598C2A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7" autoAdjust="0"/>
    <p:restoredTop sz="94702"/>
  </p:normalViewPr>
  <p:slideViewPr>
    <p:cSldViewPr snapToGrid="0">
      <p:cViewPr varScale="1">
        <p:scale>
          <a:sx n="138" d="100"/>
          <a:sy n="138" d="100"/>
        </p:scale>
        <p:origin x="660" y="11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17.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font" Target="fonts/font7.fntdata"/><Relationship Id="rId149" Type="http://customschemas.google.com/relationships/presentationmetadata" Target="metadata"/><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13.fntdata"/><Relationship Id="rId139" Type="http://schemas.openxmlformats.org/officeDocument/2006/relationships/font" Target="fonts/font18.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commentAuthors" Target="commentAuthor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3.fntdata"/><Relationship Id="rId129" Type="http://schemas.openxmlformats.org/officeDocument/2006/relationships/font" Target="fonts/font8.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19.fntdata"/><Relationship Id="rId14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9.fntdata"/><Relationship Id="rId135" Type="http://schemas.openxmlformats.org/officeDocument/2006/relationships/font" Target="fonts/font14.fntdata"/><Relationship Id="rId151"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font" Target="fonts/font4.fntdata"/><Relationship Id="rId141" Type="http://schemas.openxmlformats.org/officeDocument/2006/relationships/font" Target="fonts/font20.fntdata"/><Relationship Id="rId146" Type="http://schemas.openxmlformats.org/officeDocument/2006/relationships/font" Target="fonts/font2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0.fntdata"/><Relationship Id="rId136" Type="http://schemas.openxmlformats.org/officeDocument/2006/relationships/font" Target="fonts/font15.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5.fntdata"/><Relationship Id="rId147" Type="http://schemas.openxmlformats.org/officeDocument/2006/relationships/font" Target="fonts/font2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notesMaster" Target="notesMasters/notesMaster1.xml"/><Relationship Id="rId142" Type="http://schemas.openxmlformats.org/officeDocument/2006/relationships/font" Target="fonts/font21.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1.fntdata"/><Relationship Id="rId153"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fntdata"/><Relationship Id="rId143"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2.fntdata"/><Relationship Id="rId154" Type="http://schemas.openxmlformats.org/officeDocument/2006/relationships/tableStyles" Target="tableStyle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2.fntdata"/><Relationship Id="rId144" Type="http://schemas.openxmlformats.org/officeDocument/2006/relationships/font" Target="fonts/font23.fntdata"/><Relationship Id="rId90" Type="http://schemas.openxmlformats.org/officeDocument/2006/relationships/slide" Target="slides/slide8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7968191105565"/>
          <c:y val="1.8518518518518517E-2"/>
          <c:w val="0.73656837606742398"/>
          <c:h val="0.96415339749198015"/>
        </c:manualLayout>
      </c:layout>
      <c:doughnutChart>
        <c:varyColors val="1"/>
        <c:ser>
          <c:idx val="0"/>
          <c:order val="0"/>
          <c:tx>
            <c:strRef>
              <c:f>工作表1!$B$1</c:f>
              <c:strCache>
                <c:ptCount val="1"/>
                <c:pt idx="0">
                  <c:v>佔比</c:v>
                </c:pt>
              </c:strCache>
            </c:strRef>
          </c:tx>
          <c:spPr>
            <a:solidFill>
              <a:srgbClr val="8BD7E8"/>
            </a:solidFill>
          </c:spPr>
          <c:dPt>
            <c:idx val="0"/>
            <c:bubble3D val="0"/>
            <c:spPr>
              <a:solidFill>
                <a:srgbClr val="8BD7E8"/>
              </a:solidFill>
              <a:ln w="19050">
                <a:solidFill>
                  <a:schemeClr val="lt1"/>
                </a:solidFill>
              </a:ln>
              <a:effectLst/>
            </c:spPr>
            <c:extLst>
              <c:ext xmlns:c16="http://schemas.microsoft.com/office/drawing/2014/chart" uri="{C3380CC4-5D6E-409C-BE32-E72D297353CC}">
                <c16:uniqueId val="{00000001-B2CF-7A45-8110-1289D48E3992}"/>
              </c:ext>
            </c:extLst>
          </c:dPt>
          <c:dPt>
            <c:idx val="1"/>
            <c:bubble3D val="0"/>
            <c:spPr>
              <a:solidFill>
                <a:srgbClr val="F294CC"/>
              </a:solidFill>
              <a:ln w="19050">
                <a:solidFill>
                  <a:schemeClr val="lt1"/>
                </a:solidFill>
              </a:ln>
              <a:effectLst/>
            </c:spPr>
            <c:extLst>
              <c:ext xmlns:c16="http://schemas.microsoft.com/office/drawing/2014/chart" uri="{C3380CC4-5D6E-409C-BE32-E72D297353CC}">
                <c16:uniqueId val="{00000003-B2CF-7A45-8110-1289D48E3992}"/>
              </c:ext>
            </c:extLst>
          </c:dPt>
          <c:dPt>
            <c:idx val="2"/>
            <c:bubble3D val="0"/>
            <c:spPr>
              <a:solidFill>
                <a:srgbClr val="FBDF4E"/>
              </a:solidFill>
              <a:ln w="19050">
                <a:solidFill>
                  <a:schemeClr val="lt1"/>
                </a:solidFill>
              </a:ln>
              <a:effectLst/>
            </c:spPr>
            <c:extLst>
              <c:ext xmlns:c16="http://schemas.microsoft.com/office/drawing/2014/chart" uri="{C3380CC4-5D6E-409C-BE32-E72D297353CC}">
                <c16:uniqueId val="{00000005-B2CF-7A45-8110-1289D48E3992}"/>
              </c:ext>
            </c:extLst>
          </c:dPt>
          <c:dPt>
            <c:idx val="3"/>
            <c:bubble3D val="0"/>
            <c:spPr>
              <a:solidFill>
                <a:srgbClr val="8BD7E8"/>
              </a:solidFill>
              <a:ln w="19050">
                <a:solidFill>
                  <a:schemeClr val="lt1"/>
                </a:solidFill>
              </a:ln>
              <a:effectLst/>
            </c:spPr>
            <c:extLst>
              <c:ext xmlns:c16="http://schemas.microsoft.com/office/drawing/2014/chart" uri="{C3380CC4-5D6E-409C-BE32-E72D297353CC}">
                <c16:uniqueId val="{00000007-B2CF-7A45-8110-1289D48E3992}"/>
              </c:ext>
            </c:extLst>
          </c:dPt>
          <c:dPt>
            <c:idx val="4"/>
            <c:bubble3D val="0"/>
            <c:spPr>
              <a:solidFill>
                <a:srgbClr val="8BD7E8"/>
              </a:solidFill>
              <a:ln w="19050">
                <a:solidFill>
                  <a:schemeClr val="lt1"/>
                </a:solidFill>
              </a:ln>
              <a:effectLst/>
            </c:spPr>
            <c:extLst>
              <c:ext xmlns:c16="http://schemas.microsoft.com/office/drawing/2014/chart" uri="{C3380CC4-5D6E-409C-BE32-E72D297353CC}">
                <c16:uniqueId val="{00000009-B2CF-7A45-8110-1289D48E3992}"/>
              </c:ext>
            </c:extLst>
          </c:dPt>
          <c:dPt>
            <c:idx val="5"/>
            <c:bubble3D val="0"/>
            <c:spPr>
              <a:solidFill>
                <a:srgbClr val="8BD7E8"/>
              </a:solidFill>
              <a:ln w="19050">
                <a:solidFill>
                  <a:schemeClr val="lt1"/>
                </a:solidFill>
              </a:ln>
              <a:effectLst/>
            </c:spPr>
            <c:extLst>
              <c:ext xmlns:c16="http://schemas.microsoft.com/office/drawing/2014/chart" uri="{C3380CC4-5D6E-409C-BE32-E72D297353CC}">
                <c16:uniqueId val="{0000000B-B2CF-7A45-8110-1289D48E3992}"/>
              </c:ext>
            </c:extLst>
          </c:dPt>
          <c:dPt>
            <c:idx val="6"/>
            <c:bubble3D val="0"/>
            <c:spPr>
              <a:solidFill>
                <a:srgbClr val="8BD7E8"/>
              </a:solidFill>
              <a:ln w="19050">
                <a:solidFill>
                  <a:schemeClr val="lt1"/>
                </a:solidFill>
              </a:ln>
              <a:effectLst/>
            </c:spPr>
            <c:extLst>
              <c:ext xmlns:c16="http://schemas.microsoft.com/office/drawing/2014/chart" uri="{C3380CC4-5D6E-409C-BE32-E72D297353CC}">
                <c16:uniqueId val="{0000000D-B2CF-7A45-8110-1289D48E3992}"/>
              </c:ext>
            </c:extLst>
          </c:dPt>
          <c:dPt>
            <c:idx val="7"/>
            <c:bubble3D val="0"/>
            <c:spPr>
              <a:solidFill>
                <a:srgbClr val="8BD7E8"/>
              </a:solidFill>
              <a:ln w="19050">
                <a:solidFill>
                  <a:schemeClr val="lt1"/>
                </a:solidFill>
              </a:ln>
              <a:effectLst/>
            </c:spPr>
            <c:extLst>
              <c:ext xmlns:c16="http://schemas.microsoft.com/office/drawing/2014/chart" uri="{C3380CC4-5D6E-409C-BE32-E72D297353CC}">
                <c16:uniqueId val="{0000000F-B2CF-7A45-8110-1289D48E3992}"/>
              </c:ext>
            </c:extLst>
          </c:dPt>
          <c:dPt>
            <c:idx val="8"/>
            <c:bubble3D val="0"/>
            <c:spPr>
              <a:solidFill>
                <a:srgbClr val="8BD7E8"/>
              </a:solidFill>
              <a:ln w="19050">
                <a:solidFill>
                  <a:schemeClr val="lt1"/>
                </a:solidFill>
              </a:ln>
              <a:effectLst/>
            </c:spPr>
            <c:extLst>
              <c:ext xmlns:c16="http://schemas.microsoft.com/office/drawing/2014/chart" uri="{C3380CC4-5D6E-409C-BE32-E72D297353CC}">
                <c16:uniqueId val="{00000011-B2CF-7A45-8110-1289D48E3992}"/>
              </c:ext>
            </c:extLst>
          </c:dPt>
          <c:dPt>
            <c:idx val="9"/>
            <c:bubble3D val="0"/>
            <c:spPr>
              <a:solidFill>
                <a:srgbClr val="8BD7E8"/>
              </a:solidFill>
              <a:ln w="19050">
                <a:solidFill>
                  <a:schemeClr val="lt1"/>
                </a:solidFill>
              </a:ln>
              <a:effectLst/>
            </c:spPr>
            <c:extLst>
              <c:ext xmlns:c16="http://schemas.microsoft.com/office/drawing/2014/chart" uri="{C3380CC4-5D6E-409C-BE32-E72D297353CC}">
                <c16:uniqueId val="{00000013-B2CF-7A45-8110-1289D48E3992}"/>
              </c:ext>
            </c:extLst>
          </c:dPt>
          <c:dPt>
            <c:idx val="10"/>
            <c:bubble3D val="0"/>
            <c:spPr>
              <a:solidFill>
                <a:srgbClr val="8BD7E8"/>
              </a:solidFill>
              <a:ln w="19050">
                <a:solidFill>
                  <a:schemeClr val="lt1"/>
                </a:solidFill>
              </a:ln>
              <a:effectLst/>
            </c:spPr>
            <c:extLst>
              <c:ext xmlns:c16="http://schemas.microsoft.com/office/drawing/2014/chart" uri="{C3380CC4-5D6E-409C-BE32-E72D297353CC}">
                <c16:uniqueId val="{00000015-B2CF-7A45-8110-1289D48E3992}"/>
              </c:ext>
            </c:extLst>
          </c:dPt>
          <c:cat>
            <c:strRef>
              <c:f>工作表1!$A$2:$A$12</c:f>
              <c:strCache>
                <c:ptCount val="3"/>
                <c:pt idx="0">
                  <c:v>住宿費</c:v>
                </c:pt>
                <c:pt idx="1">
                  <c:v>膳食費</c:v>
                </c:pt>
                <c:pt idx="2">
                  <c:v>零用費</c:v>
                </c:pt>
              </c:strCache>
            </c:strRef>
          </c:cat>
          <c:val>
            <c:numRef>
              <c:f>工作表1!$B$2:$B$12</c:f>
              <c:numCache>
                <c:formatCode>General</c:formatCode>
                <c:ptCount val="11"/>
                <c:pt idx="0">
                  <c:v>70</c:v>
                </c:pt>
                <c:pt idx="1">
                  <c:v>20</c:v>
                </c:pt>
                <c:pt idx="2">
                  <c:v>10</c:v>
                </c:pt>
              </c:numCache>
            </c:numRef>
          </c:val>
          <c:extLst>
            <c:ext xmlns:c16="http://schemas.microsoft.com/office/drawing/2014/chart" uri="{C3380CC4-5D6E-409C-BE32-E72D297353CC}">
              <c16:uniqueId val="{00000016-B2CF-7A45-8110-1289D48E3992}"/>
            </c:ext>
          </c:extLst>
        </c:ser>
        <c:dLbls>
          <c:showLegendKey val="0"/>
          <c:showVal val="0"/>
          <c:showCatName val="0"/>
          <c:showSerName val="0"/>
          <c:showPercent val="0"/>
          <c:showBubbleSize val="0"/>
          <c:showLeaderLines val="1"/>
        </c:dLbls>
        <c:firstSliceAng val="54"/>
        <c:holeSize val="50"/>
      </c:doughnutChart>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7968191105565"/>
          <c:y val="1.8518518518518517E-2"/>
          <c:w val="0.73656837606742398"/>
          <c:h val="0.96415339749198015"/>
        </c:manualLayout>
      </c:layout>
      <c:doughnutChart>
        <c:varyColors val="1"/>
        <c:ser>
          <c:idx val="0"/>
          <c:order val="0"/>
          <c:tx>
            <c:strRef>
              <c:f>工作表2!$B$1</c:f>
              <c:strCache>
                <c:ptCount val="1"/>
                <c:pt idx="0">
                  <c:v>佔比</c:v>
                </c:pt>
              </c:strCache>
            </c:strRef>
          </c:tx>
          <c:spPr>
            <a:solidFill>
              <a:srgbClr val="8BD7E8"/>
            </a:solidFill>
          </c:spPr>
          <c:explosion val="4"/>
          <c:dPt>
            <c:idx val="0"/>
            <c:bubble3D val="0"/>
            <c:spPr>
              <a:solidFill>
                <a:schemeClr val="tx1"/>
              </a:solidFill>
              <a:ln w="19050">
                <a:solidFill>
                  <a:schemeClr val="lt1"/>
                </a:solidFill>
              </a:ln>
              <a:effectLst/>
            </c:spPr>
            <c:extLst>
              <c:ext xmlns:c16="http://schemas.microsoft.com/office/drawing/2014/chart" uri="{C3380CC4-5D6E-409C-BE32-E72D297353CC}">
                <c16:uniqueId val="{00000001-B2CF-7A45-8110-1289D48E3992}"/>
              </c:ext>
            </c:extLst>
          </c:dPt>
          <c:dPt>
            <c:idx val="1"/>
            <c:bubble3D val="0"/>
            <c:spPr>
              <a:solidFill>
                <a:srgbClr val="F294CC"/>
              </a:solidFill>
              <a:ln w="19050">
                <a:solidFill>
                  <a:schemeClr val="lt1"/>
                </a:solidFill>
              </a:ln>
              <a:effectLst/>
            </c:spPr>
            <c:extLst>
              <c:ext xmlns:c16="http://schemas.microsoft.com/office/drawing/2014/chart" uri="{C3380CC4-5D6E-409C-BE32-E72D297353CC}">
                <c16:uniqueId val="{00000003-B2CF-7A45-8110-1289D48E3992}"/>
              </c:ext>
            </c:extLst>
          </c:dPt>
          <c:dPt>
            <c:idx val="2"/>
            <c:bubble3D val="0"/>
            <c:spPr>
              <a:solidFill>
                <a:srgbClr val="FBDF4E"/>
              </a:solidFill>
              <a:ln w="19050">
                <a:solidFill>
                  <a:schemeClr val="lt1"/>
                </a:solidFill>
              </a:ln>
              <a:effectLst/>
            </c:spPr>
            <c:extLst>
              <c:ext xmlns:c16="http://schemas.microsoft.com/office/drawing/2014/chart" uri="{C3380CC4-5D6E-409C-BE32-E72D297353CC}">
                <c16:uniqueId val="{00000005-B2CF-7A45-8110-1289D48E3992}"/>
              </c:ext>
            </c:extLst>
          </c:dPt>
          <c:dPt>
            <c:idx val="3"/>
            <c:bubble3D val="0"/>
            <c:spPr>
              <a:solidFill>
                <a:srgbClr val="8BD7E8"/>
              </a:solidFill>
              <a:ln w="19050">
                <a:solidFill>
                  <a:schemeClr val="lt1"/>
                </a:solidFill>
              </a:ln>
              <a:effectLst/>
            </c:spPr>
            <c:extLst>
              <c:ext xmlns:c16="http://schemas.microsoft.com/office/drawing/2014/chart" uri="{C3380CC4-5D6E-409C-BE32-E72D297353CC}">
                <c16:uniqueId val="{00000007-B2CF-7A45-8110-1289D48E3992}"/>
              </c:ext>
            </c:extLst>
          </c:dPt>
          <c:dPt>
            <c:idx val="4"/>
            <c:bubble3D val="0"/>
            <c:spPr>
              <a:solidFill>
                <a:srgbClr val="8BD7E8"/>
              </a:solidFill>
              <a:ln w="19050">
                <a:solidFill>
                  <a:schemeClr val="lt1"/>
                </a:solidFill>
              </a:ln>
              <a:effectLst/>
            </c:spPr>
            <c:extLst>
              <c:ext xmlns:c16="http://schemas.microsoft.com/office/drawing/2014/chart" uri="{C3380CC4-5D6E-409C-BE32-E72D297353CC}">
                <c16:uniqueId val="{00000009-B2CF-7A45-8110-1289D48E3992}"/>
              </c:ext>
            </c:extLst>
          </c:dPt>
          <c:dPt>
            <c:idx val="5"/>
            <c:bubble3D val="0"/>
            <c:spPr>
              <a:solidFill>
                <a:srgbClr val="8BD7E8"/>
              </a:solidFill>
              <a:ln w="19050">
                <a:solidFill>
                  <a:schemeClr val="lt1"/>
                </a:solidFill>
              </a:ln>
              <a:effectLst/>
            </c:spPr>
            <c:extLst>
              <c:ext xmlns:c16="http://schemas.microsoft.com/office/drawing/2014/chart" uri="{C3380CC4-5D6E-409C-BE32-E72D297353CC}">
                <c16:uniqueId val="{0000000B-B2CF-7A45-8110-1289D48E3992}"/>
              </c:ext>
            </c:extLst>
          </c:dPt>
          <c:dPt>
            <c:idx val="6"/>
            <c:bubble3D val="0"/>
            <c:spPr>
              <a:solidFill>
                <a:srgbClr val="8BD7E8"/>
              </a:solidFill>
              <a:ln w="19050">
                <a:solidFill>
                  <a:schemeClr val="lt1"/>
                </a:solidFill>
              </a:ln>
              <a:effectLst/>
            </c:spPr>
            <c:extLst>
              <c:ext xmlns:c16="http://schemas.microsoft.com/office/drawing/2014/chart" uri="{C3380CC4-5D6E-409C-BE32-E72D297353CC}">
                <c16:uniqueId val="{0000000D-B2CF-7A45-8110-1289D48E3992}"/>
              </c:ext>
            </c:extLst>
          </c:dPt>
          <c:dPt>
            <c:idx val="7"/>
            <c:bubble3D val="0"/>
            <c:spPr>
              <a:solidFill>
                <a:srgbClr val="8BD7E8"/>
              </a:solidFill>
              <a:ln w="19050">
                <a:solidFill>
                  <a:schemeClr val="lt1"/>
                </a:solidFill>
              </a:ln>
              <a:effectLst/>
            </c:spPr>
            <c:extLst>
              <c:ext xmlns:c16="http://schemas.microsoft.com/office/drawing/2014/chart" uri="{C3380CC4-5D6E-409C-BE32-E72D297353CC}">
                <c16:uniqueId val="{0000000F-B2CF-7A45-8110-1289D48E3992}"/>
              </c:ext>
            </c:extLst>
          </c:dPt>
          <c:dPt>
            <c:idx val="8"/>
            <c:bubble3D val="0"/>
            <c:spPr>
              <a:solidFill>
                <a:srgbClr val="8BD7E8"/>
              </a:solidFill>
              <a:ln w="19050">
                <a:solidFill>
                  <a:schemeClr val="lt1"/>
                </a:solidFill>
              </a:ln>
              <a:effectLst/>
            </c:spPr>
            <c:extLst>
              <c:ext xmlns:c16="http://schemas.microsoft.com/office/drawing/2014/chart" uri="{C3380CC4-5D6E-409C-BE32-E72D297353CC}">
                <c16:uniqueId val="{00000011-B2CF-7A45-8110-1289D48E3992}"/>
              </c:ext>
            </c:extLst>
          </c:dPt>
          <c:dPt>
            <c:idx val="9"/>
            <c:bubble3D val="0"/>
            <c:spPr>
              <a:solidFill>
                <a:srgbClr val="8BD7E8"/>
              </a:solidFill>
              <a:ln w="19050">
                <a:solidFill>
                  <a:schemeClr val="lt1"/>
                </a:solidFill>
              </a:ln>
              <a:effectLst/>
            </c:spPr>
            <c:extLst>
              <c:ext xmlns:c16="http://schemas.microsoft.com/office/drawing/2014/chart" uri="{C3380CC4-5D6E-409C-BE32-E72D297353CC}">
                <c16:uniqueId val="{00000013-B2CF-7A45-8110-1289D48E3992}"/>
              </c:ext>
            </c:extLst>
          </c:dPt>
          <c:dPt>
            <c:idx val="10"/>
            <c:bubble3D val="0"/>
            <c:spPr>
              <a:solidFill>
                <a:srgbClr val="8BD7E8"/>
              </a:solidFill>
              <a:ln w="19050">
                <a:solidFill>
                  <a:schemeClr val="lt1"/>
                </a:solidFill>
              </a:ln>
              <a:effectLst/>
            </c:spPr>
            <c:extLst>
              <c:ext xmlns:c16="http://schemas.microsoft.com/office/drawing/2014/chart" uri="{C3380CC4-5D6E-409C-BE32-E72D297353CC}">
                <c16:uniqueId val="{00000015-B2CF-7A45-8110-1289D48E3992}"/>
              </c:ext>
            </c:extLst>
          </c:dPt>
          <c:cat>
            <c:strRef>
              <c:f>工作表2!$A$2:$A$5</c:f>
              <c:strCache>
                <c:ptCount val="4"/>
                <c:pt idx="0">
                  <c:v>住宿費</c:v>
                </c:pt>
                <c:pt idx="1">
                  <c:v>膳食費</c:v>
                </c:pt>
                <c:pt idx="2">
                  <c:v>零用費</c:v>
                </c:pt>
                <c:pt idx="3">
                  <c:v>零用費</c:v>
                </c:pt>
              </c:strCache>
            </c:strRef>
          </c:cat>
          <c:val>
            <c:numRef>
              <c:f>工作表2!$B$2:$B$5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16-B2CF-7A45-8110-1289D48E3992}"/>
            </c:ext>
          </c:extLst>
        </c:ser>
        <c:dLbls>
          <c:showLegendKey val="0"/>
          <c:showVal val="0"/>
          <c:showCatName val="0"/>
          <c:showSerName val="0"/>
          <c:showPercent val="0"/>
          <c:showBubbleSize val="0"/>
          <c:showLeaderLines val="1"/>
        </c:dLbls>
        <c:firstSliceAng val="179"/>
        <c:holeSize val="6"/>
      </c:doughnutChart>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0.28034</cdr:x>
      <cdr:y>0.08278</cdr:y>
    </cdr:from>
    <cdr:to>
      <cdr:x>0.55552</cdr:x>
      <cdr:y>0.24057</cdr:y>
    </cdr:to>
    <cdr:sp macro="" textlink="">
      <cdr:nvSpPr>
        <cdr:cNvPr id="6" name="文字方塊 1">
          <a:extLst xmlns:a="http://schemas.openxmlformats.org/drawingml/2006/main">
            <a:ext uri="{FF2B5EF4-FFF2-40B4-BE49-F238E27FC236}">
              <a16:creationId xmlns:a16="http://schemas.microsoft.com/office/drawing/2014/main" id="{8EF2ADCB-5BBD-4FF1-B6C8-3C3AF2414172}"/>
            </a:ext>
          </a:extLst>
        </cdr:cNvPr>
        <cdr:cNvSpPr txBox="1"/>
      </cdr:nvSpPr>
      <cdr:spPr>
        <a:xfrm xmlns:a="http://schemas.openxmlformats.org/drawingml/2006/main">
          <a:off x="1246888" y="274487"/>
          <a:ext cx="1223938" cy="5232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rgbClr val="FEFAF6"/>
              </a:solidFill>
              <a:latin typeface="微軟正黑體" panose="020B0604030504040204" pitchFamily="34" charset="-120"/>
              <a:ea typeface="微軟正黑體" panose="020B0604030504040204" pitchFamily="34" charset="-120"/>
            </a:rPr>
            <a:t>膳食費</a:t>
          </a:r>
          <a:endParaRPr lang="en-US" altLang="zh-TW" sz="1400" b="1" dirty="0">
            <a:solidFill>
              <a:srgbClr val="FEFAF6"/>
            </a:solidFill>
            <a:latin typeface="微軟正黑體" panose="020B0604030504040204" pitchFamily="34" charset="-120"/>
            <a:ea typeface="微軟正黑體" panose="020B0604030504040204" pitchFamily="34" charset="-120"/>
          </a:endParaRPr>
        </a:p>
        <a:p xmlns:a="http://schemas.openxmlformats.org/drawingml/2006/main">
          <a:pPr algn="ctr"/>
          <a:r>
            <a:rPr lang="en-US" altLang="zh-TW" sz="1400" b="1" dirty="0">
              <a:solidFill>
                <a:srgbClr val="FEFAF6"/>
              </a:solidFill>
              <a:latin typeface="微軟正黑體" panose="020B0604030504040204" pitchFamily="34" charset="-120"/>
              <a:ea typeface="微軟正黑體" panose="020B0604030504040204" pitchFamily="34" charset="-120"/>
            </a:rPr>
            <a:t>(20%)</a:t>
          </a:r>
        </a:p>
      </cdr:txBody>
    </cdr:sp>
  </cdr:relSizeAnchor>
  <cdr:relSizeAnchor xmlns:cdr="http://schemas.openxmlformats.org/drawingml/2006/chartDrawing">
    <cdr:from>
      <cdr:x>0.38123</cdr:x>
      <cdr:y>0.77985</cdr:y>
    </cdr:from>
    <cdr:to>
      <cdr:x>0.6564</cdr:x>
      <cdr:y>0.93764</cdr:y>
    </cdr:to>
    <cdr:sp macro="" textlink="">
      <cdr:nvSpPr>
        <cdr:cNvPr id="2" name="文字方塊 1">
          <a:extLst xmlns:a="http://schemas.openxmlformats.org/drawingml/2006/main">
            <a:ext uri="{FF2B5EF4-FFF2-40B4-BE49-F238E27FC236}">
              <a16:creationId xmlns:a16="http://schemas.microsoft.com/office/drawing/2014/main" id="{F8345BA7-4900-EECE-6919-6769A76D97B2}"/>
            </a:ext>
          </a:extLst>
        </cdr:cNvPr>
        <cdr:cNvSpPr txBox="1"/>
      </cdr:nvSpPr>
      <cdr:spPr>
        <a:xfrm xmlns:a="http://schemas.openxmlformats.org/drawingml/2006/main">
          <a:off x="1695611" y="2585878"/>
          <a:ext cx="1223928"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住宿費</a:t>
          </a:r>
          <a:endPar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endParaRPr>
        </a:p>
        <a:p xmlns:a="http://schemas.openxmlformats.org/drawingml/2006/main">
          <a:pPr algn="ctr"/>
          <a:r>
            <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rPr>
            <a:t>(70%)</a:t>
          </a:r>
        </a:p>
      </cdr:txBody>
    </cdr:sp>
  </cdr:relSizeAnchor>
  <cdr:relSizeAnchor xmlns:cdr="http://schemas.openxmlformats.org/drawingml/2006/chartDrawing">
    <cdr:from>
      <cdr:x>0.5278</cdr:x>
      <cdr:y>0.12874</cdr:y>
    </cdr:from>
    <cdr:to>
      <cdr:x>0.80298</cdr:x>
      <cdr:y>0.28653</cdr:y>
    </cdr:to>
    <cdr:sp macro="" textlink="">
      <cdr:nvSpPr>
        <cdr:cNvPr id="3" name="文字方塊 2">
          <a:extLst xmlns:a="http://schemas.openxmlformats.org/drawingml/2006/main">
            <a:ext uri="{FF2B5EF4-FFF2-40B4-BE49-F238E27FC236}">
              <a16:creationId xmlns:a16="http://schemas.microsoft.com/office/drawing/2014/main" id="{DB8271DD-8F45-5B86-41D2-0EF24418A895}"/>
            </a:ext>
          </a:extLst>
        </cdr:cNvPr>
        <cdr:cNvSpPr txBox="1"/>
      </cdr:nvSpPr>
      <cdr:spPr>
        <a:xfrm xmlns:a="http://schemas.openxmlformats.org/drawingml/2006/main">
          <a:off x="2347544" y="426878"/>
          <a:ext cx="1223928"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零用費</a:t>
          </a:r>
          <a:endPar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endParaRPr>
        </a:p>
        <a:p xmlns:a="http://schemas.openxmlformats.org/drawingml/2006/main">
          <a:pPr algn="ctr"/>
          <a:r>
            <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rPr>
            <a:t>(10%)</a:t>
          </a:r>
        </a:p>
      </cdr:txBody>
    </cdr:sp>
  </cdr:relSizeAnchor>
</c:userShapes>
</file>

<file path=ppt/drawings/drawing2.xml><?xml version="1.0" encoding="utf-8"?>
<c:userShapes xmlns:c="http://schemas.openxmlformats.org/drawingml/2006/chart">
  <cdr:relSizeAnchor xmlns:cdr="http://schemas.openxmlformats.org/drawingml/2006/chartDrawing">
    <cdr:from>
      <cdr:x>0.20761</cdr:x>
      <cdr:y>0.23465</cdr:y>
    </cdr:from>
    <cdr:to>
      <cdr:x>0.48279</cdr:x>
      <cdr:y>0.32747</cdr:y>
    </cdr:to>
    <cdr:sp macro="" textlink="">
      <cdr:nvSpPr>
        <cdr:cNvPr id="6" name="文字方塊 1">
          <a:extLst xmlns:a="http://schemas.openxmlformats.org/drawingml/2006/main">
            <a:ext uri="{FF2B5EF4-FFF2-40B4-BE49-F238E27FC236}">
              <a16:creationId xmlns:a16="http://schemas.microsoft.com/office/drawing/2014/main" id="{8EF2ADCB-5BBD-4FF1-B6C8-3C3AF2414172}"/>
            </a:ext>
          </a:extLst>
        </cdr:cNvPr>
        <cdr:cNvSpPr txBox="1"/>
      </cdr:nvSpPr>
      <cdr:spPr>
        <a:xfrm xmlns:a="http://schemas.openxmlformats.org/drawingml/2006/main">
          <a:off x="880171" y="741634"/>
          <a:ext cx="1166633" cy="29336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rgbClr val="FEFAF6"/>
              </a:solidFill>
              <a:latin typeface="微軟正黑體" panose="020B0604030504040204" pitchFamily="34" charset="-120"/>
              <a:ea typeface="微軟正黑體" panose="020B0604030504040204" pitchFamily="34" charset="-120"/>
            </a:rPr>
            <a:t>出國手續費</a:t>
          </a:r>
          <a:endParaRPr lang="en-US" altLang="zh-TW" sz="1400" b="1" dirty="0">
            <a:solidFill>
              <a:srgbClr val="FEFAF6"/>
            </a:solidFill>
            <a:latin typeface="微軟正黑體" panose="020B0604030504040204" pitchFamily="34" charset="-120"/>
            <a:ea typeface="微軟正黑體" panose="020B0604030504040204" pitchFamily="34" charset="-120"/>
          </a:endParaRPr>
        </a:p>
      </cdr:txBody>
    </cdr:sp>
  </cdr:relSizeAnchor>
  <cdr:relSizeAnchor xmlns:cdr="http://schemas.openxmlformats.org/drawingml/2006/chartDrawing">
    <cdr:from>
      <cdr:x>0.22482</cdr:x>
      <cdr:y>0.68401</cdr:y>
    </cdr:from>
    <cdr:to>
      <cdr:x>0.5</cdr:x>
      <cdr:y>0.8418</cdr:y>
    </cdr:to>
    <cdr:sp macro="" textlink="">
      <cdr:nvSpPr>
        <cdr:cNvPr id="2" name="文字方塊 1">
          <a:extLst xmlns:a="http://schemas.openxmlformats.org/drawingml/2006/main">
            <a:ext uri="{FF2B5EF4-FFF2-40B4-BE49-F238E27FC236}">
              <a16:creationId xmlns:a16="http://schemas.microsoft.com/office/drawing/2014/main" id="{F8345BA7-4900-EECE-6919-6769A76D97B2}"/>
            </a:ext>
          </a:extLst>
        </cdr:cNvPr>
        <cdr:cNvSpPr txBox="1"/>
      </cdr:nvSpPr>
      <cdr:spPr>
        <a:xfrm xmlns:a="http://schemas.openxmlformats.org/drawingml/2006/main">
          <a:off x="999957" y="2268080"/>
          <a:ext cx="1223928"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chemeClr val="bg1"/>
              </a:solidFill>
              <a:latin typeface="微軟正黑體" panose="020B0604030504040204" pitchFamily="34" charset="-120"/>
              <a:ea typeface="微軟正黑體" panose="020B0604030504040204" pitchFamily="34" charset="-120"/>
            </a:rPr>
            <a:t>禮品及交際雜費</a:t>
          </a:r>
          <a:endParaRPr lang="en-US" altLang="zh-TW" sz="1400" b="1" dirty="0">
            <a:solidFill>
              <a:schemeClr val="bg1"/>
            </a:solidFill>
            <a:latin typeface="微軟正黑體" panose="020B0604030504040204" pitchFamily="34" charset="-120"/>
            <a:ea typeface="微軟正黑體" panose="020B0604030504040204" pitchFamily="34" charset="-120"/>
          </a:endParaRPr>
        </a:p>
      </cdr:txBody>
    </cdr:sp>
  </cdr:relSizeAnchor>
  <cdr:relSizeAnchor xmlns:cdr="http://schemas.openxmlformats.org/drawingml/2006/chartDrawing">
    <cdr:from>
      <cdr:x>0.52257</cdr:x>
      <cdr:y>0.23628</cdr:y>
    </cdr:from>
    <cdr:to>
      <cdr:x>0.79775</cdr:x>
      <cdr:y>0.3291</cdr:y>
    </cdr:to>
    <cdr:sp macro="" textlink="">
      <cdr:nvSpPr>
        <cdr:cNvPr id="3" name="文字方塊 2">
          <a:extLst xmlns:a="http://schemas.openxmlformats.org/drawingml/2006/main">
            <a:ext uri="{FF2B5EF4-FFF2-40B4-BE49-F238E27FC236}">
              <a16:creationId xmlns:a16="http://schemas.microsoft.com/office/drawing/2014/main" id="{DB8271DD-8F45-5B86-41D2-0EF24418A895}"/>
            </a:ext>
          </a:extLst>
        </cdr:cNvPr>
        <cdr:cNvSpPr txBox="1"/>
      </cdr:nvSpPr>
      <cdr:spPr>
        <a:xfrm xmlns:a="http://schemas.openxmlformats.org/drawingml/2006/main">
          <a:off x="2215464" y="746783"/>
          <a:ext cx="1166634" cy="29336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保險費</a:t>
          </a:r>
          <a:endPar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endParaRPr>
        </a:p>
      </cdr:txBody>
    </cdr:sp>
  </cdr:relSizeAnchor>
  <cdr:relSizeAnchor xmlns:cdr="http://schemas.openxmlformats.org/drawingml/2006/chartDrawing">
    <cdr:from>
      <cdr:x>0.53915</cdr:x>
      <cdr:y>0.66327</cdr:y>
    </cdr:from>
    <cdr:to>
      <cdr:x>0.81433</cdr:x>
      <cdr:y>0.75609</cdr:y>
    </cdr:to>
    <cdr:sp macro="" textlink="">
      <cdr:nvSpPr>
        <cdr:cNvPr id="4" name="文字方塊 3">
          <a:extLst xmlns:a="http://schemas.openxmlformats.org/drawingml/2006/main">
            <a:ext uri="{FF2B5EF4-FFF2-40B4-BE49-F238E27FC236}">
              <a16:creationId xmlns:a16="http://schemas.microsoft.com/office/drawing/2014/main" id="{83C3889E-8129-4A6B-02F9-B0C535189160}"/>
            </a:ext>
          </a:extLst>
        </cdr:cNvPr>
        <cdr:cNvSpPr txBox="1"/>
      </cdr:nvSpPr>
      <cdr:spPr>
        <a:xfrm xmlns:a="http://schemas.openxmlformats.org/drawingml/2006/main">
          <a:off x="2398010" y="2199303"/>
          <a:ext cx="122392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行政費</a:t>
          </a:r>
          <a:endPar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1" name="Google Shape;40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p10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5" name="Google Shape;2735;p10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9"/>
        <p:cNvGrpSpPr/>
        <p:nvPr/>
      </p:nvGrpSpPr>
      <p:grpSpPr>
        <a:xfrm>
          <a:off x="0" y="0"/>
          <a:ext cx="0" cy="0"/>
          <a:chOff x="0" y="0"/>
          <a:chExt cx="0" cy="0"/>
        </a:xfrm>
      </p:grpSpPr>
      <p:sp>
        <p:nvSpPr>
          <p:cNvPr id="2760" name="Google Shape;2760;p10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761" name="Google Shape;2761;p10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p10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826" name="Google Shape;2826;p10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3"/>
        <p:cNvGrpSpPr/>
        <p:nvPr/>
      </p:nvGrpSpPr>
      <p:grpSpPr>
        <a:xfrm>
          <a:off x="0" y="0"/>
          <a:ext cx="0" cy="0"/>
          <a:chOff x="0" y="0"/>
          <a:chExt cx="0" cy="0"/>
        </a:xfrm>
      </p:grpSpPr>
      <p:sp>
        <p:nvSpPr>
          <p:cNvPr id="2844" name="Google Shape;2844;p10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845" name="Google Shape;2845;p10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386" name="Google Shape;386;p1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02659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4" name="Google Shape;2864;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8"/>
        <p:cNvGrpSpPr/>
        <p:nvPr/>
      </p:nvGrpSpPr>
      <p:grpSpPr>
        <a:xfrm>
          <a:off x="0" y="0"/>
          <a:ext cx="0" cy="0"/>
          <a:chOff x="0" y="0"/>
          <a:chExt cx="0" cy="0"/>
        </a:xfrm>
      </p:grpSpPr>
      <p:sp>
        <p:nvSpPr>
          <p:cNvPr id="2889" name="Google Shape;2889;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0" name="Google Shape;2890;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7"/>
        <p:cNvGrpSpPr/>
        <p:nvPr/>
      </p:nvGrpSpPr>
      <p:grpSpPr>
        <a:xfrm>
          <a:off x="0" y="0"/>
          <a:ext cx="0" cy="0"/>
          <a:chOff x="0" y="0"/>
          <a:chExt cx="0" cy="0"/>
        </a:xfrm>
      </p:grpSpPr>
      <p:sp>
        <p:nvSpPr>
          <p:cNvPr id="2908" name="Google Shape;2908;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9" name="Google Shape;2909;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9"/>
        <p:cNvGrpSpPr/>
        <p:nvPr/>
      </p:nvGrpSpPr>
      <p:grpSpPr>
        <a:xfrm>
          <a:off x="0" y="0"/>
          <a:ext cx="0" cy="0"/>
          <a:chOff x="0" y="0"/>
          <a:chExt cx="0" cy="0"/>
        </a:xfrm>
      </p:grpSpPr>
      <p:sp>
        <p:nvSpPr>
          <p:cNvPr id="2940" name="Google Shape;2940;p111: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941" name="Google Shape;2941;p11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0"/>
        <p:cNvGrpSpPr/>
        <p:nvPr/>
      </p:nvGrpSpPr>
      <p:grpSpPr>
        <a:xfrm>
          <a:off x="0" y="0"/>
          <a:ext cx="0" cy="0"/>
          <a:chOff x="0" y="0"/>
          <a:chExt cx="0" cy="0"/>
        </a:xfrm>
      </p:grpSpPr>
      <p:sp>
        <p:nvSpPr>
          <p:cNvPr id="2961" name="Google Shape;2961;p112: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962" name="Google Shape;2962;p112: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454" name="Google Shape;454;p1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2"/>
        <p:cNvGrpSpPr/>
        <p:nvPr/>
      </p:nvGrpSpPr>
      <p:grpSpPr>
        <a:xfrm>
          <a:off x="0" y="0"/>
          <a:ext cx="0" cy="0"/>
          <a:chOff x="0" y="0"/>
          <a:chExt cx="0" cy="0"/>
        </a:xfrm>
      </p:grpSpPr>
      <p:sp>
        <p:nvSpPr>
          <p:cNvPr id="2993" name="Google Shape;2993;p113: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994" name="Google Shape;2994;p113: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0"/>
        <p:cNvGrpSpPr/>
        <p:nvPr/>
      </p:nvGrpSpPr>
      <p:grpSpPr>
        <a:xfrm>
          <a:off x="0" y="0"/>
          <a:ext cx="0" cy="0"/>
          <a:chOff x="0" y="0"/>
          <a:chExt cx="0" cy="0"/>
        </a:xfrm>
      </p:grpSpPr>
      <p:sp>
        <p:nvSpPr>
          <p:cNvPr id="3041" name="Google Shape;3041;p114: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3042" name="Google Shape;3042;p114: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9"/>
        <p:cNvGrpSpPr/>
        <p:nvPr/>
      </p:nvGrpSpPr>
      <p:grpSpPr>
        <a:xfrm>
          <a:off x="0" y="0"/>
          <a:ext cx="0" cy="0"/>
          <a:chOff x="0" y="0"/>
          <a:chExt cx="0" cy="0"/>
        </a:xfrm>
      </p:grpSpPr>
      <p:sp>
        <p:nvSpPr>
          <p:cNvPr id="2940" name="Google Shape;2940;p111: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941" name="Google Shape;2941;p11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5219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4: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416" name="Google Shape;416;p1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454" name="Google Shape;454;p1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1822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6: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504" name="Google Shape;504;p16: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5" name="Google Shape;52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0: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598" name="Google Shape;598;p20: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1: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620" name="Google Shape;620;p2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3: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709" name="Google Shape;709;p23: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22: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659" name="Google Shape;659;p22: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02" name="Google Shape;102;p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3: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709" name="Google Shape;709;p23: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4949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24: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734" name="Google Shape;734;p24: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5: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759" name="Google Shape;759;p25: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26: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784" name="Google Shape;784;p26: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27: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806" name="Google Shape;806;p27: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28: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28:notes"/>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p>
            <a:pPr marL="0" indent="0">
              <a:buNone/>
            </a:pPr>
            <a:endParaRPr dirty="0"/>
          </a:p>
        </p:txBody>
      </p:sp>
      <p:sp>
        <p:nvSpPr>
          <p:cNvPr id="821" name="Google Shape;821;p28:notes"/>
          <p:cNvSpPr txBox="1">
            <a:spLocks noGrp="1"/>
          </p:cNvSpPr>
          <p:nvPr>
            <p:ph type="sldNum" idx="12"/>
          </p:nvPr>
        </p:nvSpPr>
        <p:spPr>
          <a:xfrm>
            <a:off x="4023993" y="9721107"/>
            <a:ext cx="3078427" cy="513507"/>
          </a:xfrm>
          <a:prstGeom prst="rect">
            <a:avLst/>
          </a:prstGeom>
          <a:noFill/>
          <a:ln>
            <a:noFill/>
          </a:ln>
        </p:spPr>
        <p:txBody>
          <a:bodyPr spcFirstLastPara="1" wrap="square" lIns="94780" tIns="47377" rIns="94780" bIns="47377" anchor="b" anchorCtr="0">
            <a:noAutofit/>
          </a:bodyPr>
          <a:lstStyle/>
          <a:p>
            <a:pPr algn="r">
              <a:buSzPts val="1400"/>
            </a:pPr>
            <a:fld id="{00000000-1234-1234-1234-123412341234}" type="slidenum">
              <a:rPr lang="en-US" altLang="zh-TW" sz="1500"/>
              <a:pPr algn="r">
                <a:buSzPts val="1400"/>
              </a:pPr>
              <a:t>25</a:t>
            </a:fld>
            <a:endParaRPr sz="15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40: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206" name="Google Shape;1206;p40: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4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227" name="Google Shape;1227;p4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4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258" name="Google Shape;1258;p4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4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2" name="Google Shape;1302;p4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49" name="Google Shape;149;p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44: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347" name="Google Shape;1347;p4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45: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8" name="Google Shape;1378;p45:notes"/>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p>
            <a:pPr marL="0" indent="0">
              <a:buNone/>
            </a:pPr>
            <a:endParaRPr dirty="0"/>
          </a:p>
        </p:txBody>
      </p:sp>
      <p:sp>
        <p:nvSpPr>
          <p:cNvPr id="1379" name="Google Shape;1379;p45:notes"/>
          <p:cNvSpPr txBox="1">
            <a:spLocks noGrp="1"/>
          </p:cNvSpPr>
          <p:nvPr>
            <p:ph type="sldNum" idx="12"/>
          </p:nvPr>
        </p:nvSpPr>
        <p:spPr>
          <a:xfrm>
            <a:off x="4023993" y="9721107"/>
            <a:ext cx="3078427" cy="513507"/>
          </a:xfrm>
          <a:prstGeom prst="rect">
            <a:avLst/>
          </a:prstGeom>
          <a:noFill/>
          <a:ln>
            <a:noFill/>
          </a:ln>
        </p:spPr>
        <p:txBody>
          <a:bodyPr spcFirstLastPara="1" wrap="square" lIns="94780" tIns="47377" rIns="94780" bIns="47377" anchor="b" anchorCtr="0">
            <a:noAutofit/>
          </a:bodyPr>
          <a:lstStyle/>
          <a:p>
            <a:pPr algn="r">
              <a:buSzPts val="1400"/>
            </a:pPr>
            <a:fld id="{00000000-1234-1234-1234-123412341234}" type="slidenum">
              <a:rPr lang="en-US" altLang="zh-TW" sz="1500"/>
              <a:pPr algn="r">
                <a:buSzPts val="1400"/>
              </a:pPr>
              <a:t>36</a:t>
            </a:fld>
            <a:endParaRPr sz="15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4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396" name="Google Shape;1396;p4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47: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415" name="Google Shape;1415;p4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p4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433" name="Google Shape;1433;p4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p4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451" name="Google Shape;1451;p4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5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469" name="Google Shape;1469;p5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5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503" name="Google Shape;1503;p5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5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522" name="Google Shape;1522;p5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5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556" name="Google Shape;1556;p5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43" name="Google Shape;174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p67: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755" name="Google Shape;1755;p6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p7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846" name="Google Shape;1846;p7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p7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874" name="Google Shape;1874;p7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p8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0" name="Google Shape;2360;p87: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77: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110" name="Google Shape;2110;p7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p7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139" name="Google Shape;2139;p7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p7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7" name="Google Shape;2167;p7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extLst>
      <p:ext uri="{BB962C8B-B14F-4D97-AF65-F5344CB8AC3E}">
        <p14:creationId xmlns:p14="http://schemas.microsoft.com/office/powerpoint/2010/main" val="19582890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p7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7" name="Google Shape;2167;p7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p8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5" name="Google Shape;2195;p8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5" name="Google Shape;18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p8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223" name="Google Shape;2223;p8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1"/>
        <p:cNvGrpSpPr/>
        <p:nvPr/>
      </p:nvGrpSpPr>
      <p:grpSpPr>
        <a:xfrm>
          <a:off x="0" y="0"/>
          <a:ext cx="0" cy="0"/>
          <a:chOff x="0" y="0"/>
          <a:chExt cx="0" cy="0"/>
        </a:xfrm>
      </p:grpSpPr>
      <p:sp>
        <p:nvSpPr>
          <p:cNvPr id="2242" name="Google Shape;2242;p8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243" name="Google Shape;2243;p8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2"/>
        <p:cNvGrpSpPr/>
        <p:nvPr/>
      </p:nvGrpSpPr>
      <p:grpSpPr>
        <a:xfrm>
          <a:off x="0" y="0"/>
          <a:ext cx="0" cy="0"/>
          <a:chOff x="0" y="0"/>
          <a:chExt cx="0" cy="0"/>
        </a:xfrm>
      </p:grpSpPr>
      <p:sp>
        <p:nvSpPr>
          <p:cNvPr id="2263" name="Google Shape;2263;p8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4" name="Google Shape;2264;p8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p7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902" name="Google Shape;1902;p7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4420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2f032863f33_2_17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43" name="Google Shape;1843;g2f032863f33_2_1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p74: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979" name="Google Shape;1979;p74: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43402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75: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037" name="Google Shape;2037;p75: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34592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p7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094" name="Google Shape;2094;p7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p8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3" name="Google Shape;2293;p84: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9"/>
        <p:cNvGrpSpPr/>
        <p:nvPr/>
      </p:nvGrpSpPr>
      <p:grpSpPr>
        <a:xfrm>
          <a:off x="0" y="0"/>
          <a:ext cx="0" cy="0"/>
          <a:chOff x="0" y="0"/>
          <a:chExt cx="0" cy="0"/>
        </a:xfrm>
      </p:grpSpPr>
      <p:sp>
        <p:nvSpPr>
          <p:cNvPr id="2320" name="Google Shape;2320;p8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1" name="Google Shape;2321;p8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00" name="Google Shape;200;p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p8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344" name="Google Shape;2344;p8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p8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8" name="Google Shape;2388;p8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p8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8" name="Google Shape;2388;p8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extLst>
      <p:ext uri="{BB962C8B-B14F-4D97-AF65-F5344CB8AC3E}">
        <p14:creationId xmlns:p14="http://schemas.microsoft.com/office/powerpoint/2010/main" val="30359905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4"/>
        <p:cNvGrpSpPr/>
        <p:nvPr/>
      </p:nvGrpSpPr>
      <p:grpSpPr>
        <a:xfrm>
          <a:off x="0" y="0"/>
          <a:ext cx="0" cy="0"/>
          <a:chOff x="0" y="0"/>
          <a:chExt cx="0" cy="0"/>
        </a:xfrm>
      </p:grpSpPr>
      <p:sp>
        <p:nvSpPr>
          <p:cNvPr id="2415" name="Google Shape;2415;p8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6" name="Google Shape;2416;p8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2"/>
        <p:cNvGrpSpPr/>
        <p:nvPr/>
      </p:nvGrpSpPr>
      <p:grpSpPr>
        <a:xfrm>
          <a:off x="0" y="0"/>
          <a:ext cx="0" cy="0"/>
          <a:chOff x="0" y="0"/>
          <a:chExt cx="0" cy="0"/>
        </a:xfrm>
      </p:grpSpPr>
      <p:sp>
        <p:nvSpPr>
          <p:cNvPr id="2443" name="Google Shape;2443;p9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444" name="Google Shape;2444;p9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p9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464" name="Google Shape;2464;p9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p9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2" name="Google Shape;2552;p9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8"/>
        <p:cNvGrpSpPr/>
        <p:nvPr/>
      </p:nvGrpSpPr>
      <p:grpSpPr>
        <a:xfrm>
          <a:off x="0" y="0"/>
          <a:ext cx="0" cy="0"/>
          <a:chOff x="0" y="0"/>
          <a:chExt cx="0" cy="0"/>
        </a:xfrm>
      </p:grpSpPr>
      <p:sp>
        <p:nvSpPr>
          <p:cNvPr id="2579" name="Google Shape;2579;p96: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580" name="Google Shape;2580;p96: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1"/>
        <p:cNvGrpSpPr/>
        <p:nvPr/>
      </p:nvGrpSpPr>
      <p:grpSpPr>
        <a:xfrm>
          <a:off x="0" y="0"/>
          <a:ext cx="0" cy="0"/>
          <a:chOff x="0" y="0"/>
          <a:chExt cx="0" cy="0"/>
        </a:xfrm>
      </p:grpSpPr>
      <p:sp>
        <p:nvSpPr>
          <p:cNvPr id="2612" name="Google Shape;2612;p97: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613" name="Google Shape;2613;p97: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5"/>
        <p:cNvGrpSpPr/>
        <p:nvPr/>
      </p:nvGrpSpPr>
      <p:grpSpPr>
        <a:xfrm>
          <a:off x="0" y="0"/>
          <a:ext cx="0" cy="0"/>
          <a:chOff x="0" y="0"/>
          <a:chExt cx="0" cy="0"/>
        </a:xfrm>
      </p:grpSpPr>
      <p:sp>
        <p:nvSpPr>
          <p:cNvPr id="2646" name="Google Shape;2646;p98: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647" name="Google Shape;2647;p98: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3" name="Google Shape;23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1"/>
        <p:cNvGrpSpPr/>
        <p:nvPr/>
      </p:nvGrpSpPr>
      <p:grpSpPr>
        <a:xfrm>
          <a:off x="0" y="0"/>
          <a:ext cx="0" cy="0"/>
          <a:chOff x="0" y="0"/>
          <a:chExt cx="0" cy="0"/>
        </a:xfrm>
      </p:grpSpPr>
      <p:sp>
        <p:nvSpPr>
          <p:cNvPr id="2662" name="Google Shape;2662;p99: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663" name="Google Shape;2663;p99: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p6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790" name="Google Shape;1790;p6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p6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818" name="Google Shape;1818;p6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4"/>
        <p:cNvGrpSpPr/>
        <p:nvPr/>
      </p:nvGrpSpPr>
      <p:grpSpPr>
        <a:xfrm>
          <a:off x="0" y="0"/>
          <a:ext cx="0" cy="0"/>
          <a:chOff x="0" y="0"/>
          <a:chExt cx="0" cy="0"/>
        </a:xfrm>
      </p:grpSpPr>
      <p:sp>
        <p:nvSpPr>
          <p:cNvPr id="2685" name="Google Shape;2685;p10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6" name="Google Shape;2686;p10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29: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836" name="Google Shape;836;p29: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83652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30: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854" name="Google Shape;854;p30: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18666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31: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907" name="Google Shape;907;p3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13375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33: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956" name="Google Shape;956;p33: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16184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34: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000" name="Google Shape;1000;p34: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963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35: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020" name="Google Shape;1020;p35: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8943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66" name="Google Shape;266;p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36: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36:notes"/>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p>
            <a:pPr marL="0" indent="0">
              <a:buNone/>
            </a:pPr>
            <a:endParaRPr dirty="0"/>
          </a:p>
        </p:txBody>
      </p:sp>
      <p:sp>
        <p:nvSpPr>
          <p:cNvPr id="1047" name="Google Shape;1047;p36:notes"/>
          <p:cNvSpPr txBox="1">
            <a:spLocks noGrp="1"/>
          </p:cNvSpPr>
          <p:nvPr>
            <p:ph type="sldNum" idx="12"/>
          </p:nvPr>
        </p:nvSpPr>
        <p:spPr>
          <a:xfrm>
            <a:off x="4023993" y="9721107"/>
            <a:ext cx="3078427" cy="513507"/>
          </a:xfrm>
          <a:prstGeom prst="rect">
            <a:avLst/>
          </a:prstGeom>
          <a:noFill/>
          <a:ln>
            <a:noFill/>
          </a:ln>
        </p:spPr>
        <p:txBody>
          <a:bodyPr spcFirstLastPara="1" wrap="square" lIns="94780" tIns="47377" rIns="94780" bIns="47377" anchor="b" anchorCtr="0">
            <a:noAutofit/>
          </a:bodyPr>
          <a:lstStyle/>
          <a:p>
            <a:pPr algn="r">
              <a:buSzPts val="1400"/>
            </a:pPr>
            <a:fld id="{00000000-1234-1234-1234-123412341234}" type="slidenum">
              <a:rPr lang="en-US" altLang="zh-TW" sz="1500"/>
              <a:pPr algn="r">
                <a:buSzPts val="1400"/>
              </a:pPr>
              <a:t>85</a:t>
            </a:fld>
            <a:endParaRPr sz="1500" dirty="0"/>
          </a:p>
        </p:txBody>
      </p:sp>
    </p:spTree>
    <p:extLst>
      <p:ext uri="{BB962C8B-B14F-4D97-AF65-F5344CB8AC3E}">
        <p14:creationId xmlns:p14="http://schemas.microsoft.com/office/powerpoint/2010/main" val="1385589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63" name="Google Shape;106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t>86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38: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078" name="Google Shape;1078;p38: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98863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38: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078" name="Google Shape;1078;p38: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80835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39: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152" name="Google Shape;1152;p39: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28022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8: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540" name="Google Shape;540;p18: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p101: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714" name="Google Shape;2714;p10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5" name="Google Shape;157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29: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836" name="Google Shape;836;p29: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1258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57: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587" name="Google Shape;1587;p5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73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327" name="Google Shape;327;p1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p5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05" name="Google Shape;1605;p5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39527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5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23" name="Google Shape;1623;p5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82589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6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41" name="Google Shape;1641;p6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67700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p6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59" name="Google Shape;1659;p6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60578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6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77" name="Google Shape;1677;p6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2041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p6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95" name="Google Shape;1695;p6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40023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p64: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713" name="Google Shape;1713;p6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42018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p6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731" name="Google Shape;1731;p6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05607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5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575" name="Google Shape;1575;p5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5" name="Google Shape;157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2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1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3" name="Google Shape;13;p11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4" name="Google Shape;14;p11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6"/>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6" name="Google Shape;76;p126"/>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77" name="Google Shape;77;p12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8" name="Google Shape;78;p12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9" name="Google Shape;79;p12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58" name="Google Shape;58;p1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59" name="Google Shape;59;p1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1986685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2" name="Google Shape;62;p15"/>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a:endParaRPr/>
          </a:p>
        </p:txBody>
      </p:sp>
      <p:sp>
        <p:nvSpPr>
          <p:cNvPr id="63" name="Google Shape;63;p1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64" name="Google Shape;64;p1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65" name="Google Shape;65;p1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3367888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8" name="Google Shape;68;p16"/>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69" name="Google Shape;69;p1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0" name="Google Shape;70;p1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1" name="Google Shape;71;p1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274042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2000"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4" name="Google Shape;74;p17"/>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rgbClr val="888888"/>
              </a:buClr>
              <a:buSzPts val="1000"/>
              <a:buNone/>
              <a:defRPr sz="1000">
                <a:solidFill>
                  <a:srgbClr val="888888"/>
                </a:solidFill>
              </a:defRPr>
            </a:lvl1pPr>
            <a:lvl2pPr marL="914400" lvl="1" indent="-228600" algn="l">
              <a:lnSpc>
                <a:spcPct val="100000"/>
              </a:lnSpc>
              <a:spcBef>
                <a:spcPts val="200"/>
              </a:spcBef>
              <a:spcAft>
                <a:spcPts val="0"/>
              </a:spcAft>
              <a:buClr>
                <a:srgbClr val="888888"/>
              </a:buClr>
              <a:buSzPts val="900"/>
              <a:buNone/>
              <a:defRPr sz="900">
                <a:solidFill>
                  <a:srgbClr val="888888"/>
                </a:solidFill>
              </a:defRPr>
            </a:lvl2pPr>
            <a:lvl3pPr marL="1371600" lvl="2" indent="-228600" algn="l">
              <a:lnSpc>
                <a:spcPct val="100000"/>
              </a:lnSpc>
              <a:spcBef>
                <a:spcPts val="200"/>
              </a:spcBef>
              <a:spcAft>
                <a:spcPts val="0"/>
              </a:spcAft>
              <a:buClr>
                <a:srgbClr val="888888"/>
              </a:buClr>
              <a:buSzPts val="800"/>
              <a:buNone/>
              <a:defRPr sz="800">
                <a:solidFill>
                  <a:srgbClr val="888888"/>
                </a:solidFill>
              </a:defRPr>
            </a:lvl3pPr>
            <a:lvl4pPr marL="1828800" lvl="3" indent="-228600" algn="l">
              <a:lnSpc>
                <a:spcPct val="100000"/>
              </a:lnSpc>
              <a:spcBef>
                <a:spcPts val="100"/>
              </a:spcBef>
              <a:spcAft>
                <a:spcPts val="0"/>
              </a:spcAft>
              <a:buClr>
                <a:srgbClr val="888888"/>
              </a:buClr>
              <a:buSzPts val="700"/>
              <a:buNone/>
              <a:defRPr sz="700">
                <a:solidFill>
                  <a:srgbClr val="888888"/>
                </a:solidFill>
              </a:defRPr>
            </a:lvl4pPr>
            <a:lvl5pPr marL="2286000" lvl="4" indent="-228600" algn="l">
              <a:lnSpc>
                <a:spcPct val="100000"/>
              </a:lnSpc>
              <a:spcBef>
                <a:spcPts val="100"/>
              </a:spcBef>
              <a:spcAft>
                <a:spcPts val="0"/>
              </a:spcAft>
              <a:buClr>
                <a:srgbClr val="888888"/>
              </a:buClr>
              <a:buSzPts val="700"/>
              <a:buNone/>
              <a:defRPr sz="700">
                <a:solidFill>
                  <a:srgbClr val="888888"/>
                </a:solidFill>
              </a:defRPr>
            </a:lvl5pPr>
            <a:lvl6pPr marL="2743200" lvl="5" indent="-228600" algn="l">
              <a:lnSpc>
                <a:spcPct val="100000"/>
              </a:lnSpc>
              <a:spcBef>
                <a:spcPts val="100"/>
              </a:spcBef>
              <a:spcAft>
                <a:spcPts val="0"/>
              </a:spcAft>
              <a:buClr>
                <a:srgbClr val="888888"/>
              </a:buClr>
              <a:buSzPts val="700"/>
              <a:buNone/>
              <a:defRPr sz="700">
                <a:solidFill>
                  <a:srgbClr val="888888"/>
                </a:solidFill>
              </a:defRPr>
            </a:lvl6pPr>
            <a:lvl7pPr marL="3200400" lvl="6" indent="-228600" algn="l">
              <a:lnSpc>
                <a:spcPct val="100000"/>
              </a:lnSpc>
              <a:spcBef>
                <a:spcPts val="100"/>
              </a:spcBef>
              <a:spcAft>
                <a:spcPts val="0"/>
              </a:spcAft>
              <a:buClr>
                <a:srgbClr val="888888"/>
              </a:buClr>
              <a:buSzPts val="700"/>
              <a:buNone/>
              <a:defRPr sz="700">
                <a:solidFill>
                  <a:srgbClr val="888888"/>
                </a:solidFill>
              </a:defRPr>
            </a:lvl7pPr>
            <a:lvl8pPr marL="3657600" lvl="7" indent="-228600" algn="l">
              <a:lnSpc>
                <a:spcPct val="100000"/>
              </a:lnSpc>
              <a:spcBef>
                <a:spcPts val="100"/>
              </a:spcBef>
              <a:spcAft>
                <a:spcPts val="0"/>
              </a:spcAft>
              <a:buClr>
                <a:srgbClr val="888888"/>
              </a:buClr>
              <a:buSzPts val="700"/>
              <a:buNone/>
              <a:defRPr sz="700">
                <a:solidFill>
                  <a:srgbClr val="888888"/>
                </a:solidFill>
              </a:defRPr>
            </a:lvl8pPr>
            <a:lvl9pPr marL="4114800" lvl="8" indent="-228600" algn="l">
              <a:lnSpc>
                <a:spcPct val="100000"/>
              </a:lnSpc>
              <a:spcBef>
                <a:spcPts val="100"/>
              </a:spcBef>
              <a:spcAft>
                <a:spcPts val="0"/>
              </a:spcAft>
              <a:buClr>
                <a:srgbClr val="888888"/>
              </a:buClr>
              <a:buSzPts val="700"/>
              <a:buNone/>
              <a:defRPr sz="700">
                <a:solidFill>
                  <a:srgbClr val="888888"/>
                </a:solidFill>
              </a:defRPr>
            </a:lvl9pPr>
          </a:lstStyle>
          <a:p>
            <a:endParaRPr/>
          </a:p>
        </p:txBody>
      </p:sp>
      <p:sp>
        <p:nvSpPr>
          <p:cNvPr id="75" name="Google Shape;75;p1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6" name="Google Shape;76;p1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7" name="Google Shape;77;p1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3987856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0" name="Google Shape;80;p18"/>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81" name="Google Shape;81;p18"/>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82" name="Google Shape;82;p1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83" name="Google Shape;83;p1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84" name="Google Shape;84;p1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2421859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7" name="Google Shape;87;p19"/>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88" name="Google Shape;88;p19"/>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89" name="Google Shape;89;p19"/>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90" name="Google Shape;90;p19"/>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91" name="Google Shape;91;p1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92" name="Google Shape;92;p1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93" name="Google Shape;93;p1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2924010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6" name="Google Shape;96;p2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97" name="Google Shape;97;p2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98" name="Google Shape;98;p2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3128793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1" name="Google Shape;101;p21"/>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7500" algn="l">
              <a:lnSpc>
                <a:spcPct val="100000"/>
              </a:lnSpc>
              <a:spcBef>
                <a:spcPts val="300"/>
              </a:spcBef>
              <a:spcAft>
                <a:spcPts val="0"/>
              </a:spcAft>
              <a:buClr>
                <a:schemeClr val="dk1"/>
              </a:buClr>
              <a:buSzPts val="1400"/>
              <a:buChar char="–"/>
              <a:defRPr sz="1400"/>
            </a:lvl2pPr>
            <a:lvl3pPr marL="1371600" lvl="2" indent="-304800" algn="l">
              <a:lnSpc>
                <a:spcPct val="100000"/>
              </a:lnSpc>
              <a:spcBef>
                <a:spcPts val="200"/>
              </a:spcBef>
              <a:spcAft>
                <a:spcPts val="0"/>
              </a:spcAft>
              <a:buClr>
                <a:schemeClr val="dk1"/>
              </a:buClr>
              <a:buSzPts val="1200"/>
              <a:buChar char="•"/>
              <a:defRPr sz="1200"/>
            </a:lvl3pPr>
            <a:lvl4pPr marL="1828800" lvl="3" indent="-292100" algn="l">
              <a:lnSpc>
                <a:spcPct val="100000"/>
              </a:lnSpc>
              <a:spcBef>
                <a:spcPts val="200"/>
              </a:spcBef>
              <a:spcAft>
                <a:spcPts val="0"/>
              </a:spcAft>
              <a:buClr>
                <a:schemeClr val="dk1"/>
              </a:buClr>
              <a:buSzPts val="1000"/>
              <a:buChar char="–"/>
              <a:defRPr sz="1000"/>
            </a:lvl4pPr>
            <a:lvl5pPr marL="2286000" lvl="4" indent="-292100" algn="l">
              <a:lnSpc>
                <a:spcPct val="100000"/>
              </a:lnSpc>
              <a:spcBef>
                <a:spcPts val="200"/>
              </a:spcBef>
              <a:spcAft>
                <a:spcPts val="0"/>
              </a:spcAft>
              <a:buClr>
                <a:schemeClr val="dk1"/>
              </a:buClr>
              <a:buSzPts val="1000"/>
              <a:buChar char="»"/>
              <a:defRPr sz="1000"/>
            </a:lvl5pPr>
            <a:lvl6pPr marL="2743200" lvl="5" indent="-292100" algn="l">
              <a:lnSpc>
                <a:spcPct val="100000"/>
              </a:lnSpc>
              <a:spcBef>
                <a:spcPts val="200"/>
              </a:spcBef>
              <a:spcAft>
                <a:spcPts val="0"/>
              </a:spcAft>
              <a:buClr>
                <a:schemeClr val="dk1"/>
              </a:buClr>
              <a:buSzPts val="1000"/>
              <a:buChar char="•"/>
              <a:defRPr sz="1000"/>
            </a:lvl6pPr>
            <a:lvl7pPr marL="3200400" lvl="6" indent="-292100" algn="l">
              <a:lnSpc>
                <a:spcPct val="100000"/>
              </a:lnSpc>
              <a:spcBef>
                <a:spcPts val="200"/>
              </a:spcBef>
              <a:spcAft>
                <a:spcPts val="0"/>
              </a:spcAft>
              <a:buClr>
                <a:schemeClr val="dk1"/>
              </a:buClr>
              <a:buSzPts val="1000"/>
              <a:buChar char="•"/>
              <a:defRPr sz="1000"/>
            </a:lvl7pPr>
            <a:lvl8pPr marL="3657600" lvl="7" indent="-292100" algn="l">
              <a:lnSpc>
                <a:spcPct val="100000"/>
              </a:lnSpc>
              <a:spcBef>
                <a:spcPts val="200"/>
              </a:spcBef>
              <a:spcAft>
                <a:spcPts val="0"/>
              </a:spcAft>
              <a:buClr>
                <a:schemeClr val="dk1"/>
              </a:buClr>
              <a:buSzPts val="1000"/>
              <a:buChar char="•"/>
              <a:defRPr sz="1000"/>
            </a:lvl8pPr>
            <a:lvl9pPr marL="4114800" lvl="8" indent="-292100" algn="l">
              <a:lnSpc>
                <a:spcPct val="100000"/>
              </a:lnSpc>
              <a:spcBef>
                <a:spcPts val="200"/>
              </a:spcBef>
              <a:spcAft>
                <a:spcPts val="0"/>
              </a:spcAft>
              <a:buClr>
                <a:schemeClr val="dk1"/>
              </a:buClr>
              <a:buSzPts val="1000"/>
              <a:buChar char="•"/>
              <a:defRPr sz="1000"/>
            </a:lvl9pPr>
          </a:lstStyle>
          <a:p>
            <a:endParaRPr/>
          </a:p>
        </p:txBody>
      </p:sp>
      <p:sp>
        <p:nvSpPr>
          <p:cNvPr id="102" name="Google Shape;102;p21"/>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103" name="Google Shape;103;p2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04" name="Google Shape;104;p2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05" name="Google Shape;105;p2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787551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8" name="Google Shape;108;p22"/>
          <p:cNvSpPr>
            <a:spLocks noGrp="1"/>
          </p:cNvSpPr>
          <p:nvPr>
            <p:ph type="pic" idx="2"/>
          </p:nvPr>
        </p:nvSpPr>
        <p:spPr>
          <a:xfrm>
            <a:off x="896144" y="306388"/>
            <a:ext cx="2743200" cy="2057400"/>
          </a:xfrm>
          <a:prstGeom prst="rect">
            <a:avLst/>
          </a:prstGeom>
          <a:noFill/>
          <a:ln>
            <a:noFill/>
          </a:ln>
        </p:spPr>
      </p:sp>
      <p:sp>
        <p:nvSpPr>
          <p:cNvPr id="109" name="Google Shape;109;p22"/>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110" name="Google Shape;110;p2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11" name="Google Shape;111;p2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12" name="Google Shape;112;p2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220421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3" name="Google Shape;23;p118"/>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24" name="Google Shape;24;p11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25" name="Google Shape;25;p11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26" name="Google Shape;26;p11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5" name="Google Shape;115;p23"/>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116" name="Google Shape;116;p2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17" name="Google Shape;117;p2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18" name="Google Shape;118;p2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553529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21" name="Google Shape;121;p24"/>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122" name="Google Shape;122;p2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23" name="Google Shape;123;p2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24" name="Google Shape;124;p2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1411938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19"/>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2000"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9" name="Google Shape;29;p119"/>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rgbClr val="888888"/>
              </a:buClr>
              <a:buSzPts val="1000"/>
              <a:buNone/>
              <a:defRPr sz="1000">
                <a:solidFill>
                  <a:srgbClr val="888888"/>
                </a:solidFill>
              </a:defRPr>
            </a:lvl1pPr>
            <a:lvl2pPr marL="914400" lvl="1" indent="-228600" algn="l">
              <a:lnSpc>
                <a:spcPct val="100000"/>
              </a:lnSpc>
              <a:spcBef>
                <a:spcPts val="200"/>
              </a:spcBef>
              <a:spcAft>
                <a:spcPts val="0"/>
              </a:spcAft>
              <a:buClr>
                <a:srgbClr val="888888"/>
              </a:buClr>
              <a:buSzPts val="900"/>
              <a:buNone/>
              <a:defRPr sz="900">
                <a:solidFill>
                  <a:srgbClr val="888888"/>
                </a:solidFill>
              </a:defRPr>
            </a:lvl2pPr>
            <a:lvl3pPr marL="1371600" lvl="2" indent="-228600" algn="l">
              <a:lnSpc>
                <a:spcPct val="100000"/>
              </a:lnSpc>
              <a:spcBef>
                <a:spcPts val="200"/>
              </a:spcBef>
              <a:spcAft>
                <a:spcPts val="0"/>
              </a:spcAft>
              <a:buClr>
                <a:srgbClr val="888888"/>
              </a:buClr>
              <a:buSzPts val="800"/>
              <a:buNone/>
              <a:defRPr sz="800">
                <a:solidFill>
                  <a:srgbClr val="888888"/>
                </a:solidFill>
              </a:defRPr>
            </a:lvl3pPr>
            <a:lvl4pPr marL="1828800" lvl="3" indent="-228600" algn="l">
              <a:lnSpc>
                <a:spcPct val="100000"/>
              </a:lnSpc>
              <a:spcBef>
                <a:spcPts val="100"/>
              </a:spcBef>
              <a:spcAft>
                <a:spcPts val="0"/>
              </a:spcAft>
              <a:buClr>
                <a:srgbClr val="888888"/>
              </a:buClr>
              <a:buSzPts val="700"/>
              <a:buNone/>
              <a:defRPr sz="700">
                <a:solidFill>
                  <a:srgbClr val="888888"/>
                </a:solidFill>
              </a:defRPr>
            </a:lvl4pPr>
            <a:lvl5pPr marL="2286000" lvl="4" indent="-228600" algn="l">
              <a:lnSpc>
                <a:spcPct val="100000"/>
              </a:lnSpc>
              <a:spcBef>
                <a:spcPts val="100"/>
              </a:spcBef>
              <a:spcAft>
                <a:spcPts val="0"/>
              </a:spcAft>
              <a:buClr>
                <a:srgbClr val="888888"/>
              </a:buClr>
              <a:buSzPts val="700"/>
              <a:buNone/>
              <a:defRPr sz="700">
                <a:solidFill>
                  <a:srgbClr val="888888"/>
                </a:solidFill>
              </a:defRPr>
            </a:lvl5pPr>
            <a:lvl6pPr marL="2743200" lvl="5" indent="-228600" algn="l">
              <a:lnSpc>
                <a:spcPct val="100000"/>
              </a:lnSpc>
              <a:spcBef>
                <a:spcPts val="100"/>
              </a:spcBef>
              <a:spcAft>
                <a:spcPts val="0"/>
              </a:spcAft>
              <a:buClr>
                <a:srgbClr val="888888"/>
              </a:buClr>
              <a:buSzPts val="700"/>
              <a:buNone/>
              <a:defRPr sz="700">
                <a:solidFill>
                  <a:srgbClr val="888888"/>
                </a:solidFill>
              </a:defRPr>
            </a:lvl6pPr>
            <a:lvl7pPr marL="3200400" lvl="6" indent="-228600" algn="l">
              <a:lnSpc>
                <a:spcPct val="100000"/>
              </a:lnSpc>
              <a:spcBef>
                <a:spcPts val="100"/>
              </a:spcBef>
              <a:spcAft>
                <a:spcPts val="0"/>
              </a:spcAft>
              <a:buClr>
                <a:srgbClr val="888888"/>
              </a:buClr>
              <a:buSzPts val="700"/>
              <a:buNone/>
              <a:defRPr sz="700">
                <a:solidFill>
                  <a:srgbClr val="888888"/>
                </a:solidFill>
              </a:defRPr>
            </a:lvl7pPr>
            <a:lvl8pPr marL="3657600" lvl="7" indent="-228600" algn="l">
              <a:lnSpc>
                <a:spcPct val="100000"/>
              </a:lnSpc>
              <a:spcBef>
                <a:spcPts val="100"/>
              </a:spcBef>
              <a:spcAft>
                <a:spcPts val="0"/>
              </a:spcAft>
              <a:buClr>
                <a:srgbClr val="888888"/>
              </a:buClr>
              <a:buSzPts val="700"/>
              <a:buNone/>
              <a:defRPr sz="700">
                <a:solidFill>
                  <a:srgbClr val="888888"/>
                </a:solidFill>
              </a:defRPr>
            </a:lvl8pPr>
            <a:lvl9pPr marL="4114800" lvl="8" indent="-228600" algn="l">
              <a:lnSpc>
                <a:spcPct val="100000"/>
              </a:lnSpc>
              <a:spcBef>
                <a:spcPts val="100"/>
              </a:spcBef>
              <a:spcAft>
                <a:spcPts val="0"/>
              </a:spcAft>
              <a:buClr>
                <a:srgbClr val="888888"/>
              </a:buClr>
              <a:buSzPts val="700"/>
              <a:buNone/>
              <a:defRPr sz="700">
                <a:solidFill>
                  <a:srgbClr val="888888"/>
                </a:solidFill>
              </a:defRPr>
            </a:lvl9pPr>
          </a:lstStyle>
          <a:p>
            <a:endParaRPr/>
          </a:p>
        </p:txBody>
      </p:sp>
      <p:sp>
        <p:nvSpPr>
          <p:cNvPr id="30" name="Google Shape;30;p11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31" name="Google Shape;31;p11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32" name="Google Shape;32;p11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2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5" name="Google Shape;35;p120"/>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36" name="Google Shape;36;p120"/>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37" name="Google Shape;37;p12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38" name="Google Shape;38;p12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39" name="Google Shape;39;p12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2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2" name="Google Shape;42;p121"/>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43" name="Google Shape;43;p121"/>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44" name="Google Shape;44;p121"/>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45" name="Google Shape;45;p121"/>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46" name="Google Shape;46;p12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47" name="Google Shape;47;p12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48" name="Google Shape;48;p12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22"/>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1" name="Google Shape;51;p12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52" name="Google Shape;52;p12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53" name="Google Shape;53;p12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23"/>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6" name="Google Shape;56;p123"/>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7500" algn="l">
              <a:lnSpc>
                <a:spcPct val="100000"/>
              </a:lnSpc>
              <a:spcBef>
                <a:spcPts val="300"/>
              </a:spcBef>
              <a:spcAft>
                <a:spcPts val="0"/>
              </a:spcAft>
              <a:buClr>
                <a:schemeClr val="dk1"/>
              </a:buClr>
              <a:buSzPts val="1400"/>
              <a:buChar char="–"/>
              <a:defRPr sz="1400"/>
            </a:lvl2pPr>
            <a:lvl3pPr marL="1371600" lvl="2" indent="-304800" algn="l">
              <a:lnSpc>
                <a:spcPct val="100000"/>
              </a:lnSpc>
              <a:spcBef>
                <a:spcPts val="200"/>
              </a:spcBef>
              <a:spcAft>
                <a:spcPts val="0"/>
              </a:spcAft>
              <a:buClr>
                <a:schemeClr val="dk1"/>
              </a:buClr>
              <a:buSzPts val="1200"/>
              <a:buChar char="•"/>
              <a:defRPr sz="1200"/>
            </a:lvl3pPr>
            <a:lvl4pPr marL="1828800" lvl="3" indent="-292100" algn="l">
              <a:lnSpc>
                <a:spcPct val="100000"/>
              </a:lnSpc>
              <a:spcBef>
                <a:spcPts val="200"/>
              </a:spcBef>
              <a:spcAft>
                <a:spcPts val="0"/>
              </a:spcAft>
              <a:buClr>
                <a:schemeClr val="dk1"/>
              </a:buClr>
              <a:buSzPts val="1000"/>
              <a:buChar char="–"/>
              <a:defRPr sz="1000"/>
            </a:lvl4pPr>
            <a:lvl5pPr marL="2286000" lvl="4" indent="-292100" algn="l">
              <a:lnSpc>
                <a:spcPct val="100000"/>
              </a:lnSpc>
              <a:spcBef>
                <a:spcPts val="200"/>
              </a:spcBef>
              <a:spcAft>
                <a:spcPts val="0"/>
              </a:spcAft>
              <a:buClr>
                <a:schemeClr val="dk1"/>
              </a:buClr>
              <a:buSzPts val="1000"/>
              <a:buChar char="»"/>
              <a:defRPr sz="1000"/>
            </a:lvl5pPr>
            <a:lvl6pPr marL="2743200" lvl="5" indent="-292100" algn="l">
              <a:lnSpc>
                <a:spcPct val="100000"/>
              </a:lnSpc>
              <a:spcBef>
                <a:spcPts val="200"/>
              </a:spcBef>
              <a:spcAft>
                <a:spcPts val="0"/>
              </a:spcAft>
              <a:buClr>
                <a:schemeClr val="dk1"/>
              </a:buClr>
              <a:buSzPts val="1000"/>
              <a:buChar char="•"/>
              <a:defRPr sz="1000"/>
            </a:lvl6pPr>
            <a:lvl7pPr marL="3200400" lvl="6" indent="-292100" algn="l">
              <a:lnSpc>
                <a:spcPct val="100000"/>
              </a:lnSpc>
              <a:spcBef>
                <a:spcPts val="200"/>
              </a:spcBef>
              <a:spcAft>
                <a:spcPts val="0"/>
              </a:spcAft>
              <a:buClr>
                <a:schemeClr val="dk1"/>
              </a:buClr>
              <a:buSzPts val="1000"/>
              <a:buChar char="•"/>
              <a:defRPr sz="1000"/>
            </a:lvl7pPr>
            <a:lvl8pPr marL="3657600" lvl="7" indent="-292100" algn="l">
              <a:lnSpc>
                <a:spcPct val="100000"/>
              </a:lnSpc>
              <a:spcBef>
                <a:spcPts val="200"/>
              </a:spcBef>
              <a:spcAft>
                <a:spcPts val="0"/>
              </a:spcAft>
              <a:buClr>
                <a:schemeClr val="dk1"/>
              </a:buClr>
              <a:buSzPts val="1000"/>
              <a:buChar char="•"/>
              <a:defRPr sz="1000"/>
            </a:lvl8pPr>
            <a:lvl9pPr marL="4114800" lvl="8" indent="-292100" algn="l">
              <a:lnSpc>
                <a:spcPct val="100000"/>
              </a:lnSpc>
              <a:spcBef>
                <a:spcPts val="200"/>
              </a:spcBef>
              <a:spcAft>
                <a:spcPts val="0"/>
              </a:spcAft>
              <a:buClr>
                <a:schemeClr val="dk1"/>
              </a:buClr>
              <a:buSzPts val="1000"/>
              <a:buChar char="•"/>
              <a:defRPr sz="1000"/>
            </a:lvl9pPr>
          </a:lstStyle>
          <a:p>
            <a:endParaRPr/>
          </a:p>
        </p:txBody>
      </p:sp>
      <p:sp>
        <p:nvSpPr>
          <p:cNvPr id="57" name="Google Shape;57;p123"/>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58" name="Google Shape;58;p12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59" name="Google Shape;59;p12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60" name="Google Shape;60;p12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24"/>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3" name="Google Shape;63;p124"/>
          <p:cNvSpPr>
            <a:spLocks noGrp="1"/>
          </p:cNvSpPr>
          <p:nvPr>
            <p:ph type="pic" idx="2"/>
          </p:nvPr>
        </p:nvSpPr>
        <p:spPr>
          <a:xfrm>
            <a:off x="896144" y="306388"/>
            <a:ext cx="2743200" cy="2057400"/>
          </a:xfrm>
          <a:prstGeom prst="rect">
            <a:avLst/>
          </a:prstGeom>
          <a:noFill/>
          <a:ln>
            <a:noFill/>
          </a:ln>
        </p:spPr>
      </p:sp>
      <p:sp>
        <p:nvSpPr>
          <p:cNvPr id="64" name="Google Shape;64;p124"/>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65" name="Google Shape;65;p12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66" name="Google Shape;66;p12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67" name="Google Shape;67;p12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25"/>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0" name="Google Shape;70;p125"/>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71" name="Google Shape;71;p12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2" name="Google Shape;72;p12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3" name="Google Shape;73;p12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EFAF6"/>
            </a:gs>
            <a:gs pos="17000">
              <a:srgbClr val="FCEDA3">
                <a:alpha val="18823"/>
              </a:srgbClr>
            </a:gs>
            <a:gs pos="29000">
              <a:srgbClr val="FEFAF6"/>
            </a:gs>
            <a:gs pos="73000">
              <a:srgbClr val="FEFAF6"/>
            </a:gs>
            <a:gs pos="92000">
              <a:srgbClr val="FCEC99">
                <a:alpha val="24705"/>
              </a:srgbClr>
            </a:gs>
            <a:gs pos="99796">
              <a:srgbClr val="FEFAF7"/>
            </a:gs>
            <a:gs pos="100000">
              <a:srgbClr val="FEFAF7"/>
            </a:gs>
          </a:gsLst>
          <a:lin ang="2700000" scaled="0"/>
        </a:gradFill>
        <a:effectLst/>
      </p:bgPr>
    </p:bg>
    <p:spTree>
      <p:nvGrpSpPr>
        <p:cNvPr id="1" name="Shape 5"/>
        <p:cNvGrpSpPr/>
        <p:nvPr/>
      </p:nvGrpSpPr>
      <p:grpSpPr>
        <a:xfrm>
          <a:off x="0" y="0"/>
          <a:ext cx="0" cy="0"/>
          <a:chOff x="0" y="0"/>
          <a:chExt cx="0" cy="0"/>
        </a:xfrm>
      </p:grpSpPr>
      <p:sp>
        <p:nvSpPr>
          <p:cNvPr id="6" name="Google Shape;6;p115"/>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7" name="Google Shape;7;p115"/>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8" name="Google Shape;8;p11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9" name="Google Shape;9;p11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10" name="Google Shape;10;p11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EFAF6"/>
            </a:gs>
            <a:gs pos="17000">
              <a:srgbClr val="FCEDA3">
                <a:alpha val="18823"/>
              </a:srgbClr>
            </a:gs>
            <a:gs pos="29000">
              <a:srgbClr val="FEFAF6"/>
            </a:gs>
            <a:gs pos="73000">
              <a:srgbClr val="FEFAF6"/>
            </a:gs>
            <a:gs pos="92000">
              <a:srgbClr val="FCEC99">
                <a:alpha val="24705"/>
              </a:srgbClr>
            </a:gs>
            <a:gs pos="99796">
              <a:srgbClr val="FEFAF7"/>
            </a:gs>
            <a:gs pos="100000">
              <a:srgbClr val="FEFAF7"/>
            </a:gs>
          </a:gsLst>
          <a:lin ang="2700000" scaled="0"/>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54" name="Google Shape;54;p1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55" name="Google Shape;55;p1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33027003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2.mp3"/><Relationship Id="rId7" Type="http://schemas.openxmlformats.org/officeDocument/2006/relationships/image" Target="../media/image2.png"/><Relationship Id="rId12" Type="http://schemas.openxmlformats.org/officeDocument/2006/relationships/image" Target="../media/image80.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notesSlide" Target="../notesSlides/notesSlide94.xml"/><Relationship Id="rId11" Type="http://schemas.openxmlformats.org/officeDocument/2006/relationships/image" Target="../media/image79.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2.mp3"/><Relationship Id="rId9" Type="http://schemas.openxmlformats.org/officeDocument/2006/relationships/image" Target="../media/image4.png"/></Relationships>
</file>

<file path=ppt/slides/_rels/slide10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4.mp3"/><Relationship Id="rId7" Type="http://schemas.openxmlformats.org/officeDocument/2006/relationships/image" Target="../media/image2.png"/><Relationship Id="rId12" Type="http://schemas.openxmlformats.org/officeDocument/2006/relationships/image" Target="../media/image80.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95.xml"/><Relationship Id="rId11" Type="http://schemas.openxmlformats.org/officeDocument/2006/relationships/image" Target="../media/image79.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4.mp3"/><Relationship Id="rId9" Type="http://schemas.openxmlformats.org/officeDocument/2006/relationships/image" Target="../media/image4.png"/></Relationships>
</file>

<file path=ppt/slides/_rels/slide10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80.png"/><Relationship Id="rId4" Type="http://schemas.openxmlformats.org/officeDocument/2006/relationships/notesSlide" Target="../notesSlides/notesSlide96.xml"/><Relationship Id="rId9" Type="http://schemas.openxmlformats.org/officeDocument/2006/relationships/image" Target="../media/image79.png"/></Relationships>
</file>

<file path=ppt/slides/_rels/slide10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97.xml"/><Relationship Id="rId9" Type="http://schemas.openxmlformats.org/officeDocument/2006/relationships/image" Target="../media/image80.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png"/></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png"/></Relationships>
</file>

<file path=ppt/slides/_rels/slide11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hyperlink" Target="https://acc.nccu.edu.tw/content/%E6%A5%AD%E5%8B%99%E8%B2%BB-%E7%A0%94%E8%A8%8E%E6%9C%83%E7%94%A8%E8%A1%A8" TargetMode="External"/><Relationship Id="rId5" Type="http://schemas.openxmlformats.org/officeDocument/2006/relationships/image" Target="../media/image9.png"/><Relationship Id="rId4" Type="http://schemas.openxmlformats.org/officeDocument/2006/relationships/image" Target="../media/image1.png"/></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hyperlink" Target="https://acc.nccu.edu.tw/content/%E8%A8%88%E7%95%AB%E7%B5%90%E6%A1%88" TargetMode="External"/><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7.png"/></Relationships>
</file>

<file path=ppt/slides/_rels/slide1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31.png"/></Relationships>
</file>

<file path=ppt/slides/_rels/slide1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hyperlink" Target="https://acc.nccu.edu.tw/content/%E8%A8%88%E7%95%AB%E7%B5%90%E6%A1%88" TargetMode="External"/><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8.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6.pn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7.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hyperlink" Target="https://ord.nccu.edu.tw/service/url.php?class=401"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hyperlink" Target="https://ord.nccu.edu.tw/plan/super_pages.php?ID=ser6&amp;Sn=117"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ord.nccu.edu.tw/plan/super_pages.php?ID=plan1&amp;Sn=160" TargetMode="External"/><Relationship Id="rId5" Type="http://schemas.openxmlformats.org/officeDocument/2006/relationships/hyperlink" Target="about:blank"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2.xml"/><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8.xml"/><Relationship Id="rId18" Type="http://schemas.openxmlformats.org/officeDocument/2006/relationships/slide" Target="slide76.xml"/><Relationship Id="rId3" Type="http://schemas.openxmlformats.org/officeDocument/2006/relationships/image" Target="../media/image1.png"/><Relationship Id="rId21" Type="http://schemas.openxmlformats.org/officeDocument/2006/relationships/image" Target="../media/image56.png"/><Relationship Id="rId7" Type="http://schemas.openxmlformats.org/officeDocument/2006/relationships/slide" Target="slide49.xml"/><Relationship Id="rId12" Type="http://schemas.openxmlformats.org/officeDocument/2006/relationships/slide" Target="slide57.xml"/><Relationship Id="rId17" Type="http://schemas.openxmlformats.org/officeDocument/2006/relationships/slide" Target="slide68.xml"/><Relationship Id="rId25" Type="http://schemas.openxmlformats.org/officeDocument/2006/relationships/image" Target="../media/image60.png"/><Relationship Id="rId2" Type="http://schemas.openxmlformats.org/officeDocument/2006/relationships/notesSlide" Target="../notesSlides/notesSlide41.xml"/><Relationship Id="rId16" Type="http://schemas.openxmlformats.org/officeDocument/2006/relationships/slide" Target="slide66.xml"/><Relationship Id="rId20" Type="http://schemas.openxmlformats.org/officeDocument/2006/relationships/slide" Target="slide78.xml"/><Relationship Id="rId1" Type="http://schemas.openxmlformats.org/officeDocument/2006/relationships/slideLayout" Target="../slideLayouts/slideLayout1.xml"/><Relationship Id="rId6" Type="http://schemas.openxmlformats.org/officeDocument/2006/relationships/slide" Target="slide48.xml"/><Relationship Id="rId11" Type="http://schemas.openxmlformats.org/officeDocument/2006/relationships/slide" Target="slide54.xml"/><Relationship Id="rId24" Type="http://schemas.openxmlformats.org/officeDocument/2006/relationships/image" Target="../media/image59.png"/><Relationship Id="rId5" Type="http://schemas.openxmlformats.org/officeDocument/2006/relationships/slide" Target="slide47.xml"/><Relationship Id="rId15" Type="http://schemas.openxmlformats.org/officeDocument/2006/relationships/slide" Target="slide63.xml"/><Relationship Id="rId23" Type="http://schemas.openxmlformats.org/officeDocument/2006/relationships/image" Target="../media/image58.png"/><Relationship Id="rId10" Type="http://schemas.openxmlformats.org/officeDocument/2006/relationships/slide" Target="slide53.xml"/><Relationship Id="rId19" Type="http://schemas.openxmlformats.org/officeDocument/2006/relationships/slide" Target="slide77.xml"/><Relationship Id="rId4" Type="http://schemas.openxmlformats.org/officeDocument/2006/relationships/image" Target="../media/image9.png"/><Relationship Id="rId9" Type="http://schemas.openxmlformats.org/officeDocument/2006/relationships/slide" Target="slide51.xml"/><Relationship Id="rId14" Type="http://schemas.openxmlformats.org/officeDocument/2006/relationships/slide" Target="slide62.xml"/><Relationship Id="rId22"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2.jp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10.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hyperlink" Target="https://acc.nccu.edu.tw/content/%E4%B8%BB%E8%A8%88%E7%B8%BD%E8%99%95" TargetMode="External"/><Relationship Id="rId5" Type="http://schemas.openxmlformats.org/officeDocument/2006/relationships/hyperlink" Target="https://acc.nccu.edu.tw/content/%E5%9C%8B%E7%A7%91%E6%9C%83" TargetMode="External"/><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5.JP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66.JP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acc.nccu.edu.tw/content/%E4%B8%BB%E8%A8%88%E7%B8%BD%E8%99%95" TargetMode="Externa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hyperlink" Target="https://law.dgbas.gov.tw/LawContent.aspx?id=FL020312#lawmenu" TargetMode="External"/><Relationship Id="rId5" Type="http://schemas.openxmlformats.org/officeDocument/2006/relationships/hyperlink" Target="https://acc.nccu.edu.tw/content/%E6%97%85%E9%81%8B%E8%B2%BB" TargetMode="External"/><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14.png"/><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76.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1.png"/><Relationship Id="rId7" Type="http://schemas.openxmlformats.org/officeDocument/2006/relationships/image" Target="../media/image69.jp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1.png"/><Relationship Id="rId7" Type="http://schemas.openxmlformats.org/officeDocument/2006/relationships/image" Target="../media/image14.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74.png"/><Relationship Id="rId4" Type="http://schemas.openxmlformats.org/officeDocument/2006/relationships/image" Target="../media/image9.png"/><Relationship Id="rId9" Type="http://schemas.openxmlformats.org/officeDocument/2006/relationships/image" Target="../media/image73.png"/></Relationships>
</file>

<file path=ppt/slides/_rels/slide81.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9.png"/><Relationship Id="rId7" Type="http://schemas.openxmlformats.org/officeDocument/2006/relationships/hyperlink" Target="https://acc.nccu.edu.tw/content/%E6%A5%AD%E5%8B%99%E8%B2%BB-%E7%A0%94%E8%A8%8E%E6%9C%83%E7%94%A8%E8%A1%A8" TargetMode="External"/><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6.jp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7.jp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hyperlink" Target="https://aff.nccu.edu.tw/PageDownload?fid=8628"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9.png"/><Relationship Id="rId7" Type="http://schemas.openxmlformats.org/officeDocument/2006/relationships/image" Target="../media/image78.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png"/><Relationship Id="rId12" Type="http://schemas.openxmlformats.org/officeDocument/2006/relationships/image" Target="../media/image8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89.xml"/><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79.png"/><Relationship Id="rId4" Type="http://schemas.openxmlformats.org/officeDocument/2006/relationships/audio" Target="../media/media2.mp3"/><Relationship Id="rId9" Type="http://schemas.openxmlformats.org/officeDocument/2006/relationships/image" Target="../media/image4.png"/></Relationships>
</file>

<file path=ppt/slides/_rels/slide9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mp3"/><Relationship Id="rId7" Type="http://schemas.openxmlformats.org/officeDocument/2006/relationships/image" Target="../media/image3.png"/><Relationship Id="rId12" Type="http://schemas.openxmlformats.org/officeDocument/2006/relationships/image" Target="../media/image8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90.xml"/><Relationship Id="rId11" Type="http://schemas.openxmlformats.org/officeDocument/2006/relationships/image" Target="../media/image79.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4.mp3"/><Relationship Id="rId9"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p3"/><Relationship Id="rId7" Type="http://schemas.openxmlformats.org/officeDocument/2006/relationships/image" Target="../media/image2.png"/><Relationship Id="rId12" Type="http://schemas.openxmlformats.org/officeDocument/2006/relationships/image" Target="../media/image8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91.xml"/><Relationship Id="rId11" Type="http://schemas.openxmlformats.org/officeDocument/2006/relationships/image" Target="../media/image79.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6.mp3"/><Relationship Id="rId9" Type="http://schemas.openxmlformats.org/officeDocument/2006/relationships/image" Target="../media/image4.png"/></Relationships>
</file>

<file path=ppt/slides/_rels/slide9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8.mp3"/><Relationship Id="rId7" Type="http://schemas.openxmlformats.org/officeDocument/2006/relationships/image" Target="../media/image2.png"/><Relationship Id="rId12" Type="http://schemas.openxmlformats.org/officeDocument/2006/relationships/image" Target="../media/image8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92.xml"/><Relationship Id="rId11" Type="http://schemas.openxmlformats.org/officeDocument/2006/relationships/image" Target="../media/image79.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8.mp3"/><Relationship Id="rId9" Type="http://schemas.openxmlformats.org/officeDocument/2006/relationships/image" Target="../media/image4.png"/></Relationships>
</file>

<file path=ppt/slides/_rels/slide9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0.mp3"/><Relationship Id="rId7" Type="http://schemas.openxmlformats.org/officeDocument/2006/relationships/image" Target="../media/image2.png"/><Relationship Id="rId12" Type="http://schemas.openxmlformats.org/officeDocument/2006/relationships/image" Target="../media/image80.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notesSlide" Target="../notesSlides/notesSlide93.xml"/><Relationship Id="rId11" Type="http://schemas.openxmlformats.org/officeDocument/2006/relationships/image" Target="../media/image79.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0.mp3"/><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rot="10621539">
            <a:off x="2715491" y="2607610"/>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85" name="Google Shape;85;p1"/>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86" name="Google Shape;86;p1"/>
          <p:cNvGrpSpPr/>
          <p:nvPr/>
        </p:nvGrpSpPr>
        <p:grpSpPr>
          <a:xfrm>
            <a:off x="8098784" y="3994404"/>
            <a:ext cx="1225436" cy="1225436"/>
            <a:chOff x="0" y="0"/>
            <a:chExt cx="812800" cy="812800"/>
          </a:xfrm>
        </p:grpSpPr>
        <p:sp>
          <p:nvSpPr>
            <p:cNvPr id="87" name="Google Shape;87;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8" name="Google Shape;88;p1"/>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89" name="Google Shape;89;p1"/>
          <p:cNvSpPr txBox="1"/>
          <p:nvPr/>
        </p:nvSpPr>
        <p:spPr>
          <a:xfrm>
            <a:off x="2420313" y="1882855"/>
            <a:ext cx="4303373"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zh-TW" altLang="en-US" sz="3600" b="1" dirty="0">
                <a:latin typeface="Microsoft JhengHei"/>
                <a:ea typeface="Microsoft JhengHei"/>
                <a:cs typeface="Microsoft JhengHei"/>
                <a:sym typeface="Microsoft JhengHei"/>
              </a:rPr>
              <a:t>產學合作</a:t>
            </a:r>
            <a:r>
              <a:rPr lang="zh-TW" altLang="en-US" sz="3600" b="1" i="0" u="none" strike="noStrike" cap="none" dirty="0">
                <a:solidFill>
                  <a:srgbClr val="000000"/>
                </a:solidFill>
                <a:latin typeface="Microsoft JhengHei"/>
                <a:ea typeface="Microsoft JhengHei"/>
                <a:cs typeface="Microsoft JhengHei"/>
                <a:sym typeface="Microsoft JhengHei"/>
              </a:rPr>
              <a:t>計畫報帳流程及注意事項</a:t>
            </a:r>
            <a:endParaRPr sz="3600" b="1" i="0" u="none" strike="noStrike" cap="none" dirty="0">
              <a:solidFill>
                <a:srgbClr val="000000"/>
              </a:solidFill>
              <a:latin typeface="Microsoft JhengHei"/>
              <a:ea typeface="Microsoft JhengHei"/>
              <a:cs typeface="Microsoft JhengHei"/>
              <a:sym typeface="Microsoft JhengHei"/>
            </a:endParaRPr>
          </a:p>
        </p:txBody>
      </p:sp>
      <p:sp>
        <p:nvSpPr>
          <p:cNvPr id="90" name="Google Shape;90;p1"/>
          <p:cNvSpPr/>
          <p:nvPr/>
        </p:nvSpPr>
        <p:spPr>
          <a:xfrm rot="8761980">
            <a:off x="-835704" y="-246730"/>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4">
              <a:alphaModFix/>
            </a:blip>
            <a:stretch>
              <a:fillRect/>
            </a:stretch>
          </a:blipFill>
          <a:ln>
            <a:noFill/>
          </a:ln>
        </p:spPr>
      </p:sp>
      <p:sp>
        <p:nvSpPr>
          <p:cNvPr id="91" name="Google Shape;91;p1"/>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5">
              <a:alphaModFix/>
            </a:blip>
            <a:stretch>
              <a:fillRect/>
            </a:stretch>
          </a:blipFill>
          <a:ln>
            <a:noFill/>
          </a:ln>
        </p:spPr>
      </p:sp>
      <p:sp>
        <p:nvSpPr>
          <p:cNvPr id="92" name="Google Shape;92;p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93" name="Google Shape;93;p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94" name="Google Shape;94;p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95" name="Google Shape;95;p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96" name="Google Shape;96;p1"/>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97" name="Google Shape;97;p1"/>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98" name="Google Shape;98;p1"/>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99" name="Google Shape;99;p1"/>
          <p:cNvSpPr txBox="1"/>
          <p:nvPr/>
        </p:nvSpPr>
        <p:spPr>
          <a:xfrm>
            <a:off x="2382090" y="3076408"/>
            <a:ext cx="4303373" cy="381643"/>
          </a:xfrm>
          <a:prstGeom prst="rect">
            <a:avLst/>
          </a:prstGeom>
          <a:noFill/>
          <a:ln>
            <a:noFill/>
          </a:ln>
        </p:spPr>
        <p:txBody>
          <a:bodyPr spcFirstLastPara="1" wrap="square" lIns="0" tIns="0" rIns="0" bIns="0" anchor="t" anchorCtr="0">
            <a:spAutoFit/>
          </a:bodyPr>
          <a:lstStyle/>
          <a:p>
            <a:pPr marL="0" marR="0" lvl="0" indent="0" algn="ctr" rtl="0">
              <a:lnSpc>
                <a:spcPct val="154500"/>
              </a:lnSpc>
              <a:spcBef>
                <a:spcPts val="0"/>
              </a:spcBef>
              <a:spcAft>
                <a:spcPts val="0"/>
              </a:spcAft>
              <a:buClr>
                <a:srgbClr val="000000"/>
              </a:buClr>
              <a:buSzPts val="14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政治大學 主計室</a:t>
            </a:r>
            <a:endParaRPr lang="en-US" altLang="zh-TW" sz="1600" b="1" i="0" u="none" strike="noStrike" cap="none" dirty="0">
              <a:solidFill>
                <a:srgbClr val="000000"/>
              </a:solidFill>
              <a:latin typeface="Microsoft JhengHei"/>
              <a:ea typeface="Microsoft JhengHei"/>
              <a:cs typeface="Microsoft JhengHei"/>
              <a:sym typeface="Microsoft JhengHei"/>
            </a:endParaRPr>
          </a:p>
        </p:txBody>
      </p:sp>
      <p:sp>
        <p:nvSpPr>
          <p:cNvPr id="21" name="投影片編號版面配置區 2">
            <a:extLst>
              <a:ext uri="{FF2B5EF4-FFF2-40B4-BE49-F238E27FC236}">
                <a16:creationId xmlns:a16="http://schemas.microsoft.com/office/drawing/2014/main" id="{980E32F1-B035-4CA5-95B5-3229261739C9}"/>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a:t>
            </a:fld>
            <a:endParaRPr lang="zh-TW" altLang="en-US" sz="1000" dirty="0">
              <a:solidFill>
                <a:schemeClr val="tx1"/>
              </a:solidFill>
            </a:endParaRPr>
          </a:p>
        </p:txBody>
      </p:sp>
      <p:sp>
        <p:nvSpPr>
          <p:cNvPr id="19" name="Google Shape;99;p1">
            <a:extLst>
              <a:ext uri="{FF2B5EF4-FFF2-40B4-BE49-F238E27FC236}">
                <a16:creationId xmlns:a16="http://schemas.microsoft.com/office/drawing/2014/main" id="{C0A5E5DE-277E-42FB-BFEB-25DD6F0270DE}"/>
              </a:ext>
            </a:extLst>
          </p:cNvPr>
          <p:cNvSpPr txBox="1"/>
          <p:nvPr/>
        </p:nvSpPr>
        <p:spPr>
          <a:xfrm>
            <a:off x="4840627" y="4135794"/>
            <a:ext cx="4303373" cy="333938"/>
          </a:xfrm>
          <a:prstGeom prst="rect">
            <a:avLst/>
          </a:prstGeom>
          <a:noFill/>
          <a:ln>
            <a:noFill/>
          </a:ln>
        </p:spPr>
        <p:txBody>
          <a:bodyPr spcFirstLastPara="1" wrap="square" lIns="0" tIns="0" rIns="0" bIns="0" anchor="t" anchorCtr="0">
            <a:spAutoFit/>
          </a:bodyPr>
          <a:lstStyle/>
          <a:p>
            <a:pPr marL="0" marR="0" lvl="0" indent="0" algn="ctr" rtl="0">
              <a:lnSpc>
                <a:spcPct val="154500"/>
              </a:lnSpc>
              <a:spcBef>
                <a:spcPts val="0"/>
              </a:spcBef>
              <a:spcAft>
                <a:spcPts val="0"/>
              </a:spcAft>
              <a:buClr>
                <a:srgbClr val="000000"/>
              </a:buClr>
              <a:buSzPts val="1400"/>
              <a:buFont typeface="Arial"/>
              <a:buNone/>
            </a:pPr>
            <a:r>
              <a:rPr lang="en-US" altLang="zh-TW" b="1" i="0" u="none" strike="noStrike" cap="none" dirty="0">
                <a:solidFill>
                  <a:srgbClr val="000000"/>
                </a:solidFill>
                <a:latin typeface="Microsoft JhengHei"/>
                <a:ea typeface="Microsoft JhengHei"/>
                <a:cs typeface="Microsoft JhengHei"/>
                <a:sym typeface="Microsoft JhengHei"/>
              </a:rPr>
              <a:t>114</a:t>
            </a:r>
            <a:r>
              <a:rPr lang="zh-TW" altLang="en-US" b="1" i="0" u="none" strike="noStrike" cap="none" dirty="0">
                <a:solidFill>
                  <a:srgbClr val="000000"/>
                </a:solidFill>
                <a:latin typeface="Microsoft JhengHei"/>
                <a:ea typeface="Microsoft JhengHei"/>
                <a:cs typeface="Microsoft JhengHei"/>
                <a:sym typeface="Microsoft JhengHei"/>
              </a:rPr>
              <a:t>年</a:t>
            </a:r>
            <a:r>
              <a:rPr lang="en-US" altLang="zh-TW" b="1" dirty="0">
                <a:latin typeface="Microsoft JhengHei"/>
                <a:ea typeface="Microsoft JhengHei"/>
                <a:cs typeface="Microsoft JhengHei"/>
                <a:sym typeface="Microsoft JhengHei"/>
              </a:rPr>
              <a:t>9</a:t>
            </a:r>
            <a:r>
              <a:rPr lang="zh-TW" altLang="en-US" b="1" i="0" u="none" strike="noStrike" cap="none" dirty="0">
                <a:solidFill>
                  <a:srgbClr val="000000"/>
                </a:solidFill>
                <a:latin typeface="Microsoft JhengHei"/>
                <a:ea typeface="Microsoft JhengHei"/>
                <a:cs typeface="Microsoft JhengHei"/>
                <a:sym typeface="Microsoft JhengHei"/>
              </a:rPr>
              <a:t>月版</a:t>
            </a:r>
            <a:endParaRPr lang="en-US" altLang="zh-TW" b="1" i="0" u="none" strike="noStrike" cap="none" dirty="0">
              <a:solidFill>
                <a:srgbClr val="000000"/>
              </a:solidFill>
              <a:latin typeface="Microsoft JhengHei"/>
              <a:ea typeface="Microsoft JhengHei"/>
              <a:cs typeface="Microsoft JhengHei"/>
              <a:sym typeface="Microsoft JhengHe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3"/>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404" name="Google Shape;404;p13"/>
          <p:cNvSpPr txBox="1"/>
          <p:nvPr/>
        </p:nvSpPr>
        <p:spPr>
          <a:xfrm>
            <a:off x="2133600" y="716092"/>
            <a:ext cx="6756300" cy="4308872"/>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0" i="0" u="none" strike="noStrike" cap="none" dirty="0">
                <a:solidFill>
                  <a:srgbClr val="000000"/>
                </a:solidFill>
                <a:latin typeface="Microsoft JhengHei"/>
                <a:ea typeface="Microsoft JhengHei"/>
                <a:cs typeface="Microsoft JhengHei"/>
                <a:sym typeface="Microsoft JhengHei"/>
              </a:rPr>
              <a:t>看完</a:t>
            </a:r>
            <a:r>
              <a:rPr lang="zh-TW" altLang="en-US" sz="2000" b="0" i="0" u="none" strike="noStrike" cap="none" dirty="0">
                <a:solidFill>
                  <a:srgbClr val="000000"/>
                </a:solidFill>
                <a:latin typeface="Microsoft JhengHei"/>
                <a:ea typeface="Microsoft JhengHei"/>
                <a:cs typeface="Microsoft JhengHei"/>
                <a:sym typeface="Microsoft JhengHei"/>
              </a:rPr>
              <a:t>計畫相關單位</a:t>
            </a:r>
            <a:r>
              <a:rPr lang="zh-TW" altLang="en-US" sz="2000" dirty="0">
                <a:latin typeface="Microsoft JhengHei"/>
                <a:ea typeface="Microsoft JhengHei"/>
                <a:cs typeface="Microsoft JhengHei"/>
                <a:sym typeface="Microsoft JhengHei"/>
              </a:rPr>
              <a:t>業務</a:t>
            </a:r>
            <a:r>
              <a:rPr lang="zh-TW" sz="2000" b="0" i="0" u="none" strike="noStrike" cap="none" dirty="0">
                <a:solidFill>
                  <a:srgbClr val="000000"/>
                </a:solidFill>
                <a:latin typeface="Microsoft JhengHei"/>
                <a:ea typeface="Microsoft JhengHei"/>
                <a:cs typeface="Microsoft JhengHei"/>
                <a:sym typeface="Microsoft JhengHei"/>
              </a:rPr>
              <a:t>之後，你先有個概念，之後要</a:t>
            </a:r>
            <a:r>
              <a:rPr lang="zh-TW" altLang="en-US" sz="2000" b="0" i="0" u="none" strike="noStrike" cap="none" dirty="0">
                <a:solidFill>
                  <a:srgbClr val="000000"/>
                </a:solidFill>
                <a:latin typeface="Microsoft JhengHei"/>
                <a:ea typeface="Microsoft JhengHei"/>
                <a:cs typeface="Microsoft JhengHei"/>
                <a:sym typeface="Microsoft JhengHei"/>
              </a:rPr>
              <a:t>問計畫</a:t>
            </a:r>
            <a:r>
              <a:rPr lang="zh-TW" sz="2000" b="0" i="0" u="none" strike="noStrike" cap="none" dirty="0">
                <a:solidFill>
                  <a:srgbClr val="000000"/>
                </a:solidFill>
                <a:latin typeface="Microsoft JhengHei"/>
                <a:ea typeface="Microsoft JhengHei"/>
                <a:cs typeface="Microsoft JhengHei"/>
                <a:sym typeface="Microsoft JhengHei"/>
              </a:rPr>
              <a:t>相關</a:t>
            </a:r>
            <a:r>
              <a:rPr lang="zh-TW" altLang="en-US" sz="2000" b="0" i="0" u="none" strike="noStrike" cap="none" dirty="0">
                <a:solidFill>
                  <a:srgbClr val="000000"/>
                </a:solidFill>
                <a:latin typeface="Microsoft JhengHei"/>
                <a:ea typeface="Microsoft JhengHei"/>
                <a:cs typeface="Microsoft JhengHei"/>
                <a:sym typeface="Microsoft JhengHei"/>
              </a:rPr>
              <a:t>問題</a:t>
            </a:r>
            <a:r>
              <a:rPr lang="zh-TW" sz="2000" b="0" i="0" u="none" strike="noStrike" cap="none" dirty="0">
                <a:solidFill>
                  <a:srgbClr val="000000"/>
                </a:solidFill>
                <a:latin typeface="Microsoft JhengHei"/>
                <a:ea typeface="Microsoft JhengHei"/>
                <a:cs typeface="Microsoft JhengHei"/>
                <a:sym typeface="Microsoft JhengHei"/>
              </a:rPr>
              <a:t>的時候，再來對照著看就可以啦！</a:t>
            </a:r>
            <a:endParaRPr sz="7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000"/>
              <a:buFont typeface="Arial"/>
              <a:buNone/>
            </a:pPr>
            <a:r>
              <a:rPr lang="zh-TW" sz="2000" b="0" i="0" u="none" strike="noStrike" cap="none" dirty="0">
                <a:solidFill>
                  <a:srgbClr val="000000"/>
                </a:solidFill>
                <a:latin typeface="Microsoft JhengHei"/>
                <a:ea typeface="Microsoft JhengHei"/>
                <a:cs typeface="Microsoft JhengHei"/>
                <a:sym typeface="Microsoft JhengHei"/>
              </a:rPr>
              <a:t>計畫執行中很重要的一環就是</a:t>
            </a:r>
            <a:r>
              <a:rPr lang="zh-TW" sz="2000" b="1" i="1" u="sng" strike="noStrike" cap="none" dirty="0">
                <a:solidFill>
                  <a:srgbClr val="9900FF"/>
                </a:solidFill>
                <a:latin typeface="Microsoft JhengHei"/>
                <a:ea typeface="Microsoft JhengHei"/>
                <a:cs typeface="Microsoft JhengHei"/>
                <a:sym typeface="Microsoft JhengHei"/>
              </a:rPr>
              <a:t>主計室</a:t>
            </a:r>
            <a:r>
              <a:rPr lang="zh-TW" sz="2000" b="0" i="0" u="none" strike="noStrike" cap="none" dirty="0">
                <a:solidFill>
                  <a:srgbClr val="000000"/>
                </a:solidFill>
                <a:latin typeface="Microsoft JhengHei"/>
                <a:ea typeface="Microsoft JhengHei"/>
                <a:cs typeface="Microsoft JhengHei"/>
                <a:sym typeface="Microsoft JhengHei"/>
              </a:rPr>
              <a:t>，如果有什麼報帳問題想詢問，這時</a:t>
            </a:r>
            <a:r>
              <a:rPr lang="zh-TW" sz="2000" b="1" i="0" u="none" strike="noStrike" cap="none" dirty="0">
                <a:solidFill>
                  <a:srgbClr val="FF00FF"/>
                </a:solidFill>
                <a:latin typeface="Microsoft JhengHei"/>
                <a:ea typeface="Microsoft JhengHei"/>
                <a:cs typeface="Microsoft JhengHei"/>
                <a:sym typeface="Microsoft JhengHei"/>
              </a:rPr>
              <a:t>問對人</a:t>
            </a:r>
            <a:r>
              <a:rPr lang="zh-TW" sz="2000" b="0" i="0" u="none" strike="noStrike" cap="none" dirty="0">
                <a:solidFill>
                  <a:srgbClr val="000000"/>
                </a:solidFill>
                <a:latin typeface="Microsoft JhengHei"/>
                <a:ea typeface="Microsoft JhengHei"/>
                <a:cs typeface="Microsoft JhengHei"/>
                <a:sym typeface="Microsoft JhengHei"/>
              </a:rPr>
              <a:t>就</a:t>
            </a:r>
            <a:r>
              <a:rPr lang="zh-TW" sz="2000" b="1" i="0" u="none" strike="noStrike" cap="none" dirty="0">
                <a:solidFill>
                  <a:srgbClr val="FF00FF"/>
                </a:solidFill>
                <a:latin typeface="Microsoft JhengHei"/>
                <a:ea typeface="Microsoft JhengHei"/>
                <a:cs typeface="Microsoft JhengHei"/>
                <a:sym typeface="Microsoft JhengHei"/>
              </a:rPr>
              <a:t>很重要</a:t>
            </a:r>
            <a:r>
              <a:rPr lang="zh-TW" sz="2000" b="0" i="0" u="none" strike="noStrike" cap="none" dirty="0">
                <a:solidFill>
                  <a:srgbClr val="000000"/>
                </a:solidFill>
                <a:latin typeface="Microsoft JhengHei"/>
                <a:ea typeface="Microsoft JhengHei"/>
                <a:cs typeface="Microsoft JhengHei"/>
                <a:sym typeface="Microsoft JhengHei"/>
              </a:rPr>
              <a:t>了！</a:t>
            </a:r>
            <a:endParaRPr sz="20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r>
              <a:rPr lang="zh-TW" sz="2000" b="0" i="0" u="none" strike="noStrike" cap="none" dirty="0">
                <a:solidFill>
                  <a:srgbClr val="000000"/>
                </a:solidFill>
                <a:latin typeface="Microsoft JhengHei"/>
                <a:ea typeface="Microsoft JhengHei"/>
                <a:cs typeface="Microsoft JhengHei"/>
                <a:sym typeface="Microsoft JhengHei"/>
              </a:rPr>
              <a:t>以下是有關各類研究計畫相關承辦人，</a:t>
            </a:r>
            <a:r>
              <a:rPr lang="zh-TW" sz="2000" b="1" i="0" u="none" strike="noStrike" cap="none" dirty="0">
                <a:solidFill>
                  <a:srgbClr val="FF00FF"/>
                </a:solidFill>
                <a:latin typeface="Microsoft JhengHei"/>
                <a:ea typeface="Microsoft JhengHei"/>
                <a:cs typeface="Microsoft JhengHei"/>
                <a:sym typeface="Microsoft JhengHei"/>
              </a:rPr>
              <a:t>根據</a:t>
            </a:r>
            <a:r>
              <a:rPr lang="zh-TW" sz="2000" b="0" i="0" u="none" strike="noStrike" cap="none" dirty="0">
                <a:solidFill>
                  <a:srgbClr val="000000"/>
                </a:solidFill>
                <a:latin typeface="Microsoft JhengHei"/>
                <a:ea typeface="Microsoft JhengHei"/>
                <a:cs typeface="Microsoft JhengHei"/>
                <a:sym typeface="Microsoft JhengHei"/>
              </a:rPr>
              <a:t>你的</a:t>
            </a:r>
            <a:r>
              <a:rPr lang="zh-TW" sz="2000" b="1" i="0" u="none" strike="noStrike" cap="none" dirty="0">
                <a:solidFill>
                  <a:srgbClr val="FF00FF"/>
                </a:solidFill>
                <a:latin typeface="Microsoft JhengHei"/>
                <a:ea typeface="Microsoft JhengHei"/>
                <a:cs typeface="Microsoft JhengHei"/>
                <a:sym typeface="Microsoft JhengHei"/>
              </a:rPr>
              <a:t>計畫類別</a:t>
            </a:r>
            <a:r>
              <a:rPr lang="zh-TW" sz="2000" b="0" i="0" u="none" strike="noStrike" cap="none" dirty="0">
                <a:solidFill>
                  <a:schemeClr val="dk1"/>
                </a:solidFill>
                <a:latin typeface="Microsoft JhengHei"/>
                <a:ea typeface="Microsoft JhengHei"/>
                <a:cs typeface="Microsoft JhengHei"/>
                <a:sym typeface="Microsoft JhengHei"/>
              </a:rPr>
              <a:t>和</a:t>
            </a:r>
            <a:r>
              <a:rPr lang="zh-TW" sz="2000" b="1" i="0" u="none" strike="noStrike" cap="none" dirty="0">
                <a:solidFill>
                  <a:srgbClr val="FF00FF"/>
                </a:solidFill>
                <a:latin typeface="Microsoft JhengHei"/>
                <a:ea typeface="Microsoft JhengHei"/>
                <a:cs typeface="Microsoft JhengHei"/>
                <a:sym typeface="Microsoft JhengHei"/>
              </a:rPr>
              <a:t>學院找對</a:t>
            </a:r>
            <a:r>
              <a:rPr lang="zh-TW" sz="2000" b="0" i="0" u="none" strike="noStrike" cap="none" dirty="0">
                <a:solidFill>
                  <a:srgbClr val="000000"/>
                </a:solidFill>
                <a:latin typeface="Microsoft JhengHei"/>
                <a:ea typeface="Microsoft JhengHei"/>
                <a:cs typeface="Microsoft JhengHei"/>
                <a:sym typeface="Microsoft JhengHei"/>
              </a:rPr>
              <a:t>承辦人</a:t>
            </a:r>
            <a:r>
              <a:rPr lang="zh-TW" sz="2000" b="1" i="0" u="none" strike="noStrike" cap="none" dirty="0">
                <a:solidFill>
                  <a:srgbClr val="FF00FF"/>
                </a:solidFill>
                <a:latin typeface="Microsoft JhengHei"/>
                <a:ea typeface="Microsoft JhengHei"/>
                <a:cs typeface="Microsoft JhengHei"/>
                <a:sym typeface="Microsoft JhengHei"/>
              </a:rPr>
              <a:t>諮詢</a:t>
            </a:r>
            <a:r>
              <a:rPr lang="zh-TW" sz="2000" b="0" i="0" u="none" strike="noStrike" cap="none" dirty="0">
                <a:solidFill>
                  <a:srgbClr val="000000"/>
                </a:solidFill>
                <a:latin typeface="Microsoft JhengHei"/>
                <a:ea typeface="Microsoft JhengHei"/>
                <a:cs typeface="Microsoft JhengHei"/>
                <a:sym typeface="Microsoft JhengHei"/>
              </a:rPr>
              <a:t>，可以幫你節省很多時間精力喔～</a:t>
            </a: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405" name="Google Shape;405;p13"/>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406" name="Google Shape;406;p1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407" name="Google Shape;407;p1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408" name="Google Shape;408;p1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409" name="Google Shape;409;p1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410" name="Google Shape;410;p13"/>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411" name="Google Shape;411;p13"/>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412" name="Google Shape;412;p13"/>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413" name="Google Shape;413;p13"/>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 name="投影片編號版面配置區 2">
            <a:extLst>
              <a:ext uri="{FF2B5EF4-FFF2-40B4-BE49-F238E27FC236}">
                <a16:creationId xmlns:a16="http://schemas.microsoft.com/office/drawing/2014/main" id="{D8110D5F-1B8C-4274-B3E4-B510CFF1B5D8}"/>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a:t>
            </a:fld>
            <a:endParaRPr lang="zh-TW" altLang="en-US" sz="1000" dirty="0">
              <a:solidFill>
                <a:schemeClr val="tx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79" name="Google Shape;1679;p62"/>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680" name="Google Shape;1680;p62"/>
          <p:cNvSpPr txBox="1"/>
          <p:nvPr/>
        </p:nvSpPr>
        <p:spPr>
          <a:xfrm>
            <a:off x="2306013" y="1171564"/>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altLang="en-US" sz="2000" b="0" i="0" u="none" strike="noStrike" cap="none" dirty="0">
                <a:solidFill>
                  <a:srgbClr val="000000"/>
                </a:solidFill>
                <a:latin typeface="Microsoft JhengHei"/>
                <a:ea typeface="Microsoft JhengHei"/>
                <a:cs typeface="Microsoft JhengHei"/>
                <a:sym typeface="Microsoft JhengHei"/>
              </a:rPr>
              <a:t>如果</a:t>
            </a:r>
            <a:r>
              <a:rPr lang="zh-TW" sz="2000" b="0" i="0" u="none" strike="noStrike" cap="none" dirty="0">
                <a:solidFill>
                  <a:srgbClr val="000000"/>
                </a:solidFill>
                <a:latin typeface="Microsoft JhengHei"/>
                <a:ea typeface="Microsoft JhengHei"/>
                <a:cs typeface="Microsoft JhengHei"/>
                <a:sym typeface="Microsoft JhengHei"/>
              </a:rPr>
              <a:t>支出憑證之總數書寫錯誤，</a:t>
            </a:r>
            <a:r>
              <a:rPr lang="zh-TW" altLang="en-US" sz="2000" b="0" i="0" u="none" strike="noStrike" cap="none" dirty="0">
                <a:solidFill>
                  <a:srgbClr val="000000"/>
                </a:solidFill>
                <a:latin typeface="Microsoft JhengHei"/>
                <a:ea typeface="Microsoft JhengHei"/>
                <a:cs typeface="Microsoft JhengHei"/>
                <a:sym typeface="Microsoft JhengHei"/>
              </a:rPr>
              <a:t>該</a:t>
            </a:r>
            <a:r>
              <a:rPr lang="zh-TW" sz="2000" b="0" i="0" u="none" strike="noStrike" cap="none" dirty="0">
                <a:solidFill>
                  <a:srgbClr val="000000"/>
                </a:solidFill>
                <a:latin typeface="Microsoft JhengHei"/>
                <a:ea typeface="Microsoft JhengHei"/>
                <a:cs typeface="Microsoft JhengHei"/>
                <a:sym typeface="Microsoft JhengHei"/>
              </a:rPr>
              <a:t>怎麼</a:t>
            </a:r>
            <a:r>
              <a:rPr lang="zh-TW" altLang="en-US" sz="2000" b="0" i="0" u="none" strike="noStrike" cap="none" dirty="0">
                <a:solidFill>
                  <a:srgbClr val="000000"/>
                </a:solidFill>
                <a:latin typeface="Microsoft JhengHei"/>
                <a:ea typeface="Microsoft JhengHei"/>
                <a:cs typeface="Microsoft JhengHei"/>
                <a:sym typeface="Microsoft JhengHei"/>
              </a:rPr>
              <a:t>處理</a:t>
            </a:r>
            <a:r>
              <a:rPr lang="zh-TW" sz="2000" b="0" i="0" u="none" strike="noStrike" cap="none" dirty="0">
                <a:solidFill>
                  <a:srgbClr val="000000"/>
                </a:solidFill>
                <a:latin typeface="Microsoft JhengHei"/>
                <a:ea typeface="Microsoft JhengHei"/>
                <a:cs typeface="Microsoft JhengHei"/>
                <a:sym typeface="Microsoft JhengHei"/>
              </a:rPr>
              <a:t>呢？</a:t>
            </a:r>
            <a:endParaRPr sz="20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None/>
            </a:pP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81" name="Google Shape;1681;p62"/>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682" name="Google Shape;1682;p6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83" name="Google Shape;1683;p62"/>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84" name="Google Shape;1684;p6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85" name="Google Shape;1685;p6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86" name="Google Shape;1686;p62"/>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87" name="Google Shape;1687;p62"/>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88" name="Google Shape;1688;p62"/>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89" name="Google Shape;1689;p62"/>
          <p:cNvSpPr txBox="1"/>
          <p:nvPr/>
        </p:nvSpPr>
        <p:spPr>
          <a:xfrm>
            <a:off x="2306013" y="2939170"/>
            <a:ext cx="5718781" cy="1384995"/>
          </a:xfrm>
          <a:prstGeom prst="rect">
            <a:avLst/>
          </a:prstGeom>
          <a:noFill/>
          <a:ln>
            <a:noFill/>
          </a:ln>
        </p:spPr>
        <p:txBody>
          <a:bodyPr spcFirstLastPara="1" wrap="square" lIns="0" tIns="0" rIns="0" bIns="0" anchor="ctr" anchorCtr="0">
            <a:spAutoFit/>
          </a:bodyPr>
          <a:lstStyle/>
          <a:p>
            <a:pPr marL="360000" lvl="0" indent="-457200">
              <a:lnSpc>
                <a:spcPct val="150000"/>
              </a:lnSpc>
            </a:pPr>
            <a:r>
              <a:rPr lang="en-US" altLang="zh-TW" sz="2000" dirty="0">
                <a:latin typeface="Microsoft JhengHei"/>
                <a:ea typeface="Microsoft JhengHei"/>
                <a:cs typeface="Microsoft JhengHei"/>
                <a:sym typeface="Microsoft JhengHei"/>
              </a:rPr>
              <a:t>1.</a:t>
            </a:r>
            <a:r>
              <a:rPr lang="zh-TW" altLang="en-US" sz="2000" dirty="0">
                <a:latin typeface="Microsoft JhengHei"/>
                <a:ea typeface="Microsoft JhengHei"/>
                <a:cs typeface="Microsoft JhengHei"/>
                <a:sym typeface="Microsoft JhengHei"/>
              </a:rPr>
              <a:t> </a:t>
            </a:r>
            <a:r>
              <a:rPr lang="en-US" altLang="zh-TW" sz="2000" dirty="0">
                <a:latin typeface="Microsoft JhengHei"/>
                <a:ea typeface="Microsoft JhengHei"/>
                <a:cs typeface="Microsoft JhengHei"/>
                <a:sym typeface="Microsoft JhengHei"/>
              </a:rPr>
              <a:t> </a:t>
            </a:r>
            <a:r>
              <a:rPr lang="zh-TW" sz="2000" dirty="0">
                <a:latin typeface="Microsoft JhengHei"/>
                <a:ea typeface="Microsoft JhengHei"/>
                <a:cs typeface="Microsoft JhengHei"/>
                <a:sym typeface="Microsoft JhengHei"/>
              </a:rPr>
              <a:t>收據：應由原出具者劃線註銷更正，並於更正</a:t>
            </a:r>
            <a:r>
              <a:rPr lang="zh-TW" altLang="en-US" sz="2000" dirty="0">
                <a:latin typeface="Microsoft JhengHei"/>
                <a:ea typeface="Microsoft JhengHei"/>
                <a:cs typeface="Microsoft JhengHei"/>
                <a:sym typeface="Microsoft JhengHei"/>
              </a:rPr>
              <a:t>處</a:t>
            </a:r>
            <a:r>
              <a:rPr lang="zh-TW" sz="2000" dirty="0">
                <a:latin typeface="Microsoft JhengHei"/>
                <a:ea typeface="Microsoft JhengHei"/>
                <a:cs typeface="Microsoft JhengHei"/>
                <a:sym typeface="Microsoft JhengHei"/>
              </a:rPr>
              <a:t>簽章 。</a:t>
            </a:r>
            <a:endParaRPr sz="2000" dirty="0">
              <a:latin typeface="Microsoft JhengHei"/>
              <a:ea typeface="Microsoft JhengHei"/>
              <a:cs typeface="Microsoft JhengHei"/>
            </a:endParaRPr>
          </a:p>
          <a:p>
            <a:pPr marL="0" marR="0" lvl="0" indent="0" algn="just" rtl="0">
              <a:lnSpc>
                <a:spcPct val="150000"/>
              </a:lnSpc>
              <a:spcBef>
                <a:spcPts val="0"/>
              </a:spcBef>
              <a:spcAft>
                <a:spcPts val="0"/>
              </a:spcAft>
              <a:buNone/>
            </a:pPr>
            <a:r>
              <a:rPr lang="zh-TW" sz="2000" b="0" i="0" u="none" strike="noStrike" cap="none" dirty="0">
                <a:solidFill>
                  <a:srgbClr val="000000"/>
                </a:solidFill>
                <a:latin typeface="Microsoft JhengHei"/>
                <a:ea typeface="Microsoft JhengHei"/>
                <a:cs typeface="Microsoft JhengHei"/>
                <a:sym typeface="Microsoft JhengHei"/>
              </a:rPr>
              <a:t>2.  統一發票：</a:t>
            </a:r>
            <a:r>
              <a:rPr lang="zh-TW" sz="2000" b="0" i="0" u="none" strike="noStrike" cap="none" dirty="0">
                <a:solidFill>
                  <a:srgbClr val="FF0000"/>
                </a:solidFill>
                <a:latin typeface="Microsoft JhengHei"/>
                <a:ea typeface="Microsoft JhengHei"/>
                <a:cs typeface="Microsoft JhengHei"/>
                <a:sym typeface="Microsoft JhengHei"/>
              </a:rPr>
              <a:t>請廠商</a:t>
            </a:r>
            <a:r>
              <a:rPr lang="zh-TW" altLang="en-US" sz="2000" b="0" i="0" u="none" strike="noStrike" cap="none" dirty="0">
                <a:solidFill>
                  <a:srgbClr val="FF0000"/>
                </a:solidFill>
                <a:latin typeface="Microsoft JhengHei"/>
                <a:ea typeface="Microsoft JhengHei"/>
                <a:cs typeface="Microsoft JhengHei"/>
                <a:sym typeface="Microsoft JhengHei"/>
              </a:rPr>
              <a:t>重新</a:t>
            </a:r>
            <a:r>
              <a:rPr lang="zh-TW" sz="2000" b="0" i="0" u="none" strike="noStrike" cap="none" dirty="0">
                <a:solidFill>
                  <a:srgbClr val="FF0000"/>
                </a:solidFill>
                <a:latin typeface="Microsoft JhengHei"/>
                <a:ea typeface="Microsoft JhengHei"/>
                <a:cs typeface="Microsoft JhengHei"/>
                <a:sym typeface="Microsoft JhengHei"/>
              </a:rPr>
              <a:t>開立</a:t>
            </a:r>
            <a:r>
              <a:rPr lang="zh-TW" sz="2000" b="0" i="0" u="none" strike="noStrike" cap="none" dirty="0">
                <a:solidFill>
                  <a:srgbClr val="000000"/>
                </a:solidFill>
                <a:latin typeface="Microsoft JhengHei"/>
                <a:ea typeface="Microsoft JhengHei"/>
                <a:cs typeface="Microsoft JhengHei"/>
                <a:sym typeface="Microsoft JhengHei"/>
              </a:rPr>
              <a:t>。</a:t>
            </a: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690" name="Google Shape;1690;p62"/>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691" name="Google Shape;1691;p62"/>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692" name="Google Shape;1692;p62"/>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Q6</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760922B9-D8BD-49B2-9547-CEFEC07CCC3B}"/>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100</a:t>
            </a:fld>
            <a:endParaRPr lang="zh-TW" altLang="en-US" sz="1000" dirty="0">
              <a:solidFill>
                <a:schemeClr val="tx1"/>
              </a:solidFill>
            </a:endParaRPr>
          </a:p>
        </p:txBody>
      </p:sp>
      <p:pic>
        <p:nvPicPr>
          <p:cNvPr id="4" name="Q6">
            <a:hlinkClick r:id="" action="ppaction://media"/>
            <a:extLst>
              <a:ext uri="{FF2B5EF4-FFF2-40B4-BE49-F238E27FC236}">
                <a16:creationId xmlns:a16="http://schemas.microsoft.com/office/drawing/2014/main" id="{450586EC-461D-297D-12E3-2E52AB39437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06013" y="1635146"/>
            <a:ext cx="459316" cy="459316"/>
          </a:xfrm>
          <a:prstGeom prst="rect">
            <a:avLst/>
          </a:prstGeom>
        </p:spPr>
      </p:pic>
      <p:pic>
        <p:nvPicPr>
          <p:cNvPr id="2" name="A6V2">
            <a:hlinkClick r:id="" action="ppaction://media"/>
            <a:extLst>
              <a:ext uri="{FF2B5EF4-FFF2-40B4-BE49-F238E27FC236}">
                <a16:creationId xmlns:a16="http://schemas.microsoft.com/office/drawing/2014/main" id="{D63BB1D4-BC2B-CBA7-BC15-8DFB5E37C43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76983" y="3776234"/>
            <a:ext cx="526136" cy="526136"/>
          </a:xfrm>
          <a:prstGeom prst="rect">
            <a:avLst/>
          </a:prstGeom>
        </p:spPr>
      </p:pic>
    </p:spTree>
    <p:extLst>
      <p:ext uri="{BB962C8B-B14F-4D97-AF65-F5344CB8AC3E}">
        <p14:creationId xmlns:p14="http://schemas.microsoft.com/office/powerpoint/2010/main" val="227807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80"/>
                                        </p:tgtEl>
                                        <p:attrNameLst>
                                          <p:attrName>style.visibility</p:attrName>
                                        </p:attrNameLst>
                                      </p:cBhvr>
                                      <p:to>
                                        <p:strVal val="visible"/>
                                      </p:to>
                                    </p:set>
                                    <p:anim calcmode="lin" valueType="num">
                                      <p:cBhvr additive="base">
                                        <p:cTn id="7" dur="500"/>
                                        <p:tgtEl>
                                          <p:spTgt spid="168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91"/>
                                        </p:tgtEl>
                                        <p:attrNameLst>
                                          <p:attrName>style.visibility</p:attrName>
                                        </p:attrNameLst>
                                      </p:cBhvr>
                                      <p:to>
                                        <p:strVal val="visible"/>
                                      </p:to>
                                    </p:set>
                                    <p:anim calcmode="lin" valueType="num">
                                      <p:cBhvr additive="base">
                                        <p:cTn id="10" dur="500"/>
                                        <p:tgtEl>
                                          <p:spTgt spid="1691"/>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4944"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90"/>
                                        </p:tgtEl>
                                        <p:attrNameLst>
                                          <p:attrName>style.visibility</p:attrName>
                                        </p:attrNameLst>
                                      </p:cBhvr>
                                      <p:to>
                                        <p:strVal val="visible"/>
                                      </p:to>
                                    </p:set>
                                    <p:anim calcmode="lin" valueType="num">
                                      <p:cBhvr additive="base">
                                        <p:cTn id="17" dur="500"/>
                                        <p:tgtEl>
                                          <p:spTgt spid="1690"/>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89"/>
                                        </p:tgtEl>
                                        <p:attrNameLst>
                                          <p:attrName>style.visibility</p:attrName>
                                        </p:attrNameLst>
                                      </p:cBhvr>
                                      <p:to>
                                        <p:strVal val="visible"/>
                                      </p:to>
                                    </p:set>
                                    <p:anim calcmode="lin" valueType="num">
                                      <p:cBhvr additive="base">
                                        <p:cTn id="20" dur="500"/>
                                        <p:tgtEl>
                                          <p:spTgt spid="1689"/>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0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63"/>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698" name="Google Shape;1698;p63"/>
          <p:cNvSpPr txBox="1"/>
          <p:nvPr/>
        </p:nvSpPr>
        <p:spPr>
          <a:xfrm>
            <a:off x="2306013" y="1171564"/>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altLang="en-US" sz="2000" b="0" i="0" u="none" strike="noStrike" cap="none" dirty="0">
                <a:solidFill>
                  <a:srgbClr val="000000"/>
                </a:solidFill>
                <a:latin typeface="Microsoft JhengHei"/>
                <a:ea typeface="Microsoft JhengHei"/>
                <a:cs typeface="Microsoft JhengHei"/>
                <a:sym typeface="Microsoft JhengHei"/>
              </a:rPr>
              <a:t>如果</a:t>
            </a:r>
            <a:r>
              <a:rPr lang="zh-TW" sz="2000" b="0" i="0" u="none" strike="noStrike" cap="none" dirty="0">
                <a:solidFill>
                  <a:srgbClr val="000000"/>
                </a:solidFill>
                <a:latin typeface="Microsoft JhengHei"/>
                <a:ea typeface="Microsoft JhengHei"/>
                <a:cs typeface="Microsoft JhengHei"/>
                <a:sym typeface="Microsoft JhengHei"/>
              </a:rPr>
              <a:t>統一發票應記載事項記載錯誤，</a:t>
            </a:r>
            <a:r>
              <a:rPr lang="zh-TW" altLang="en-US" sz="2000" b="0" i="0" u="none" strike="noStrike" cap="none" dirty="0">
                <a:solidFill>
                  <a:srgbClr val="000000"/>
                </a:solidFill>
                <a:latin typeface="Microsoft JhengHei"/>
                <a:ea typeface="Microsoft JhengHei"/>
                <a:cs typeface="Microsoft JhengHei"/>
                <a:sym typeface="Microsoft JhengHei"/>
              </a:rPr>
              <a:t>該</a:t>
            </a:r>
            <a:r>
              <a:rPr lang="zh-TW" sz="2000" b="0" i="0" u="none" strike="noStrike" cap="none" dirty="0">
                <a:solidFill>
                  <a:srgbClr val="000000"/>
                </a:solidFill>
                <a:latin typeface="Microsoft JhengHei"/>
                <a:ea typeface="Microsoft JhengHei"/>
                <a:cs typeface="Microsoft JhengHei"/>
                <a:sym typeface="Microsoft JhengHei"/>
              </a:rPr>
              <a:t>怎麼</a:t>
            </a:r>
            <a:r>
              <a:rPr lang="zh-TW" altLang="en-US" sz="2000" b="0" i="0" u="none" strike="noStrike" cap="none" dirty="0">
                <a:solidFill>
                  <a:srgbClr val="000000"/>
                </a:solidFill>
                <a:latin typeface="Microsoft JhengHei"/>
                <a:ea typeface="Microsoft JhengHei"/>
                <a:cs typeface="Microsoft JhengHei"/>
                <a:sym typeface="Microsoft JhengHei"/>
              </a:rPr>
              <a:t>處理</a:t>
            </a:r>
            <a:r>
              <a:rPr lang="zh-TW" sz="2000" b="0" i="0" u="none" strike="noStrike" cap="none" dirty="0">
                <a:solidFill>
                  <a:srgbClr val="000000"/>
                </a:solidFill>
                <a:latin typeface="Microsoft JhengHei"/>
                <a:ea typeface="Microsoft JhengHei"/>
                <a:cs typeface="Microsoft JhengHei"/>
                <a:sym typeface="Microsoft JhengHei"/>
              </a:rPr>
              <a:t>呢？</a:t>
            </a:r>
            <a:endParaRPr sz="20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None/>
            </a:pP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99" name="Google Shape;1699;p63"/>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700" name="Google Shape;1700;p6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01" name="Google Shape;1701;p6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02" name="Google Shape;1702;p6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03" name="Google Shape;1703;p6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04" name="Google Shape;1704;p63"/>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06" name="Google Shape;1706;p63"/>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707" name="Google Shape;1707;p63"/>
          <p:cNvSpPr txBox="1"/>
          <p:nvPr/>
        </p:nvSpPr>
        <p:spPr>
          <a:xfrm>
            <a:off x="2306023" y="2708346"/>
            <a:ext cx="5514867" cy="1846659"/>
          </a:xfrm>
          <a:prstGeom prst="rect">
            <a:avLst/>
          </a:prstGeom>
          <a:noFill/>
          <a:ln>
            <a:noFill/>
          </a:ln>
        </p:spPr>
        <p:txBody>
          <a:bodyPr spcFirstLastPara="1" wrap="square" lIns="0" tIns="0" rIns="0" bIns="0" anchor="ctr" anchorCtr="0">
            <a:spAutoFit/>
          </a:bodyPr>
          <a:lstStyle/>
          <a:p>
            <a:pPr marL="432000" lvl="0" indent="-457200">
              <a:lnSpc>
                <a:spcPct val="150000"/>
              </a:lnSpc>
            </a:pPr>
            <a:r>
              <a:rPr lang="zh-TW" sz="2000" b="0" i="0" u="none" strike="noStrike" cap="none" dirty="0">
                <a:solidFill>
                  <a:srgbClr val="000000"/>
                </a:solidFill>
                <a:latin typeface="Microsoft JhengHei"/>
                <a:ea typeface="Microsoft JhengHei"/>
                <a:cs typeface="Microsoft JhengHei"/>
                <a:sym typeface="Microsoft JhengHei"/>
              </a:rPr>
              <a:t>1.</a:t>
            </a:r>
            <a:r>
              <a:rPr lang="zh-TW" altLang="en-US" sz="2000" b="0" i="0" u="none" strike="noStrike" cap="none" dirty="0">
                <a:solidFill>
                  <a:srgbClr val="000000"/>
                </a:solidFill>
                <a:latin typeface="Microsoft JhengHei"/>
                <a:ea typeface="Microsoft JhengHei"/>
                <a:cs typeface="Microsoft JhengHei"/>
                <a:sym typeface="Microsoft JhengHei"/>
              </a:rPr>
              <a:t>   </a:t>
            </a:r>
            <a:r>
              <a:rPr lang="zh-TW" altLang="zh-TW" sz="2000" dirty="0">
                <a:latin typeface="Microsoft JhengHei"/>
                <a:ea typeface="Microsoft JhengHei"/>
                <a:cs typeface="Microsoft JhengHei"/>
                <a:sym typeface="Microsoft JhengHei"/>
              </a:rPr>
              <a:t>應記載事項</a:t>
            </a:r>
            <a:r>
              <a:rPr lang="zh-TW" sz="2000" b="0" i="0" u="none" strike="noStrike" cap="none" dirty="0">
                <a:solidFill>
                  <a:srgbClr val="000000"/>
                </a:solidFill>
                <a:latin typeface="Microsoft JhengHei"/>
                <a:ea typeface="Microsoft JhengHei"/>
                <a:cs typeface="Microsoft JhengHei"/>
                <a:sym typeface="Microsoft JhengHei"/>
              </a:rPr>
              <a:t>包含交易日期、品名、數量、單價、金額、銷售額、課稅別、稅額、總計金額、買受人名稱及統一編號。</a:t>
            </a:r>
            <a:endParaRPr sz="3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r>
              <a:rPr lang="zh-TW" sz="2000" b="0" i="0" u="none" strike="noStrike" cap="none" dirty="0">
                <a:solidFill>
                  <a:srgbClr val="000000"/>
                </a:solidFill>
                <a:latin typeface="Microsoft JhengHei"/>
                <a:ea typeface="Microsoft JhengHei"/>
                <a:cs typeface="Microsoft JhengHei"/>
                <a:sym typeface="Microsoft JhengHei"/>
              </a:rPr>
              <a:t>2.   只能請</a:t>
            </a:r>
            <a:r>
              <a:rPr lang="zh-TW" sz="2000" b="0" i="0" u="none" strike="noStrike" cap="none" dirty="0">
                <a:solidFill>
                  <a:srgbClr val="FF0000"/>
                </a:solidFill>
                <a:latin typeface="Microsoft JhengHei"/>
                <a:ea typeface="Microsoft JhengHei"/>
                <a:cs typeface="Microsoft JhengHei"/>
                <a:sym typeface="Microsoft JhengHei"/>
              </a:rPr>
              <a:t>廠商</a:t>
            </a:r>
            <a:r>
              <a:rPr lang="zh-TW" altLang="en-US" sz="2000" b="0" i="0" u="none" strike="noStrike" cap="none" dirty="0">
                <a:solidFill>
                  <a:srgbClr val="FF0000"/>
                </a:solidFill>
                <a:latin typeface="Microsoft JhengHei"/>
                <a:ea typeface="Microsoft JhengHei"/>
                <a:cs typeface="Microsoft JhengHei"/>
                <a:sym typeface="Microsoft JhengHei"/>
              </a:rPr>
              <a:t>重新</a:t>
            </a:r>
            <a:r>
              <a:rPr lang="zh-TW" sz="2000" b="0" i="0" u="none" strike="noStrike" cap="none" dirty="0">
                <a:solidFill>
                  <a:srgbClr val="FF0000"/>
                </a:solidFill>
                <a:latin typeface="Microsoft JhengHei"/>
                <a:ea typeface="Microsoft JhengHei"/>
                <a:cs typeface="Microsoft JhengHei"/>
                <a:sym typeface="Microsoft JhengHei"/>
              </a:rPr>
              <a:t>開立</a:t>
            </a:r>
            <a:r>
              <a:rPr lang="zh-TW" sz="2000" b="0" i="0" u="none" strike="noStrike" cap="none" dirty="0">
                <a:solidFill>
                  <a:srgbClr val="000000"/>
                </a:solidFill>
                <a:latin typeface="Microsoft JhengHei"/>
                <a:ea typeface="Microsoft JhengHei"/>
                <a:cs typeface="Microsoft JhengHei"/>
                <a:sym typeface="Microsoft JhengHei"/>
              </a:rPr>
              <a:t>。</a:t>
            </a: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708" name="Google Shape;1708;p63"/>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709" name="Google Shape;1709;p63"/>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710" name="Google Shape;1710;p63"/>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Q7</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48540F80-D61D-494D-BD0B-EA6218DE479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101</a:t>
            </a:fld>
            <a:endParaRPr lang="zh-TW" altLang="en-US" sz="1000" dirty="0">
              <a:solidFill>
                <a:schemeClr val="tx1"/>
              </a:solidFill>
            </a:endParaRPr>
          </a:p>
        </p:txBody>
      </p:sp>
      <p:pic>
        <p:nvPicPr>
          <p:cNvPr id="4" name="Q7">
            <a:hlinkClick r:id="" action="ppaction://media"/>
            <a:extLst>
              <a:ext uri="{FF2B5EF4-FFF2-40B4-BE49-F238E27FC236}">
                <a16:creationId xmlns:a16="http://schemas.microsoft.com/office/drawing/2014/main" id="{A56FD489-0991-6207-A98E-4F8F2D707E8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06013" y="1657690"/>
            <a:ext cx="517853" cy="517853"/>
          </a:xfrm>
          <a:prstGeom prst="rect">
            <a:avLst/>
          </a:prstGeom>
        </p:spPr>
      </p:pic>
      <p:pic>
        <p:nvPicPr>
          <p:cNvPr id="2" name="Q7_V2">
            <a:hlinkClick r:id="" action="ppaction://media"/>
            <a:extLst>
              <a:ext uri="{FF2B5EF4-FFF2-40B4-BE49-F238E27FC236}">
                <a16:creationId xmlns:a16="http://schemas.microsoft.com/office/drawing/2014/main" id="{CD86CCA4-0AF5-36AD-71E2-67DB4643434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271796" y="4050308"/>
            <a:ext cx="504697" cy="504697"/>
          </a:xfrm>
          <a:prstGeom prst="rect">
            <a:avLst/>
          </a:prstGeom>
        </p:spPr>
      </p:pic>
    </p:spTree>
    <p:extLst>
      <p:ext uri="{BB962C8B-B14F-4D97-AF65-F5344CB8AC3E}">
        <p14:creationId xmlns:p14="http://schemas.microsoft.com/office/powerpoint/2010/main" val="13459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98"/>
                                        </p:tgtEl>
                                        <p:attrNameLst>
                                          <p:attrName>style.visibility</p:attrName>
                                        </p:attrNameLst>
                                      </p:cBhvr>
                                      <p:to>
                                        <p:strVal val="visible"/>
                                      </p:to>
                                    </p:set>
                                    <p:anim calcmode="lin" valueType="num">
                                      <p:cBhvr additive="base">
                                        <p:cTn id="7" dur="500"/>
                                        <p:tgtEl>
                                          <p:spTgt spid="169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709"/>
                                        </p:tgtEl>
                                        <p:attrNameLst>
                                          <p:attrName>style.visibility</p:attrName>
                                        </p:attrNameLst>
                                      </p:cBhvr>
                                      <p:to>
                                        <p:strVal val="visible"/>
                                      </p:to>
                                    </p:set>
                                    <p:anim calcmode="lin" valueType="num">
                                      <p:cBhvr additive="base">
                                        <p:cTn id="10" dur="500"/>
                                        <p:tgtEl>
                                          <p:spTgt spid="1709"/>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5256"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08"/>
                                        </p:tgtEl>
                                        <p:attrNameLst>
                                          <p:attrName>style.visibility</p:attrName>
                                        </p:attrNameLst>
                                      </p:cBhvr>
                                      <p:to>
                                        <p:strVal val="visible"/>
                                      </p:to>
                                    </p:set>
                                    <p:anim calcmode="lin" valueType="num">
                                      <p:cBhvr additive="base">
                                        <p:cTn id="17" dur="500"/>
                                        <p:tgtEl>
                                          <p:spTgt spid="1708"/>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07"/>
                                        </p:tgtEl>
                                        <p:attrNameLst>
                                          <p:attrName>style.visibility</p:attrName>
                                        </p:attrNameLst>
                                      </p:cBhvr>
                                      <p:to>
                                        <p:strVal val="visible"/>
                                      </p:to>
                                    </p:set>
                                    <p:anim calcmode="lin" valueType="num">
                                      <p:cBhvr additive="base">
                                        <p:cTn id="20" dur="500"/>
                                        <p:tgtEl>
                                          <p:spTgt spid="1707"/>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5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p64"/>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5">
              <a:alphaModFix/>
            </a:blip>
            <a:stretch>
              <a:fillRect/>
            </a:stretch>
          </a:blipFill>
          <a:ln>
            <a:noFill/>
          </a:ln>
        </p:spPr>
      </p:sp>
      <p:sp>
        <p:nvSpPr>
          <p:cNvPr id="1716" name="Google Shape;1716;p64"/>
          <p:cNvSpPr txBox="1"/>
          <p:nvPr/>
        </p:nvSpPr>
        <p:spPr>
          <a:xfrm>
            <a:off x="2306012" y="940732"/>
            <a:ext cx="6081717" cy="1384995"/>
          </a:xfrm>
          <a:prstGeom prst="rect">
            <a:avLst/>
          </a:prstGeom>
          <a:noFill/>
          <a:ln>
            <a:noFill/>
          </a:ln>
        </p:spPr>
        <p:txBody>
          <a:bodyPr spcFirstLastPara="1" wrap="square" lIns="0" tIns="0" rIns="0" bIns="0" anchor="ctr" anchorCtr="0">
            <a:spAutoFit/>
          </a:bodyPr>
          <a:lstStyle/>
          <a:p>
            <a:pPr marL="0" marR="0" lvl="0" indent="0" algn="just" rtl="0">
              <a:lnSpc>
                <a:spcPct val="150000"/>
              </a:lnSpc>
              <a:spcBef>
                <a:spcPts val="0"/>
              </a:spcBef>
              <a:spcAft>
                <a:spcPts val="0"/>
              </a:spcAft>
              <a:buNone/>
            </a:pPr>
            <a:r>
              <a:rPr lang="zh-TW" altLang="en-US" sz="2000" b="0" i="0" u="none" strike="noStrike" cap="none" dirty="0">
                <a:solidFill>
                  <a:srgbClr val="000000"/>
                </a:solidFill>
                <a:latin typeface="Microsoft JhengHei"/>
                <a:ea typeface="Microsoft JhengHei"/>
                <a:cs typeface="Microsoft JhengHei"/>
                <a:sym typeface="Microsoft JhengHei"/>
              </a:rPr>
              <a:t>我被退件了，退件說明告訴我單據未加</a:t>
            </a:r>
            <a:r>
              <a:rPr lang="zh-TW" sz="2000" b="0" i="0" u="none" strike="noStrike" cap="none" dirty="0">
                <a:solidFill>
                  <a:srgbClr val="000000"/>
                </a:solidFill>
                <a:latin typeface="Microsoft JhengHei"/>
                <a:ea typeface="Microsoft JhengHei"/>
                <a:cs typeface="Microsoft JhengHei"/>
                <a:sym typeface="Microsoft JhengHei"/>
              </a:rPr>
              <a:t>註說明</a:t>
            </a:r>
            <a:r>
              <a:rPr lang="zh-TW" altLang="en-US" sz="2000" dirty="0">
                <a:latin typeface="Microsoft JhengHei"/>
                <a:ea typeface="Microsoft JhengHei"/>
                <a:cs typeface="Microsoft JhengHei"/>
                <a:sym typeface="Microsoft JhengHei"/>
              </a:rPr>
              <a:t>或</a:t>
            </a:r>
            <a:r>
              <a:rPr lang="zh-TW" altLang="en-US" sz="2000" b="0" i="0" u="none" strike="noStrike" cap="none" dirty="0">
                <a:solidFill>
                  <a:srgbClr val="000000"/>
                </a:solidFill>
                <a:latin typeface="Microsoft JhengHei"/>
                <a:ea typeface="Microsoft JhengHei"/>
                <a:cs typeface="Microsoft JhengHei"/>
                <a:sym typeface="Microsoft JhengHei"/>
              </a:rPr>
              <a:t>未</a:t>
            </a:r>
            <a:r>
              <a:rPr lang="zh-TW" sz="2000" b="0" i="0" u="none" strike="noStrike" cap="none" dirty="0">
                <a:solidFill>
                  <a:srgbClr val="000000"/>
                </a:solidFill>
                <a:latin typeface="Microsoft JhengHei"/>
                <a:ea typeface="Microsoft JhengHei"/>
                <a:cs typeface="Microsoft JhengHei"/>
                <a:sym typeface="Microsoft JhengHei"/>
              </a:rPr>
              <a:t>檢附文件，</a:t>
            </a:r>
            <a:r>
              <a:rPr lang="zh-TW" altLang="en-US" sz="2000" dirty="0">
                <a:latin typeface="Microsoft JhengHei"/>
                <a:ea typeface="Microsoft JhengHei"/>
                <a:cs typeface="Microsoft JhengHei"/>
                <a:sym typeface="Microsoft JhengHei"/>
              </a:rPr>
              <a:t>通常需要加註說明或檢附文件有哪些情況</a:t>
            </a:r>
            <a:r>
              <a:rPr lang="zh-TW" sz="2000" b="0" i="0" u="none" strike="noStrike" cap="none" dirty="0">
                <a:solidFill>
                  <a:srgbClr val="000000"/>
                </a:solidFill>
                <a:latin typeface="Microsoft JhengHei"/>
                <a:ea typeface="Microsoft JhengHei"/>
                <a:cs typeface="Microsoft JhengHei"/>
                <a:sym typeface="Microsoft JhengHei"/>
              </a:rPr>
              <a:t>呢？</a:t>
            </a:r>
            <a:endParaRPr sz="20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None/>
            </a:pP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717" name="Google Shape;1717;p64"/>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6">
              <a:alphaModFix/>
            </a:blip>
            <a:stretch>
              <a:fillRect/>
            </a:stretch>
          </a:blipFill>
          <a:ln>
            <a:noFill/>
          </a:ln>
        </p:spPr>
      </p:sp>
      <p:sp>
        <p:nvSpPr>
          <p:cNvPr id="1718" name="Google Shape;1718;p6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19" name="Google Shape;1719;p6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20" name="Google Shape;1720;p6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21" name="Google Shape;1721;p6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22" name="Google Shape;1722;p64"/>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23" name="Google Shape;1723;p64"/>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24" name="Google Shape;1724;p64"/>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725" name="Google Shape;1725;p64"/>
          <p:cNvSpPr txBox="1"/>
          <p:nvPr/>
        </p:nvSpPr>
        <p:spPr>
          <a:xfrm>
            <a:off x="2306013" y="3437477"/>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a:solidFill>
                  <a:srgbClr val="000000"/>
                </a:solidFill>
                <a:latin typeface="Microsoft JhengHei"/>
                <a:ea typeface="Microsoft JhengHei"/>
                <a:cs typeface="Microsoft JhengHei"/>
                <a:sym typeface="Microsoft JhengHei"/>
              </a:rPr>
              <a:t> 請見下一頁喔～</a:t>
            </a:r>
            <a:br>
              <a:rPr lang="zh-TW" sz="2000" b="0" i="0" u="none" strike="noStrike" cap="none">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726" name="Google Shape;1726;p64"/>
          <p:cNvPicPr preferRelativeResize="0"/>
          <p:nvPr/>
        </p:nvPicPr>
        <p:blipFill rotWithShape="1">
          <a:blip r:embed="rId8">
            <a:alphaModFix/>
          </a:blip>
          <a:srcRect/>
          <a:stretch/>
        </p:blipFill>
        <p:spPr>
          <a:xfrm>
            <a:off x="713889" y="3069160"/>
            <a:ext cx="1488544" cy="1453927"/>
          </a:xfrm>
          <a:prstGeom prst="rect">
            <a:avLst/>
          </a:prstGeom>
          <a:noFill/>
          <a:ln>
            <a:noFill/>
          </a:ln>
        </p:spPr>
      </p:pic>
      <p:pic>
        <p:nvPicPr>
          <p:cNvPr id="1727" name="Google Shape;1727;p64"/>
          <p:cNvPicPr preferRelativeResize="0"/>
          <p:nvPr/>
        </p:nvPicPr>
        <p:blipFill rotWithShape="1">
          <a:blip r:embed="rId9">
            <a:alphaModFix/>
          </a:blip>
          <a:srcRect/>
          <a:stretch/>
        </p:blipFill>
        <p:spPr>
          <a:xfrm>
            <a:off x="604911" y="721189"/>
            <a:ext cx="1432751" cy="1432751"/>
          </a:xfrm>
          <a:prstGeom prst="rect">
            <a:avLst/>
          </a:prstGeom>
          <a:noFill/>
          <a:ln>
            <a:noFill/>
          </a:ln>
        </p:spPr>
      </p:pic>
      <p:sp>
        <p:nvSpPr>
          <p:cNvPr id="1728" name="Google Shape;1728;p64"/>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Q8</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6275B67D-4C37-4D95-9105-5DF74D382E5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102</a:t>
            </a:fld>
            <a:endParaRPr lang="zh-TW" altLang="en-US" sz="1000" dirty="0">
              <a:solidFill>
                <a:schemeClr val="tx1"/>
              </a:solidFill>
            </a:endParaRPr>
          </a:p>
        </p:txBody>
      </p:sp>
      <p:pic>
        <p:nvPicPr>
          <p:cNvPr id="3" name="Q8">
            <a:hlinkClick r:id="" action="ppaction://media"/>
            <a:extLst>
              <a:ext uri="{FF2B5EF4-FFF2-40B4-BE49-F238E27FC236}">
                <a16:creationId xmlns:a16="http://schemas.microsoft.com/office/drawing/2014/main" id="{5026DFDC-7E3D-2BF5-3476-DB55D04F0D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06012" y="1890451"/>
            <a:ext cx="526977" cy="526977"/>
          </a:xfrm>
          <a:prstGeom prst="rect">
            <a:avLst/>
          </a:prstGeom>
        </p:spPr>
      </p:pic>
    </p:spTree>
    <p:extLst>
      <p:ext uri="{BB962C8B-B14F-4D97-AF65-F5344CB8AC3E}">
        <p14:creationId xmlns:p14="http://schemas.microsoft.com/office/powerpoint/2010/main" val="177412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16"/>
                                        </p:tgtEl>
                                        <p:attrNameLst>
                                          <p:attrName>style.visibility</p:attrName>
                                        </p:attrNameLst>
                                      </p:cBhvr>
                                      <p:to>
                                        <p:strVal val="visible"/>
                                      </p:to>
                                    </p:set>
                                    <p:anim calcmode="lin" valueType="num">
                                      <p:cBhvr additive="base">
                                        <p:cTn id="7" dur="500"/>
                                        <p:tgtEl>
                                          <p:spTgt spid="171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727"/>
                                        </p:tgtEl>
                                        <p:attrNameLst>
                                          <p:attrName>style.visibility</p:attrName>
                                        </p:attrNameLst>
                                      </p:cBhvr>
                                      <p:to>
                                        <p:strVal val="visible"/>
                                      </p:to>
                                    </p:set>
                                    <p:anim calcmode="lin" valueType="num">
                                      <p:cBhvr additive="base">
                                        <p:cTn id="10" dur="500"/>
                                        <p:tgtEl>
                                          <p:spTgt spid="1727"/>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10008"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26"/>
                                        </p:tgtEl>
                                        <p:attrNameLst>
                                          <p:attrName>style.visibility</p:attrName>
                                        </p:attrNameLst>
                                      </p:cBhvr>
                                      <p:to>
                                        <p:strVal val="visible"/>
                                      </p:to>
                                    </p:set>
                                    <p:anim calcmode="lin" valueType="num">
                                      <p:cBhvr additive="base">
                                        <p:cTn id="17" dur="500"/>
                                        <p:tgtEl>
                                          <p:spTgt spid="172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25"/>
                                        </p:tgtEl>
                                        <p:attrNameLst>
                                          <p:attrName>style.visibility</p:attrName>
                                        </p:attrNameLst>
                                      </p:cBhvr>
                                      <p:to>
                                        <p:strVal val="visible"/>
                                      </p:to>
                                    </p:set>
                                    <p:anim calcmode="lin" valueType="num">
                                      <p:cBhvr additive="base">
                                        <p:cTn id="20" dur="500"/>
                                        <p:tgtEl>
                                          <p:spTgt spid="17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6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734" name="Google Shape;1734;p6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1735" name="Google Shape;1735;p65"/>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7">
              <a:alphaModFix/>
            </a:blip>
            <a:stretch>
              <a:fillRect/>
            </a:stretch>
          </a:blipFill>
          <a:ln>
            <a:noFill/>
          </a:ln>
        </p:spPr>
      </p:sp>
      <p:sp>
        <p:nvSpPr>
          <p:cNvPr id="1736" name="Google Shape;1736;p6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1738" name="Google Shape;1738;p65"/>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pic>
        <p:nvPicPr>
          <p:cNvPr id="1739" name="Google Shape;1739;p65"/>
          <p:cNvPicPr preferRelativeResize="0"/>
          <p:nvPr/>
        </p:nvPicPr>
        <p:blipFill rotWithShape="1">
          <a:blip r:embed="rId8">
            <a:alphaModFix/>
          </a:blip>
          <a:srcRect/>
          <a:stretch/>
        </p:blipFill>
        <p:spPr>
          <a:xfrm>
            <a:off x="-114300" y="3046281"/>
            <a:ext cx="2247900" cy="2195623"/>
          </a:xfrm>
          <a:prstGeom prst="rect">
            <a:avLst/>
          </a:prstGeom>
          <a:noFill/>
          <a:ln>
            <a:noFill/>
          </a:ln>
        </p:spPr>
      </p:pic>
      <p:sp>
        <p:nvSpPr>
          <p:cNvPr id="1740" name="Google Shape;1740;p65"/>
          <p:cNvSpPr txBox="1"/>
          <p:nvPr/>
        </p:nvSpPr>
        <p:spPr>
          <a:xfrm>
            <a:off x="2133600" y="240362"/>
            <a:ext cx="6025800" cy="4662775"/>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50000"/>
              </a:lnSpc>
              <a:spcBef>
                <a:spcPts val="0"/>
              </a:spcBef>
              <a:spcAft>
                <a:spcPts val="0"/>
              </a:spcAft>
              <a:buClr>
                <a:srgbClr val="000000"/>
              </a:buClr>
              <a:buSzPct val="100000"/>
              <a:buFont typeface="+mj-lt"/>
              <a:buAutoNum type="arabicPeriod"/>
            </a:pPr>
            <a:r>
              <a:rPr lang="zh-TW" altLang="zh-TW" sz="1800" dirty="0">
                <a:latin typeface="Microsoft JhengHei"/>
                <a:ea typeface="Microsoft JhengHei"/>
                <a:cs typeface="Microsoft JhengHei"/>
                <a:sym typeface="Microsoft JhengHei"/>
              </a:rPr>
              <a:t>未使用共同供應契約辦理採購(如：電腦設備、影印紙、碳粉匣等)，請加註</a:t>
            </a:r>
            <a:r>
              <a:rPr lang="zh-TW" altLang="zh-TW" sz="1800" dirty="0">
                <a:solidFill>
                  <a:srgbClr val="9900FF"/>
                </a:solidFill>
                <a:latin typeface="Microsoft JhengHei"/>
                <a:ea typeface="Microsoft JhengHei"/>
                <a:cs typeface="Microsoft JhengHei"/>
                <a:sym typeface="Microsoft JhengHei"/>
              </a:rPr>
              <a:t>未使用共約購買之原因</a:t>
            </a:r>
            <a:r>
              <a:rPr lang="zh-TW" altLang="zh-TW" sz="1800" dirty="0">
                <a:latin typeface="Microsoft JhengHei"/>
                <a:ea typeface="Microsoft JhengHei"/>
                <a:cs typeface="Microsoft JhengHei"/>
                <a:sym typeface="Microsoft JhengHei"/>
              </a:rPr>
              <a:t>，如係價格因素，請檢附共同供應契約價格作為佐證。</a:t>
            </a:r>
            <a:endParaRPr lang="en-US" altLang="zh-TW" sz="1800" dirty="0">
              <a:latin typeface="Microsoft JhengHei"/>
              <a:ea typeface="Microsoft JhengHei"/>
              <a:cs typeface="Microsoft JhengHei"/>
              <a:sym typeface="Microsoft JhengHei"/>
            </a:endParaRPr>
          </a:p>
          <a:p>
            <a:pPr marL="342900" marR="0" lvl="0" indent="-342900" algn="just" rtl="0">
              <a:lnSpc>
                <a:spcPct val="150000"/>
              </a:lnSpc>
              <a:spcBef>
                <a:spcPts val="0"/>
              </a:spcBef>
              <a:spcAft>
                <a:spcPts val="0"/>
              </a:spcAft>
              <a:buClr>
                <a:srgbClr val="000000"/>
              </a:buClr>
              <a:buSzPct val="100000"/>
              <a:buFont typeface="+mj-lt"/>
              <a:buAutoNum type="arabicPeriod"/>
            </a:pPr>
            <a:r>
              <a:rPr lang="zh-TW" altLang="zh-TW" sz="1800" dirty="0">
                <a:latin typeface="Microsoft JhengHei"/>
                <a:ea typeface="Microsoft JhengHei"/>
                <a:cs typeface="Microsoft JhengHei"/>
                <a:sym typeface="Microsoft JhengHei"/>
              </a:rPr>
              <a:t>使用共同供應契約辦理採購，請檢附</a:t>
            </a:r>
            <a:r>
              <a:rPr lang="zh-TW" altLang="zh-TW" sz="1800" dirty="0">
                <a:solidFill>
                  <a:srgbClr val="9900FF"/>
                </a:solidFill>
                <a:latin typeface="Microsoft JhengHei"/>
                <a:ea typeface="Microsoft JhengHei"/>
                <a:cs typeface="Microsoft JhengHei"/>
                <a:sym typeface="Microsoft JhengHei"/>
              </a:rPr>
              <a:t>共約系統列印之訂單及驗收紀錄</a:t>
            </a:r>
            <a:r>
              <a:rPr lang="zh-TW" altLang="zh-TW" sz="1800" dirty="0">
                <a:latin typeface="Microsoft JhengHei"/>
                <a:ea typeface="Microsoft JhengHei"/>
                <a:cs typeface="Microsoft JhengHei"/>
                <a:sym typeface="Microsoft JhengHei"/>
              </a:rPr>
              <a:t>。</a:t>
            </a:r>
            <a:endParaRPr lang="en-US" altLang="zh-TW" sz="1800" dirty="0">
              <a:ea typeface="Microsoft JhengHei"/>
            </a:endParaRPr>
          </a:p>
          <a:p>
            <a:pPr marL="342900" marR="0" lvl="0" indent="-342900" algn="just" rtl="0">
              <a:lnSpc>
                <a:spcPct val="150000"/>
              </a:lnSpc>
              <a:spcBef>
                <a:spcPts val="0"/>
              </a:spcBef>
              <a:spcAft>
                <a:spcPts val="0"/>
              </a:spcAft>
              <a:buClr>
                <a:srgbClr val="000000"/>
              </a:buClr>
              <a:buSzPct val="100000"/>
              <a:buFont typeface="+mj-lt"/>
              <a:buAutoNum type="arabicPeriod"/>
            </a:pPr>
            <a:r>
              <a:rPr lang="zh-TW" altLang="zh-TW" sz="1800" dirty="0">
                <a:latin typeface="Microsoft JhengHei"/>
                <a:ea typeface="Microsoft JhengHei"/>
                <a:cs typeface="Microsoft JhengHei"/>
                <a:sym typeface="Microsoft JhengHei"/>
              </a:rPr>
              <a:t>清冊受領人</a:t>
            </a:r>
            <a:r>
              <a:rPr lang="zh-TW" altLang="en-US" sz="1800" dirty="0">
                <a:latin typeface="Microsoft JhengHei"/>
                <a:ea typeface="Microsoft JhengHei"/>
                <a:cs typeface="Microsoft JhengHei"/>
                <a:sym typeface="Microsoft JhengHei"/>
              </a:rPr>
              <a:t>如非該報支案相關</a:t>
            </a:r>
            <a:r>
              <a:rPr lang="zh-TW" altLang="zh-TW" sz="1800" b="0" i="0" u="none" strike="noStrike" cap="none" dirty="0">
                <a:solidFill>
                  <a:srgbClr val="000000"/>
                </a:solidFill>
                <a:latin typeface="Microsoft JhengHei"/>
                <a:ea typeface="Microsoft JhengHei"/>
                <a:cs typeface="Microsoft JhengHei"/>
                <a:sym typeface="Microsoft JhengHei"/>
              </a:rPr>
              <a:t>簽</a:t>
            </a:r>
            <a:r>
              <a:rPr lang="zh-TW" altLang="en-US" sz="1800" b="0" i="0" u="none" strike="noStrike" cap="none" dirty="0">
                <a:solidFill>
                  <a:srgbClr val="000000"/>
                </a:solidFill>
                <a:latin typeface="Microsoft JhengHei"/>
                <a:ea typeface="Microsoft JhengHei"/>
                <a:cs typeface="Microsoft JhengHei"/>
                <a:sym typeface="Microsoft JhengHei"/>
              </a:rPr>
              <a:t>核</a:t>
            </a:r>
            <a:r>
              <a:rPr lang="zh-TW" altLang="zh-TW" sz="1800" b="0" i="0" u="none" strike="noStrike" cap="none" dirty="0">
                <a:solidFill>
                  <a:srgbClr val="000000"/>
                </a:solidFill>
                <a:latin typeface="Microsoft JhengHei"/>
                <a:ea typeface="Microsoft JhengHei"/>
                <a:cs typeface="Microsoft JhengHei"/>
                <a:sym typeface="Microsoft JhengHei"/>
              </a:rPr>
              <a:t>人員，請註明其是否為計畫內人員；如非為計畫內人</a:t>
            </a:r>
            <a:r>
              <a:rPr lang="zh-TW" sz="1800" b="0" i="0" u="none" strike="noStrike" cap="none" dirty="0">
                <a:solidFill>
                  <a:srgbClr val="000000"/>
                </a:solidFill>
                <a:latin typeface="Microsoft JhengHei"/>
                <a:ea typeface="Microsoft JhengHei"/>
                <a:cs typeface="Microsoft JhengHei"/>
                <a:sym typeface="Microsoft JhengHei"/>
              </a:rPr>
              <a:t>員，請說明由其墊付之原因。</a:t>
            </a:r>
            <a:endParaRPr lang="en-US" altLang="zh-TW" sz="1800" b="0" i="0" u="none" strike="noStrike" cap="none" dirty="0">
              <a:solidFill>
                <a:srgbClr val="000000"/>
              </a:solidFill>
              <a:latin typeface="Microsoft JhengHei"/>
              <a:ea typeface="Microsoft JhengHei"/>
              <a:cs typeface="Microsoft JhengHei"/>
              <a:sym typeface="Microsoft JhengHei"/>
            </a:endParaRPr>
          </a:p>
          <a:p>
            <a:pPr marL="342900" marR="0" lvl="0" indent="-342900" algn="just" rtl="0">
              <a:lnSpc>
                <a:spcPct val="150000"/>
              </a:lnSpc>
              <a:spcBef>
                <a:spcPts val="0"/>
              </a:spcBef>
              <a:spcAft>
                <a:spcPts val="0"/>
              </a:spcAft>
              <a:buClr>
                <a:srgbClr val="000000"/>
              </a:buClr>
              <a:buSzPct val="100000"/>
              <a:buFont typeface="+mj-lt"/>
              <a:buAutoNum type="arabicPeriod"/>
            </a:pPr>
            <a:r>
              <a:rPr lang="zh-TW" sz="1800" b="0" i="0" u="none" strike="noStrike" cap="none" dirty="0">
                <a:solidFill>
                  <a:srgbClr val="000000"/>
                </a:solidFill>
                <a:latin typeface="Microsoft JhengHei"/>
                <a:ea typeface="Microsoft JhengHei"/>
                <a:cs typeface="Microsoft JhengHei"/>
                <a:sym typeface="Microsoft JhengHei"/>
              </a:rPr>
              <a:t>向</a:t>
            </a:r>
            <a:r>
              <a:rPr lang="zh-TW" altLang="en-US" sz="1800" dirty="0">
                <a:solidFill>
                  <a:srgbClr val="9900FF"/>
                </a:solidFill>
                <a:latin typeface="Microsoft JhengHei"/>
                <a:ea typeface="Microsoft JhengHei"/>
                <a:sym typeface="Microsoft JhengHei"/>
              </a:rPr>
              <a:t>同一廠商單次</a:t>
            </a:r>
            <a:r>
              <a:rPr lang="zh-TW" sz="1800" b="0" i="0" u="none" strike="noStrike" cap="none" dirty="0">
                <a:solidFill>
                  <a:srgbClr val="000000"/>
                </a:solidFill>
                <a:latin typeface="Microsoft JhengHei"/>
                <a:ea typeface="Microsoft JhengHei"/>
                <a:cs typeface="Microsoft JhengHei"/>
                <a:sym typeface="Microsoft JhengHei"/>
              </a:rPr>
              <a:t>採購</a:t>
            </a:r>
            <a:r>
              <a:rPr lang="zh-TW" altLang="en-US" sz="1800" b="0" i="0" u="none" strike="noStrike" cap="none" dirty="0">
                <a:solidFill>
                  <a:srgbClr val="000000"/>
                </a:solidFill>
                <a:latin typeface="Microsoft JhengHei"/>
                <a:ea typeface="Microsoft JhengHei"/>
                <a:cs typeface="Microsoft JhengHei"/>
                <a:sym typeface="Microsoft JhengHei"/>
              </a:rPr>
              <a:t>逾</a:t>
            </a:r>
            <a:r>
              <a:rPr lang="en-US" altLang="zh-TW" sz="1800" dirty="0">
                <a:solidFill>
                  <a:srgbClr val="9900FF"/>
                </a:solidFill>
                <a:latin typeface="Microsoft JhengHei"/>
                <a:ea typeface="Microsoft JhengHei"/>
                <a:sym typeface="Microsoft JhengHei"/>
              </a:rPr>
              <a:t>1</a:t>
            </a:r>
            <a:r>
              <a:rPr lang="zh-TW" altLang="en-US" sz="1800" dirty="0">
                <a:solidFill>
                  <a:srgbClr val="9900FF"/>
                </a:solidFill>
                <a:latin typeface="Microsoft JhengHei"/>
                <a:ea typeface="Microsoft JhengHei"/>
                <a:sym typeface="Microsoft JhengHei"/>
              </a:rPr>
              <a:t>萬元</a:t>
            </a:r>
            <a:r>
              <a:rPr lang="zh-TW" sz="1800" b="0" i="0" u="none" strike="noStrike" cap="none" dirty="0">
                <a:solidFill>
                  <a:srgbClr val="000000"/>
                </a:solidFill>
                <a:latin typeface="Microsoft JhengHei"/>
                <a:ea typeface="Microsoft JhengHei"/>
                <a:cs typeface="Microsoft JhengHei"/>
                <a:sym typeface="Microsoft JhengHei"/>
              </a:rPr>
              <a:t>者，若有特殊原因必須</a:t>
            </a:r>
            <a:r>
              <a:rPr lang="zh-TW" altLang="en-US" sz="1800" dirty="0">
                <a:solidFill>
                  <a:srgbClr val="9900FF"/>
                </a:solidFill>
                <a:latin typeface="Microsoft JhengHei"/>
                <a:ea typeface="Microsoft JhengHei"/>
                <a:sym typeface="Microsoft JhengHei"/>
              </a:rPr>
              <a:t>墊付</a:t>
            </a:r>
            <a:r>
              <a:rPr lang="zh-TW" sz="1800" b="0" i="0" u="none" strike="noStrike" cap="none" dirty="0">
                <a:solidFill>
                  <a:srgbClr val="000000"/>
                </a:solidFill>
                <a:latin typeface="Microsoft JhengHei"/>
                <a:ea typeface="Microsoft JhengHei"/>
                <a:cs typeface="Microsoft JhengHei"/>
                <a:sym typeface="Microsoft JhengHei"/>
              </a:rPr>
              <a:t>時，應於報支經費時</a:t>
            </a:r>
            <a:r>
              <a:rPr lang="zh-TW" altLang="en-US" sz="1800" dirty="0">
                <a:solidFill>
                  <a:srgbClr val="9900FF"/>
                </a:solidFill>
                <a:latin typeface="Microsoft JhengHei"/>
                <a:ea typeface="Microsoft JhengHei"/>
                <a:sym typeface="Microsoft JhengHei"/>
              </a:rPr>
              <a:t>敍明理由</a:t>
            </a:r>
            <a:r>
              <a:rPr lang="zh-TW" sz="1800" b="0" i="0" u="none" strike="noStrike" cap="none" dirty="0">
                <a:solidFill>
                  <a:srgbClr val="000000"/>
                </a:solidFill>
                <a:latin typeface="Microsoft JhengHei"/>
                <a:ea typeface="Microsoft JhengHei"/>
                <a:cs typeface="Microsoft JhengHei"/>
                <a:sym typeface="Microsoft JhengHei"/>
              </a:rPr>
              <a:t>。</a:t>
            </a:r>
            <a:endParaRPr lang="en-US" altLang="zh-TW" sz="1800" dirty="0">
              <a:latin typeface="Microsoft JhengHei"/>
              <a:ea typeface="Microsoft JhengHei"/>
              <a:cs typeface="Microsoft JhengHei"/>
              <a:sym typeface="Microsoft JhengHei"/>
            </a:endParaRPr>
          </a:p>
          <a:p>
            <a:pPr marL="342900" marR="0" lvl="0" indent="-342900" algn="just" rtl="0">
              <a:lnSpc>
                <a:spcPct val="150000"/>
              </a:lnSpc>
              <a:spcBef>
                <a:spcPts val="0"/>
              </a:spcBef>
              <a:spcAft>
                <a:spcPts val="0"/>
              </a:spcAft>
              <a:buClr>
                <a:srgbClr val="000000"/>
              </a:buClr>
              <a:buSzPct val="100000"/>
              <a:buFont typeface="+mj-lt"/>
              <a:buAutoNum type="arabicPeriod"/>
            </a:pPr>
            <a:r>
              <a:rPr lang="zh-TW" altLang="en-US" sz="1800" dirty="0">
                <a:latin typeface="Microsoft JhengHei"/>
                <a:ea typeface="Microsoft JhengHei"/>
                <a:sym typeface="Microsoft JhengHei"/>
              </a:rPr>
              <a:t>報支單據內容</a:t>
            </a:r>
            <a:r>
              <a:rPr lang="zh-TW" altLang="en-US" sz="1800" dirty="0">
                <a:solidFill>
                  <a:srgbClr val="9900FF"/>
                </a:solidFill>
                <a:latin typeface="Microsoft JhengHei"/>
                <a:ea typeface="Microsoft JhengHei"/>
                <a:sym typeface="Microsoft JhengHei"/>
              </a:rPr>
              <a:t>與計畫相關性</a:t>
            </a:r>
            <a:r>
              <a:rPr lang="zh-TW" altLang="en-US" sz="1800" dirty="0">
                <a:latin typeface="Microsoft JhengHei"/>
                <a:ea typeface="Microsoft JhengHei"/>
                <a:sym typeface="Microsoft JhengHei"/>
              </a:rPr>
              <a:t>。</a:t>
            </a:r>
            <a:endParaRPr sz="1800" b="0" i="0" u="none" strike="noStrike" cap="none" dirty="0">
              <a:solidFill>
                <a:srgbClr val="000000"/>
              </a:solidFill>
              <a:latin typeface="Arial"/>
              <a:ea typeface="Arial"/>
              <a:cs typeface="Arial"/>
              <a:sym typeface="Arial"/>
            </a:endParaRPr>
          </a:p>
        </p:txBody>
      </p:sp>
      <p:sp>
        <p:nvSpPr>
          <p:cNvPr id="9" name="投影片編號版面配置區 2">
            <a:extLst>
              <a:ext uri="{FF2B5EF4-FFF2-40B4-BE49-F238E27FC236}">
                <a16:creationId xmlns:a16="http://schemas.microsoft.com/office/drawing/2014/main" id="{2008AC60-174E-4024-B44F-4B3424AF0923}"/>
              </a:ext>
            </a:extLst>
          </p:cNvPr>
          <p:cNvSpPr txBox="1">
            <a:spLocks/>
          </p:cNvSpPr>
          <p:nvPr/>
        </p:nvSpPr>
        <p:spPr>
          <a:xfrm>
            <a:off x="5380376" y="488890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103</a:t>
            </a:fld>
            <a:endParaRPr lang="zh-TW" altLang="en-US" sz="1000" dirty="0">
              <a:solidFill>
                <a:schemeClr val="tx1"/>
              </a:solidFill>
            </a:endParaRPr>
          </a:p>
        </p:txBody>
      </p:sp>
      <p:grpSp>
        <p:nvGrpSpPr>
          <p:cNvPr id="3" name="群組 2">
            <a:extLst>
              <a:ext uri="{FF2B5EF4-FFF2-40B4-BE49-F238E27FC236}">
                <a16:creationId xmlns:a16="http://schemas.microsoft.com/office/drawing/2014/main" id="{316EA135-AAD8-454C-8929-32C501E3CFF8}"/>
              </a:ext>
            </a:extLst>
          </p:cNvPr>
          <p:cNvGrpSpPr/>
          <p:nvPr/>
        </p:nvGrpSpPr>
        <p:grpSpPr>
          <a:xfrm>
            <a:off x="253641" y="1050021"/>
            <a:ext cx="1631656" cy="932492"/>
            <a:chOff x="7201840" y="4159489"/>
            <a:chExt cx="1631656" cy="932492"/>
          </a:xfrm>
        </p:grpSpPr>
        <p:sp>
          <p:nvSpPr>
            <p:cNvPr id="12" name="Google Shape;728;p23">
              <a:extLst>
                <a:ext uri="{FF2B5EF4-FFF2-40B4-BE49-F238E27FC236}">
                  <a16:creationId xmlns:a16="http://schemas.microsoft.com/office/drawing/2014/main" id="{2FD5701C-89EE-4E3D-9C0E-728256D1FE26}"/>
                </a:ext>
              </a:extLst>
            </p:cNvPr>
            <p:cNvSpPr/>
            <p:nvPr/>
          </p:nvSpPr>
          <p:spPr>
            <a:xfrm>
              <a:off x="7201840" y="4159489"/>
              <a:ext cx="1631656" cy="93249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 name="Google Shape;729;p23">
              <a:extLst>
                <a:ext uri="{FF2B5EF4-FFF2-40B4-BE49-F238E27FC236}">
                  <a16:creationId xmlns:a16="http://schemas.microsoft.com/office/drawing/2014/main" id="{D61E9C57-53DE-40D7-953C-5E9223F987FE}"/>
                </a:ext>
              </a:extLst>
            </p:cNvPr>
            <p:cNvSpPr txBox="1"/>
            <p:nvPr/>
          </p:nvSpPr>
          <p:spPr>
            <a:xfrm>
              <a:off x="7323834" y="4210236"/>
              <a:ext cx="1509662" cy="86122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200" b="1" dirty="0">
                  <a:solidFill>
                    <a:srgbClr val="444746"/>
                  </a:solidFill>
                  <a:latin typeface="+mj-lt"/>
                  <a:ea typeface="Microsoft JhengHei"/>
                  <a:sym typeface="Microsoft JhengHei"/>
                </a:rPr>
                <a:t>再次提醒</a:t>
              </a:r>
              <a:r>
                <a:rPr lang="en-US" altLang="zh-TW" sz="1200" b="1" dirty="0">
                  <a:solidFill>
                    <a:srgbClr val="444746"/>
                  </a:solidFill>
                  <a:latin typeface="+mj-lt"/>
                  <a:ea typeface="Microsoft JhengHei"/>
                  <a:sym typeface="Microsoft JhengHei"/>
                </a:rPr>
                <a:t>!!!</a:t>
              </a:r>
            </a:p>
            <a:p>
              <a:pPr marL="0" marR="0" lvl="0" indent="0" algn="l" rtl="0">
                <a:lnSpc>
                  <a:spcPct val="150000"/>
                </a:lnSpc>
                <a:spcBef>
                  <a:spcPts val="0"/>
                </a:spcBef>
                <a:spcAft>
                  <a:spcPts val="0"/>
                </a:spcAft>
                <a:buClr>
                  <a:srgbClr val="000000"/>
                </a:buClr>
                <a:buSzPts val="1200"/>
                <a:buFont typeface="Arial"/>
                <a:buNone/>
              </a:pPr>
              <a:r>
                <a:rPr lang="zh-TW" altLang="en-US" sz="1200" b="1" i="0" u="none" strike="noStrike" cap="none" dirty="0">
                  <a:solidFill>
                    <a:srgbClr val="FF0000"/>
                  </a:solidFill>
                  <a:latin typeface="+mj-lt"/>
                  <a:ea typeface="Microsoft JhengHei"/>
                  <a:cs typeface="Microsoft JhengHei"/>
                  <a:sym typeface="Microsoft JhengHei"/>
                </a:rPr>
                <a:t>逾</a:t>
              </a:r>
              <a:r>
                <a:rPr lang="en-US" altLang="zh-TW" sz="1200" b="1" i="0" u="none" strike="noStrike" cap="none" dirty="0">
                  <a:solidFill>
                    <a:srgbClr val="FF0000"/>
                  </a:solidFill>
                  <a:latin typeface="+mj-lt"/>
                  <a:ea typeface="Microsoft JhengHei"/>
                  <a:cs typeface="Microsoft JhengHei"/>
                  <a:sym typeface="Microsoft JhengHei"/>
                </a:rPr>
                <a:t>1</a:t>
              </a:r>
              <a:r>
                <a:rPr lang="zh-TW" altLang="en-US" sz="1200" b="1" i="0" u="none" strike="noStrike" cap="none" dirty="0">
                  <a:solidFill>
                    <a:srgbClr val="FF0000"/>
                  </a:solidFill>
                  <a:latin typeface="+mj-lt"/>
                  <a:ea typeface="Microsoft JhengHei"/>
                  <a:cs typeface="Microsoft JhengHei"/>
                  <a:sym typeface="Microsoft JhengHei"/>
                </a:rPr>
                <a:t>萬元之款項，原則應由學校逕付廠商</a:t>
              </a:r>
              <a:endParaRPr sz="1400" b="1" i="0" u="none" strike="noStrike" cap="none" dirty="0">
                <a:solidFill>
                  <a:srgbClr val="FF0000"/>
                </a:solidFill>
                <a:latin typeface="+mj-lt"/>
                <a:sym typeface="Arial"/>
              </a:endParaRPr>
            </a:p>
          </p:txBody>
        </p:sp>
      </p:grpSp>
      <p:pic>
        <p:nvPicPr>
          <p:cNvPr id="4" name="A8V2">
            <a:hlinkClick r:id="" action="ppaction://media"/>
            <a:extLst>
              <a:ext uri="{FF2B5EF4-FFF2-40B4-BE49-F238E27FC236}">
                <a16:creationId xmlns:a16="http://schemas.microsoft.com/office/drawing/2014/main" id="{70616E6A-7F8C-05A1-4029-C6ED0408BE1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87209" y="4416150"/>
            <a:ext cx="394502" cy="394502"/>
          </a:xfrm>
          <a:prstGeom prst="rect">
            <a:avLst/>
          </a:prstGeom>
        </p:spPr>
      </p:pic>
    </p:spTree>
    <p:extLst>
      <p:ext uri="{BB962C8B-B14F-4D97-AF65-F5344CB8AC3E}">
        <p14:creationId xmlns:p14="http://schemas.microsoft.com/office/powerpoint/2010/main" val="54093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88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5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78" name="Google Shape;1578;p5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1579" name="Google Shape;1579;p56"/>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580" name="Google Shape;1580;p5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1582" name="Google Shape;1582;p56"/>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pic>
        <p:nvPicPr>
          <p:cNvPr id="1583" name="Google Shape;1583;p56"/>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584" name="Google Shape;1584;p56"/>
          <p:cNvSpPr txBox="1"/>
          <p:nvPr/>
        </p:nvSpPr>
        <p:spPr>
          <a:xfrm>
            <a:off x="1502725" y="1196569"/>
            <a:ext cx="7110300" cy="2585323"/>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None/>
            </a:pPr>
            <a:r>
              <a:rPr lang="zh-TW" altLang="en-US" sz="2800" b="1" dirty="0">
                <a:solidFill>
                  <a:srgbClr val="FF00FF"/>
                </a:solidFill>
                <a:latin typeface="Microsoft JhengHei"/>
                <a:ea typeface="Microsoft JhengHei"/>
              </a:rPr>
              <a:t>重點！！ ！</a:t>
            </a:r>
            <a:endParaRPr sz="2800" b="1" dirty="0">
              <a:solidFill>
                <a:srgbClr val="FF00FF"/>
              </a:solidFill>
              <a:latin typeface="Microsoft JhengHei"/>
              <a:ea typeface="Microsoft JhengHei"/>
            </a:endParaRPr>
          </a:p>
          <a:p>
            <a:pPr marL="0" marR="0" lvl="0" indent="0" algn="ctr" rtl="0">
              <a:lnSpc>
                <a:spcPct val="150000"/>
              </a:lnSpc>
              <a:spcBef>
                <a:spcPts val="0"/>
              </a:spcBef>
              <a:spcAft>
                <a:spcPts val="0"/>
              </a:spcAft>
              <a:buNone/>
            </a:pPr>
            <a:r>
              <a:rPr lang="zh-TW" altLang="en-US"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計畫</a:t>
            </a:r>
            <a:r>
              <a:rPr lang="zh-TW"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報帳資料上修改或說明處，</a:t>
            </a:r>
            <a:endParaRPr lang="en-US" altLang="zh-TW" sz="2800" b="1" i="0" u="none" strike="noStrike" cap="none" dirty="0">
              <a:solidFill>
                <a:srgbClr val="000000"/>
              </a:solidFill>
              <a:latin typeface="微軟正黑體" panose="020B0604030504040204" pitchFamily="34" charset="-120"/>
              <a:ea typeface="微軟正黑體" panose="020B0604030504040204" pitchFamily="34" charset="-120"/>
              <a:sym typeface="Arial"/>
            </a:endParaRPr>
          </a:p>
          <a:p>
            <a:pPr marL="0" marR="0" lvl="0" indent="0" algn="ctr" rtl="0">
              <a:lnSpc>
                <a:spcPct val="150000"/>
              </a:lnSpc>
              <a:spcBef>
                <a:spcPts val="0"/>
              </a:spcBef>
              <a:spcAft>
                <a:spcPts val="0"/>
              </a:spcAft>
              <a:buNone/>
            </a:pPr>
            <a:r>
              <a:rPr lang="zh-TW" altLang="en-US"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要用</a:t>
            </a:r>
            <a:r>
              <a:rPr lang="zh-TW" altLang="en-US" sz="2800" b="1" i="0" u="none" strike="noStrike" cap="none" dirty="0">
                <a:solidFill>
                  <a:srgbClr val="FF0000"/>
                </a:solidFill>
                <a:latin typeface="微軟正黑體" panose="020B0604030504040204" pitchFamily="34" charset="-120"/>
                <a:ea typeface="微軟正黑體" panose="020B0604030504040204" pitchFamily="34" charset="-120"/>
                <a:sym typeface="Arial"/>
              </a:rPr>
              <a:t>原子筆</a:t>
            </a:r>
            <a:r>
              <a:rPr lang="zh-TW" altLang="en-US"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書寫，</a:t>
            </a:r>
            <a:endParaRPr sz="2800" b="1" i="0" u="none" strike="noStrike" cap="none" dirty="0">
              <a:solidFill>
                <a:srgbClr val="000000"/>
              </a:solidFill>
              <a:latin typeface="微軟正黑體" panose="020B0604030504040204" pitchFamily="34" charset="-120"/>
              <a:ea typeface="微軟正黑體" panose="020B0604030504040204" pitchFamily="34" charset="-120"/>
              <a:sym typeface="Arial"/>
            </a:endParaRPr>
          </a:p>
          <a:p>
            <a:pPr marL="0" marR="0" lvl="0" indent="0" algn="ctr" rtl="0">
              <a:lnSpc>
                <a:spcPct val="150000"/>
              </a:lnSpc>
              <a:spcBef>
                <a:spcPts val="0"/>
              </a:spcBef>
              <a:spcAft>
                <a:spcPts val="0"/>
              </a:spcAft>
              <a:buNone/>
            </a:pPr>
            <a:r>
              <a:rPr lang="zh-TW" altLang="en-US"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並</a:t>
            </a:r>
            <a:r>
              <a:rPr lang="zh-TW"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由</a:t>
            </a:r>
            <a:r>
              <a:rPr lang="zh-TW" altLang="en-US" sz="2800" b="1" dirty="0">
                <a:solidFill>
                  <a:srgbClr val="FF0000"/>
                </a:solidFill>
                <a:latin typeface="微軟正黑體" panose="020B0604030504040204" pitchFamily="34" charset="-120"/>
                <a:ea typeface="微軟正黑體" panose="020B0604030504040204" pitchFamily="34" charset="-120"/>
              </a:rPr>
              <a:t>經手</a:t>
            </a:r>
            <a:r>
              <a:rPr lang="zh-TW" sz="2800" b="1" i="0" u="none" strike="noStrike" cap="none" dirty="0">
                <a:solidFill>
                  <a:srgbClr val="FF0000"/>
                </a:solidFill>
                <a:latin typeface="微軟正黑體" panose="020B0604030504040204" pitchFamily="34" charset="-120"/>
                <a:ea typeface="微軟正黑體" panose="020B0604030504040204" pitchFamily="34" charset="-120"/>
                <a:sym typeface="Arial"/>
              </a:rPr>
              <a:t>人</a:t>
            </a:r>
            <a:r>
              <a:rPr lang="zh-TW"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簽章(簽名或蓋章)</a:t>
            </a:r>
            <a:endParaRPr sz="2000" b="0" i="0" u="none" strike="noStrike" cap="none" dirty="0">
              <a:solidFill>
                <a:srgbClr val="000000"/>
              </a:solidFill>
              <a:latin typeface="Arial"/>
              <a:ea typeface="Arial"/>
              <a:cs typeface="Arial"/>
              <a:sym typeface="Arial"/>
            </a:endParaRPr>
          </a:p>
        </p:txBody>
      </p:sp>
      <p:sp>
        <p:nvSpPr>
          <p:cNvPr id="9" name="投影片編號版面配置區 2">
            <a:extLst>
              <a:ext uri="{FF2B5EF4-FFF2-40B4-BE49-F238E27FC236}">
                <a16:creationId xmlns:a16="http://schemas.microsoft.com/office/drawing/2014/main" id="{2FB6B3FA-FFD5-4403-91F3-DCD29B58F01F}"/>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104</a:t>
            </a:fld>
            <a:endParaRPr lang="zh-TW" altLang="en-US" sz="1000" dirty="0">
              <a:solidFill>
                <a:schemeClr val="tx1"/>
              </a:solidFill>
            </a:endParaRPr>
          </a:p>
        </p:txBody>
      </p:sp>
      <p:sp>
        <p:nvSpPr>
          <p:cNvPr id="10" name="Google Shape;728;p23">
            <a:extLst>
              <a:ext uri="{FF2B5EF4-FFF2-40B4-BE49-F238E27FC236}">
                <a16:creationId xmlns:a16="http://schemas.microsoft.com/office/drawing/2014/main" id="{83A141EE-724E-4900-BE0C-DFF686218B14}"/>
              </a:ext>
            </a:extLst>
          </p:cNvPr>
          <p:cNvSpPr/>
          <p:nvPr/>
        </p:nvSpPr>
        <p:spPr>
          <a:xfrm>
            <a:off x="4778256" y="4056782"/>
            <a:ext cx="1999559" cy="93249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729;p23">
            <a:extLst>
              <a:ext uri="{FF2B5EF4-FFF2-40B4-BE49-F238E27FC236}">
                <a16:creationId xmlns:a16="http://schemas.microsoft.com/office/drawing/2014/main" id="{F92DE55B-1489-414D-9139-F23DC5E3D88F}"/>
              </a:ext>
            </a:extLst>
          </p:cNvPr>
          <p:cNvSpPr txBox="1"/>
          <p:nvPr/>
        </p:nvSpPr>
        <p:spPr>
          <a:xfrm>
            <a:off x="4963886" y="4107529"/>
            <a:ext cx="1691935" cy="830997"/>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200"/>
              <a:buFont typeface="Arial"/>
              <a:buNone/>
            </a:pPr>
            <a:r>
              <a:rPr lang="en-US" altLang="zh-TW" sz="1800" b="1" dirty="0">
                <a:solidFill>
                  <a:srgbClr val="444746"/>
                </a:solidFill>
                <a:latin typeface="+mj-lt"/>
                <a:ea typeface="Microsoft JhengHei"/>
                <a:sym typeface="Microsoft JhengHei"/>
              </a:rPr>
              <a:t>But</a:t>
            </a:r>
            <a:r>
              <a:rPr lang="zh-TW" altLang="en-US" sz="1800" b="1" dirty="0">
                <a:solidFill>
                  <a:srgbClr val="444746"/>
                </a:solidFill>
                <a:latin typeface="+mj-lt"/>
                <a:ea typeface="Microsoft JhengHei"/>
                <a:sym typeface="Microsoft JhengHei"/>
              </a:rPr>
              <a:t>國科會計畫</a:t>
            </a:r>
            <a:endParaRPr lang="en-US" altLang="zh-TW" sz="1800" b="1" dirty="0">
              <a:solidFill>
                <a:srgbClr val="444746"/>
              </a:solidFill>
              <a:latin typeface="+mj-lt"/>
              <a:ea typeface="Microsoft JhengHei"/>
              <a:sym typeface="Microsoft JhengHei"/>
            </a:endParaRPr>
          </a:p>
          <a:p>
            <a:pPr marL="0" marR="0" lvl="0" indent="0" algn="ctr" rtl="0">
              <a:lnSpc>
                <a:spcPct val="150000"/>
              </a:lnSpc>
              <a:spcBef>
                <a:spcPts val="0"/>
              </a:spcBef>
              <a:spcAft>
                <a:spcPts val="0"/>
              </a:spcAft>
              <a:buClr>
                <a:srgbClr val="000000"/>
              </a:buClr>
              <a:buSzPts val="1200"/>
              <a:buFont typeface="Arial"/>
              <a:buNone/>
            </a:pPr>
            <a:r>
              <a:rPr lang="zh-TW" altLang="en-US" sz="1800" b="1" dirty="0">
                <a:solidFill>
                  <a:schemeClr val="tx1"/>
                </a:solidFill>
                <a:latin typeface="+mj-lt"/>
                <a:ea typeface="Microsoft JhengHei"/>
                <a:cs typeface="Microsoft JhengHei"/>
                <a:sym typeface="Microsoft JhengHei"/>
              </a:rPr>
              <a:t>應</a:t>
            </a:r>
            <a:r>
              <a:rPr lang="zh-TW" altLang="en-US" sz="1800" b="1" i="0" u="none" strike="noStrike" cap="none" dirty="0">
                <a:solidFill>
                  <a:schemeClr val="tx1"/>
                </a:solidFill>
                <a:latin typeface="+mj-lt"/>
                <a:ea typeface="Microsoft JhengHei"/>
                <a:cs typeface="Microsoft JhengHei"/>
                <a:sym typeface="Microsoft JhengHei"/>
              </a:rPr>
              <a:t>為</a:t>
            </a:r>
            <a:r>
              <a:rPr lang="zh-TW" altLang="en-US" sz="1800" b="1" i="0" u="none" strike="noStrike" cap="none" dirty="0">
                <a:solidFill>
                  <a:srgbClr val="FF0000"/>
                </a:solidFill>
                <a:latin typeface="+mj-lt"/>
                <a:ea typeface="Microsoft JhengHei"/>
                <a:cs typeface="Microsoft JhengHei"/>
                <a:sym typeface="Microsoft JhengHei"/>
              </a:rPr>
              <a:t>計畫主持人</a:t>
            </a:r>
            <a:endParaRPr sz="1800" b="1" i="0" u="none" strike="noStrike" cap="none" dirty="0">
              <a:solidFill>
                <a:srgbClr val="FF0000"/>
              </a:solidFill>
              <a:latin typeface="+mj-lt"/>
              <a:sym typeface="Arial"/>
            </a:endParaRPr>
          </a:p>
        </p:txBody>
      </p:sp>
      <p:cxnSp>
        <p:nvCxnSpPr>
          <p:cNvPr id="12" name="Google Shape;730;p23">
            <a:extLst>
              <a:ext uri="{FF2B5EF4-FFF2-40B4-BE49-F238E27FC236}">
                <a16:creationId xmlns:a16="http://schemas.microsoft.com/office/drawing/2014/main" id="{30C5008C-30E9-45CB-924B-C66DE6DF0C19}"/>
              </a:ext>
            </a:extLst>
          </p:cNvPr>
          <p:cNvCxnSpPr>
            <a:cxnSpLocks/>
          </p:cNvCxnSpPr>
          <p:nvPr/>
        </p:nvCxnSpPr>
        <p:spPr>
          <a:xfrm>
            <a:off x="4131458" y="3781892"/>
            <a:ext cx="646798" cy="810734"/>
          </a:xfrm>
          <a:prstGeom prst="straightConnector1">
            <a:avLst/>
          </a:prstGeom>
          <a:noFill/>
          <a:ln w="25400" cap="rnd" cmpd="sng">
            <a:solidFill>
              <a:schemeClr val="tx1"/>
            </a:solidFill>
            <a:prstDash val="dot"/>
            <a:round/>
            <a:headEnd type="none" w="sm" len="sm"/>
            <a:tailEnd type="oval" w="lg" len="lg"/>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5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78" name="Google Shape;1578;p5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1579" name="Google Shape;1579;p56"/>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580" name="Google Shape;1580;p5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1581" name="Google Shape;1581;p56"/>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a:solidFill>
                <a:srgbClr val="000000"/>
              </a:solidFill>
              <a:latin typeface="Arial"/>
              <a:ea typeface="Arial"/>
              <a:cs typeface="Arial"/>
              <a:sym typeface="Arial"/>
            </a:endParaRPr>
          </a:p>
        </p:txBody>
      </p:sp>
      <p:sp>
        <p:nvSpPr>
          <p:cNvPr id="1582" name="Google Shape;1582;p56"/>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pic>
        <p:nvPicPr>
          <p:cNvPr id="1583" name="Google Shape;1583;p56"/>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584" name="Google Shape;1584;p56"/>
          <p:cNvSpPr txBox="1"/>
          <p:nvPr/>
        </p:nvSpPr>
        <p:spPr>
          <a:xfrm>
            <a:off x="1519350" y="1985745"/>
            <a:ext cx="7110300" cy="923330"/>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1800"/>
              <a:buFont typeface="Arial"/>
              <a:buNone/>
            </a:pPr>
            <a:r>
              <a:rPr lang="zh-TW" altLang="en-US" sz="2000" b="1" i="0" u="none" strike="noStrike" cap="none" dirty="0">
                <a:solidFill>
                  <a:srgbClr val="000000"/>
                </a:solidFill>
                <a:latin typeface="微軟正黑體" panose="020B0604030504040204" pitchFamily="34" charset="-120"/>
                <a:ea typeface="微軟正黑體" panose="020B0604030504040204" pitchFamily="34" charset="-120"/>
                <a:sym typeface="Arial"/>
              </a:rPr>
              <a:t>再來，國科會與非國科會計畫</a:t>
            </a:r>
            <a:endParaRPr lang="en-US" altLang="zh-TW" sz="2000" b="1" i="0" u="none" strike="noStrike" cap="none" dirty="0">
              <a:solidFill>
                <a:srgbClr val="000000"/>
              </a:solidFill>
              <a:latin typeface="微軟正黑體" panose="020B0604030504040204" pitchFamily="34" charset="-120"/>
              <a:ea typeface="微軟正黑體" panose="020B0604030504040204" pitchFamily="34" charset="-120"/>
              <a:sym typeface="Arial"/>
            </a:endParaRPr>
          </a:p>
          <a:p>
            <a:pPr marL="0" marR="0" lvl="0" indent="0" algn="ctr" rtl="0">
              <a:lnSpc>
                <a:spcPct val="150000"/>
              </a:lnSpc>
              <a:spcBef>
                <a:spcPts val="0"/>
              </a:spcBef>
              <a:spcAft>
                <a:spcPts val="0"/>
              </a:spcAft>
              <a:buClr>
                <a:srgbClr val="000000"/>
              </a:buClr>
              <a:buSzPts val="1800"/>
              <a:buFont typeface="Arial"/>
              <a:buNone/>
            </a:pPr>
            <a:r>
              <a:rPr lang="zh-TW" altLang="en-US" sz="2000" b="1" dirty="0">
                <a:latin typeface="微軟正黑體" panose="020B0604030504040204" pitchFamily="34" charset="-120"/>
                <a:ea typeface="微軟正黑體" panose="020B0604030504040204" pitchFamily="34" charset="-120"/>
              </a:rPr>
              <a:t>分別會有該類計畫要特別注意的重點喔</a:t>
            </a:r>
            <a:r>
              <a:rPr lang="zh-TW" sz="2000" b="1" i="0" u="none" strike="noStrike" cap="none" dirty="0">
                <a:solidFill>
                  <a:srgbClr val="000000"/>
                </a:solidFill>
                <a:latin typeface="微軟正黑體" panose="020B0604030504040204" pitchFamily="34" charset="-120"/>
                <a:ea typeface="微軟正黑體" panose="020B0604030504040204" pitchFamily="34" charset="-120"/>
                <a:sym typeface="Arial"/>
              </a:rPr>
              <a:t>！</a:t>
            </a:r>
            <a:endParaRPr sz="2000" b="1" i="0" u="none" strike="noStrike" cap="none" dirty="0">
              <a:solidFill>
                <a:srgbClr val="000000"/>
              </a:solidFill>
              <a:latin typeface="微軟正黑體" panose="020B0604030504040204" pitchFamily="34" charset="-120"/>
              <a:ea typeface="微軟正黑體" panose="020B0604030504040204" pitchFamily="34" charset="-120"/>
              <a:sym typeface="Arial"/>
            </a:endParaRPr>
          </a:p>
        </p:txBody>
      </p:sp>
      <p:sp>
        <p:nvSpPr>
          <p:cNvPr id="10" name="投影片編號版面配置區 2">
            <a:extLst>
              <a:ext uri="{FF2B5EF4-FFF2-40B4-BE49-F238E27FC236}">
                <a16:creationId xmlns:a16="http://schemas.microsoft.com/office/drawing/2014/main" id="{E7CE7B8A-6058-4B0E-8C18-EDDFF2E8C3D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105</a:t>
            </a:fld>
            <a:endParaRPr lang="zh-TW" altLang="en-US" sz="1000" dirty="0">
              <a:solidFill>
                <a:schemeClr val="tx1"/>
              </a:solidFill>
            </a:endParaRPr>
          </a:p>
        </p:txBody>
      </p:sp>
    </p:spTree>
    <p:extLst>
      <p:ext uri="{BB962C8B-B14F-4D97-AF65-F5344CB8AC3E}">
        <p14:creationId xmlns:p14="http://schemas.microsoft.com/office/powerpoint/2010/main" val="24747826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grpSp>
        <p:nvGrpSpPr>
          <p:cNvPr id="2737" name="Google Shape;2737;p102"/>
          <p:cNvGrpSpPr/>
          <p:nvPr/>
        </p:nvGrpSpPr>
        <p:grpSpPr>
          <a:xfrm>
            <a:off x="988307" y="1123526"/>
            <a:ext cx="809047" cy="686927"/>
            <a:chOff x="0" y="-28575"/>
            <a:chExt cx="433534" cy="368095"/>
          </a:xfrm>
        </p:grpSpPr>
        <p:sp>
          <p:nvSpPr>
            <p:cNvPr id="2738" name="Google Shape;2738;p102"/>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39" name="Google Shape;2739;p102"/>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740" name="Google Shape;2740;p10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741" name="Google Shape;2741;p10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42" name="Google Shape;2742;p102"/>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743" name="Google Shape;2743;p102"/>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44" name="Google Shape;2744;p102"/>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45" name="Google Shape;2745;p10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46" name="Google Shape;2746;p102"/>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747" name="Google Shape;2747;p102"/>
          <p:cNvSpPr/>
          <p:nvPr/>
        </p:nvSpPr>
        <p:spPr>
          <a:xfrm>
            <a:off x="5750600" y="1570441"/>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aphicFrame>
        <p:nvGraphicFramePr>
          <p:cNvPr id="2748" name="Google Shape;2748;p102"/>
          <p:cNvGraphicFramePr/>
          <p:nvPr>
            <p:extLst>
              <p:ext uri="{D42A27DB-BD31-4B8C-83A1-F6EECF244321}">
                <p14:modId xmlns:p14="http://schemas.microsoft.com/office/powerpoint/2010/main" val="660202253"/>
              </p:ext>
            </p:extLst>
          </p:nvPr>
        </p:nvGraphicFramePr>
        <p:xfrm>
          <a:off x="966868" y="1788165"/>
          <a:ext cx="7210250" cy="333743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342900" marR="0" lvl="0" indent="-342900" algn="l" rtl="0">
                        <a:lnSpc>
                          <a:spcPct val="105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與</a:t>
                      </a:r>
                      <a:r>
                        <a:rPr lang="zh-TW" sz="1400" b="1" i="0" u="none" strike="noStrike" cap="none" dirty="0">
                          <a:solidFill>
                            <a:srgbClr val="FF00FF"/>
                          </a:solidFill>
                          <a:latin typeface="Arial"/>
                          <a:ea typeface="Arial"/>
                          <a:cs typeface="Arial"/>
                          <a:sym typeface="Arial"/>
                        </a:rPr>
                        <a:t>研究計畫無關</a:t>
                      </a:r>
                      <a:r>
                        <a:rPr lang="zh-TW" sz="1400" b="0" i="0" u="none" strike="noStrike" cap="none" dirty="0">
                          <a:solidFill>
                            <a:srgbClr val="000000"/>
                          </a:solidFill>
                          <a:latin typeface="Arial"/>
                          <a:ea typeface="Arial"/>
                          <a:cs typeface="Arial"/>
                          <a:sym typeface="Arial"/>
                        </a:rPr>
                        <a:t>之開支或</a:t>
                      </a:r>
                      <a:r>
                        <a:rPr lang="zh-TW" sz="1400" b="1" i="0" u="none" strike="noStrike" cap="none" dirty="0">
                          <a:solidFill>
                            <a:srgbClr val="FF00FF"/>
                          </a:solidFill>
                          <a:latin typeface="Arial"/>
                          <a:ea typeface="Arial"/>
                          <a:cs typeface="Arial"/>
                          <a:sym typeface="Arial"/>
                        </a:rPr>
                        <a:t>非執行期限內</a:t>
                      </a:r>
                      <a:r>
                        <a:rPr lang="zh-TW" sz="1400" b="0" i="0" u="none" strike="noStrike" cap="none" dirty="0">
                          <a:solidFill>
                            <a:srgbClr val="000000"/>
                          </a:solidFill>
                          <a:latin typeface="Arial"/>
                          <a:ea typeface="Arial"/>
                          <a:cs typeface="Arial"/>
                          <a:sym typeface="Arial"/>
                        </a:rPr>
                        <a:t>之開支。</a:t>
                      </a:r>
                      <a:endParaRPr dirty="0"/>
                    </a:p>
                    <a:p>
                      <a:pPr marL="342900" marR="0" lvl="0" indent="-342900" algn="l" rtl="0">
                        <a:lnSpc>
                          <a:spcPct val="105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與國科會科發基金補助經費無關之任何</a:t>
                      </a:r>
                      <a:r>
                        <a:rPr lang="zh-TW" altLang="en-US" sz="1400" b="0" i="0" u="none" strike="noStrike" cap="none" dirty="0">
                          <a:solidFill>
                            <a:srgbClr val="FF00FF"/>
                          </a:solidFill>
                          <a:latin typeface="Arial"/>
                          <a:ea typeface="Arial"/>
                          <a:cs typeface="Arial"/>
                          <a:sym typeface="Arial"/>
                        </a:rPr>
                        <a:t>墊撥款項</a:t>
                      </a:r>
                      <a:r>
                        <a:rPr lang="zh-TW" sz="1400" b="0" i="0" u="none" strike="noStrike" cap="none" dirty="0">
                          <a:solidFill>
                            <a:srgbClr val="000000"/>
                          </a:solidFill>
                          <a:latin typeface="Arial"/>
                          <a:ea typeface="Arial"/>
                          <a:cs typeface="Arial"/>
                          <a:sym typeface="Arial"/>
                        </a:rPr>
                        <a:t>。</a:t>
                      </a:r>
                      <a:endParaRPr dirty="0"/>
                    </a:p>
                    <a:p>
                      <a:pPr marL="342900" marR="0" lvl="0" indent="-342900" algn="l" rtl="0">
                        <a:lnSpc>
                          <a:spcPct val="105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購買土地或執行機構本身庫存之物資及現有之設備。</a:t>
                      </a:r>
                      <a:endParaRPr dirty="0"/>
                    </a:p>
                    <a:p>
                      <a:pPr marL="342900" marR="0" lvl="0" indent="-342900" algn="l" rtl="0">
                        <a:lnSpc>
                          <a:spcPct val="105000"/>
                        </a:lnSpc>
                        <a:spcBef>
                          <a:spcPts val="0"/>
                        </a:spcBef>
                        <a:spcAft>
                          <a:spcPts val="0"/>
                        </a:spcAft>
                        <a:buClr>
                          <a:srgbClr val="000000"/>
                        </a:buClr>
                        <a:buSzPts val="1400"/>
                        <a:buFont typeface="Arial"/>
                        <a:buAutoNum type="alphaUcPeriod"/>
                      </a:pPr>
                      <a:r>
                        <a:rPr lang="zh-TW" altLang="en-US" sz="1400" b="0" i="0" u="none" strike="noStrike" cap="none" dirty="0">
                          <a:solidFill>
                            <a:srgbClr val="FF00FF"/>
                          </a:solidFill>
                          <a:latin typeface="Arial"/>
                          <a:ea typeface="Arial"/>
                          <a:cs typeface="Arial"/>
                          <a:sym typeface="Arial"/>
                        </a:rPr>
                        <a:t>慰勞或餽贈</a:t>
                      </a:r>
                      <a:r>
                        <a:rPr lang="zh-TW" altLang="en-US" sz="1400" b="0" i="0" u="none" strike="noStrike" cap="none" dirty="0">
                          <a:solidFill>
                            <a:schemeClr val="tx1"/>
                          </a:solidFill>
                          <a:latin typeface="Arial"/>
                          <a:ea typeface="Arial"/>
                          <a:cs typeface="Arial"/>
                          <a:sym typeface="Arial"/>
                        </a:rPr>
                        <a:t>性質</a:t>
                      </a:r>
                      <a:r>
                        <a:rPr lang="zh-TW" sz="1400" b="0" i="0" u="none" strike="noStrike" cap="none" dirty="0">
                          <a:solidFill>
                            <a:srgbClr val="000000"/>
                          </a:solidFill>
                          <a:latin typeface="Arial"/>
                          <a:ea typeface="Arial"/>
                          <a:cs typeface="Arial"/>
                          <a:sym typeface="Arial"/>
                        </a:rPr>
                        <a:t>之支出。 </a:t>
                      </a:r>
                      <a:endParaRPr dirty="0"/>
                    </a:p>
                    <a:p>
                      <a:pPr marL="342900" marR="0" lvl="0" indent="-342900" algn="l" rtl="0">
                        <a:lnSpc>
                          <a:spcPct val="105000"/>
                        </a:lnSpc>
                        <a:spcBef>
                          <a:spcPts val="0"/>
                        </a:spcBef>
                        <a:spcAft>
                          <a:spcPts val="0"/>
                        </a:spcAft>
                        <a:buClr>
                          <a:srgbClr val="000000"/>
                        </a:buClr>
                        <a:buSzPts val="1400"/>
                        <a:buFont typeface="Arial"/>
                        <a:buAutoNum type="alphaUcPeriod"/>
                      </a:pPr>
                      <a:r>
                        <a:rPr lang="zh-TW" altLang="en-US" sz="1400" b="0" i="0" u="none" strike="noStrike" cap="none" dirty="0">
                          <a:solidFill>
                            <a:srgbClr val="FF00FF"/>
                          </a:solidFill>
                          <a:latin typeface="Arial"/>
                          <a:ea typeface="Arial"/>
                          <a:cs typeface="Arial"/>
                          <a:sym typeface="Arial"/>
                        </a:rPr>
                        <a:t>交際應酬費用</a:t>
                      </a:r>
                      <a:r>
                        <a:rPr 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9900FF"/>
                          </a:solidFill>
                          <a:latin typeface="Microsoft JhengHei"/>
                          <a:ea typeface="Microsoft JhengHei"/>
                          <a:cs typeface="Arial"/>
                          <a:sym typeface="Arial"/>
                        </a:rPr>
                        <a:t>因研究計畫需要召開會議而逾用餐時間所提供之餐點除外</a:t>
                      </a:r>
                      <a:r>
                        <a:rPr lang="zh-TW" sz="1400" b="0" i="0" u="none" strike="noStrike" cap="none" dirty="0">
                          <a:solidFill>
                            <a:srgbClr val="000000"/>
                          </a:solidFill>
                          <a:latin typeface="Arial"/>
                          <a:ea typeface="Arial"/>
                          <a:cs typeface="Arial"/>
                          <a:sym typeface="Arial"/>
                        </a:rPr>
                        <a:t>)、罰款、贈款、捐款及各種私人用款。 </a:t>
                      </a:r>
                      <a:endParaRPr dirty="0"/>
                    </a:p>
                    <a:p>
                      <a:pPr marL="342900" marR="0" lvl="0" indent="-342900" algn="l" rtl="0">
                        <a:lnSpc>
                          <a:spcPct val="105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建造購買或租賃房舍車輛、房舍及傢俱之修理維護等。但為研究計畫需要且符合支出用途者，不在此限。</a:t>
                      </a:r>
                      <a:endParaRPr lang="en-US" altLang="zh-TW" sz="1400" b="0" i="0" u="none" strike="noStrike" cap="none" dirty="0">
                        <a:solidFill>
                          <a:srgbClr val="000000"/>
                        </a:solidFill>
                        <a:latin typeface="Arial"/>
                        <a:ea typeface="Arial"/>
                        <a:cs typeface="Arial"/>
                        <a:sym typeface="Arial"/>
                      </a:endParaRPr>
                    </a:p>
                    <a:p>
                      <a:pPr marL="0" marR="0" lvl="0" indent="0" algn="l" rtl="0">
                        <a:lnSpc>
                          <a:spcPct val="105000"/>
                        </a:lnSpc>
                        <a:spcBef>
                          <a:spcPts val="0"/>
                        </a:spcBef>
                        <a:spcAft>
                          <a:spcPts val="0"/>
                        </a:spcAft>
                        <a:buClr>
                          <a:srgbClr val="000000"/>
                        </a:buClr>
                        <a:buSzPts val="1400"/>
                        <a:buFont typeface="Arial"/>
                        <a:buNone/>
                      </a:pPr>
                      <a:r>
                        <a:rPr lang="en-US" altLang="zh-TW" sz="1400" b="0" i="0" u="none" strike="noStrike" cap="none" dirty="0">
                          <a:solidFill>
                            <a:srgbClr val="000000"/>
                          </a:solidFill>
                          <a:latin typeface="Arial"/>
                          <a:ea typeface="Arial"/>
                          <a:cs typeface="Arial"/>
                          <a:sym typeface="Arial"/>
                        </a:rPr>
                        <a:t>       </a:t>
                      </a:r>
                      <a:r>
                        <a:rPr lang="zh-TW" sz="1200" b="0" i="0" u="none" strike="noStrike" cap="none" dirty="0">
                          <a:solidFill>
                            <a:srgbClr val="000000"/>
                          </a:solidFill>
                          <a:latin typeface="Arial"/>
                          <a:ea typeface="Arial"/>
                          <a:cs typeface="Arial"/>
                          <a:sym typeface="Arial"/>
                        </a:rPr>
                        <a:t>(得敘明理由並經專簽核准後依規定辦理。) </a:t>
                      </a:r>
                      <a:endParaRPr sz="1200" dirty="0"/>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342900" algn="l" rtl="0">
                        <a:lnSpc>
                          <a:spcPct val="15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依核定清單及相關規定支用。</a:t>
                      </a:r>
                      <a:endParaRPr sz="1400" b="0" i="0" u="none" strike="noStrike" cap="none" dirty="0">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400"/>
                        <a:buFont typeface="Noto Sans Symbols"/>
                        <a:buChar char="■"/>
                      </a:pPr>
                      <a:r>
                        <a:rPr lang="zh-TW" dirty="0"/>
                        <a:t>但</a:t>
                      </a:r>
                      <a:r>
                        <a:rPr lang="zh-TW" sz="1400" b="0" i="0" u="none" strike="noStrike" cap="none" dirty="0">
                          <a:solidFill>
                            <a:srgbClr val="000000"/>
                          </a:solidFill>
                          <a:latin typeface="Arial"/>
                          <a:ea typeface="Arial"/>
                          <a:cs typeface="Arial"/>
                          <a:sym typeface="Arial"/>
                        </a:rPr>
                        <a:t>各計畫要求不一，故Ａ計畫得報支</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r>
                        <a:rPr lang="zh-TW" dirty="0"/>
                        <a:t>       </a:t>
                      </a:r>
                      <a:r>
                        <a:rPr lang="zh-TW" sz="1400" b="0" i="0" u="none" strike="noStrike" cap="none" dirty="0">
                          <a:solidFill>
                            <a:srgbClr val="000000"/>
                          </a:solidFill>
                          <a:latin typeface="Arial"/>
                          <a:ea typeface="Arial"/>
                          <a:cs typeface="Arial"/>
                          <a:sym typeface="Arial"/>
                        </a:rPr>
                        <a:t>之經費項目，Ｂ計畫不見得可以比照</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r>
                        <a:rPr lang="zh-TW" dirty="0"/>
                        <a:t>       </a:t>
                      </a:r>
                      <a:r>
                        <a:rPr lang="zh-TW" sz="1400" b="0" i="0" u="none" strike="noStrike" cap="none" dirty="0">
                          <a:solidFill>
                            <a:srgbClr val="000000"/>
                          </a:solidFill>
                          <a:latin typeface="Arial"/>
                          <a:ea typeface="Arial"/>
                          <a:cs typeface="Arial"/>
                          <a:sym typeface="Arial"/>
                        </a:rPr>
                        <a:t>辦理。</a:t>
                      </a:r>
                      <a:endParaRPr sz="1400" b="0" i="0" u="none" strike="noStrike" cap="none" dirty="0">
                        <a:solidFill>
                          <a:srgbClr val="000000"/>
                        </a:solidFill>
                        <a:latin typeface="Arial"/>
                        <a:ea typeface="Arial"/>
                        <a:cs typeface="Arial"/>
                        <a:sym typeface="Arial"/>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749" name="Google Shape;2749;p102"/>
          <p:cNvSpPr txBox="1"/>
          <p:nvPr/>
        </p:nvSpPr>
        <p:spPr>
          <a:xfrm>
            <a:off x="1767476" y="1154195"/>
            <a:ext cx="2086783" cy="732522"/>
          </a:xfrm>
          <a:prstGeom prst="rect">
            <a:avLst/>
          </a:prstGeom>
          <a:noFill/>
          <a:ln>
            <a:noFill/>
          </a:ln>
        </p:spPr>
        <p:txBody>
          <a:bodyPr spcFirstLastPara="1" wrap="square" lIns="254000" tIns="254000" rIns="254000" bIns="254000" anchor="ctr" anchorCtr="0">
            <a:noAutofit/>
          </a:bodyPr>
          <a:lstStyle/>
          <a:p>
            <a:pPr marL="0" marR="0" lvl="0" indent="0" algn="ctr" rtl="0">
              <a:lnSpc>
                <a:spcPct val="116666"/>
              </a:lnSpc>
              <a:spcBef>
                <a:spcPts val="0"/>
              </a:spcBef>
              <a:spcAft>
                <a:spcPts val="0"/>
              </a:spcAft>
              <a:buClr>
                <a:srgbClr val="000000"/>
              </a:buClr>
              <a:buSzPts val="1800"/>
              <a:buFont typeface="Arial"/>
              <a:buNone/>
            </a:pPr>
            <a:r>
              <a:rPr lang="zh-TW" sz="1800" b="1" i="0" u="none" strike="noStrike" cap="none">
                <a:solidFill>
                  <a:srgbClr val="0C0C0C"/>
                </a:solidFill>
                <a:latin typeface="Microsoft JhengHei"/>
                <a:ea typeface="Microsoft JhengHei"/>
                <a:cs typeface="Microsoft JhengHei"/>
                <a:sym typeface="Microsoft JhengHei"/>
              </a:rPr>
              <a:t>不得報支項目</a:t>
            </a:r>
            <a:endParaRPr sz="1800" b="1" i="0" u="none" strike="noStrike" cap="none" dirty="0">
              <a:solidFill>
                <a:srgbClr val="0C0C0C"/>
              </a:solidFill>
              <a:latin typeface="Microsoft JhengHei"/>
              <a:ea typeface="Microsoft JhengHei"/>
              <a:cs typeface="Microsoft JhengHei"/>
              <a:sym typeface="Microsoft JhengHei"/>
            </a:endParaRPr>
          </a:p>
        </p:txBody>
      </p:sp>
      <p:sp>
        <p:nvSpPr>
          <p:cNvPr id="2750" name="Google Shape;2750;p102"/>
          <p:cNvSpPr/>
          <p:nvPr/>
        </p:nvSpPr>
        <p:spPr>
          <a:xfrm>
            <a:off x="1177336" y="1270475"/>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751" name="Google Shape;2751;p102"/>
          <p:cNvCxnSpPr/>
          <p:nvPr/>
        </p:nvCxnSpPr>
        <p:spPr>
          <a:xfrm>
            <a:off x="1129460" y="1787346"/>
            <a:ext cx="2772177" cy="0"/>
          </a:xfrm>
          <a:prstGeom prst="straightConnector1">
            <a:avLst/>
          </a:prstGeom>
          <a:noFill/>
          <a:ln w="31750" cap="flat" cmpd="sng">
            <a:solidFill>
              <a:srgbClr val="F2D74A"/>
            </a:solidFill>
            <a:prstDash val="solid"/>
            <a:round/>
            <a:headEnd type="none" w="sm" len="sm"/>
            <a:tailEnd type="none" w="sm" len="sm"/>
          </a:ln>
        </p:spPr>
      </p:cxnSp>
      <p:grpSp>
        <p:nvGrpSpPr>
          <p:cNvPr id="2752" name="Google Shape;2752;p102"/>
          <p:cNvGrpSpPr/>
          <p:nvPr/>
        </p:nvGrpSpPr>
        <p:grpSpPr>
          <a:xfrm>
            <a:off x="4642248" y="1127488"/>
            <a:ext cx="809047" cy="686927"/>
            <a:chOff x="0" y="-28575"/>
            <a:chExt cx="433534" cy="368095"/>
          </a:xfrm>
        </p:grpSpPr>
        <p:sp>
          <p:nvSpPr>
            <p:cNvPr id="2753" name="Google Shape;2753;p102"/>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54" name="Google Shape;2754;p102"/>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755" name="Google Shape;2755;p102"/>
          <p:cNvSpPr txBox="1"/>
          <p:nvPr/>
        </p:nvSpPr>
        <p:spPr>
          <a:xfrm>
            <a:off x="5421417" y="1158157"/>
            <a:ext cx="1789317" cy="732522"/>
          </a:xfrm>
          <a:prstGeom prst="rect">
            <a:avLst/>
          </a:prstGeom>
          <a:noFill/>
          <a:ln>
            <a:noFill/>
          </a:ln>
        </p:spPr>
        <p:txBody>
          <a:bodyPr spcFirstLastPara="1" wrap="square" lIns="254000" tIns="254000" rIns="254000" bIns="254000" anchor="ctr" anchorCtr="0">
            <a:noAutofit/>
          </a:bodyPr>
          <a:lstStyle/>
          <a:p>
            <a:pPr marL="0" marR="0" lvl="0" indent="0" algn="ctr" rtl="0">
              <a:lnSpc>
                <a:spcPct val="116666"/>
              </a:lnSpc>
              <a:spcBef>
                <a:spcPts val="0"/>
              </a:spcBef>
              <a:spcAft>
                <a:spcPts val="0"/>
              </a:spcAft>
              <a:buClr>
                <a:srgbClr val="000000"/>
              </a:buClr>
              <a:buSzPts val="1800"/>
              <a:buFont typeface="Arial"/>
              <a:buNone/>
            </a:pPr>
            <a:r>
              <a:rPr lang="zh-TW" sz="1800" b="1" i="0" u="none" strike="noStrike" cap="none">
                <a:solidFill>
                  <a:srgbClr val="0C0C0C"/>
                </a:solidFill>
                <a:latin typeface="Microsoft JhengHei"/>
                <a:ea typeface="Microsoft JhengHei"/>
                <a:cs typeface="Microsoft JhengHei"/>
                <a:sym typeface="Microsoft JhengHei"/>
              </a:rPr>
              <a:t>經費報支</a:t>
            </a:r>
            <a:endParaRPr sz="1800" b="1" i="0" u="none" strike="noStrike" cap="none" dirty="0">
              <a:solidFill>
                <a:srgbClr val="0C0C0C"/>
              </a:solidFill>
              <a:latin typeface="Microsoft JhengHei"/>
              <a:ea typeface="Microsoft JhengHei"/>
              <a:cs typeface="Microsoft JhengHei"/>
              <a:sym typeface="Microsoft JhengHei"/>
            </a:endParaRPr>
          </a:p>
        </p:txBody>
      </p:sp>
      <p:cxnSp>
        <p:nvCxnSpPr>
          <p:cNvPr id="2756" name="Google Shape;2756;p102"/>
          <p:cNvCxnSpPr/>
          <p:nvPr/>
        </p:nvCxnSpPr>
        <p:spPr>
          <a:xfrm>
            <a:off x="4783401" y="1791308"/>
            <a:ext cx="2772177" cy="0"/>
          </a:xfrm>
          <a:prstGeom prst="straightConnector1">
            <a:avLst/>
          </a:prstGeom>
          <a:noFill/>
          <a:ln w="31750" cap="flat" cmpd="sng">
            <a:solidFill>
              <a:srgbClr val="FE7DCF"/>
            </a:solidFill>
            <a:prstDash val="solid"/>
            <a:round/>
            <a:headEnd type="none" w="sm" len="sm"/>
            <a:tailEnd type="none" w="sm" len="sm"/>
          </a:ln>
        </p:spPr>
      </p:cxnSp>
      <p:sp>
        <p:nvSpPr>
          <p:cNvPr id="2757" name="Google Shape;2757;p102"/>
          <p:cNvSpPr/>
          <p:nvPr/>
        </p:nvSpPr>
        <p:spPr>
          <a:xfrm>
            <a:off x="4832741" y="1317607"/>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758" name="Google Shape;2758;p102"/>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altLang="en-US" sz="2400" b="1" i="0" u="none" strike="noStrike" cap="none" dirty="0">
                <a:solidFill>
                  <a:srgbClr val="191919"/>
                </a:solidFill>
                <a:latin typeface="Microsoft JhengHei"/>
                <a:ea typeface="Microsoft JhengHei"/>
                <a:cs typeface="Microsoft JhengHei"/>
                <a:sym typeface="Microsoft JhengHei"/>
              </a:rPr>
              <a:t>二</a:t>
            </a:r>
            <a:r>
              <a:rPr lang="zh-TW" sz="2400" b="1" i="0" u="none" strike="noStrike" cap="none" dirty="0">
                <a:solidFill>
                  <a:srgbClr val="191919"/>
                </a:solidFill>
                <a:latin typeface="Microsoft JhengHei"/>
                <a:ea typeface="Microsoft JhengHei"/>
                <a:cs typeface="Microsoft JhengHei"/>
                <a:sym typeface="Microsoft JhengHei"/>
              </a:rPr>
              <a:t>、國科會計畫重點事項</a:t>
            </a:r>
            <a:endParaRPr dirty="0"/>
          </a:p>
        </p:txBody>
      </p:sp>
      <p:sp>
        <p:nvSpPr>
          <p:cNvPr id="24" name="投影片編號版面配置區 2">
            <a:extLst>
              <a:ext uri="{FF2B5EF4-FFF2-40B4-BE49-F238E27FC236}">
                <a16:creationId xmlns:a16="http://schemas.microsoft.com/office/drawing/2014/main" id="{206CB431-9024-4B8E-9581-6E214039570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106</a:t>
            </a:fld>
            <a:endParaRPr lang="zh-TW" altLang="en-US" sz="1000" dirty="0">
              <a:solidFill>
                <a:schemeClr val="tx1"/>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762"/>
        <p:cNvGrpSpPr/>
        <p:nvPr/>
      </p:nvGrpSpPr>
      <p:grpSpPr>
        <a:xfrm>
          <a:off x="0" y="0"/>
          <a:ext cx="0" cy="0"/>
          <a:chOff x="0" y="0"/>
          <a:chExt cx="0" cy="0"/>
        </a:xfrm>
      </p:grpSpPr>
      <p:grpSp>
        <p:nvGrpSpPr>
          <p:cNvPr id="2763" name="Google Shape;2763;p103"/>
          <p:cNvGrpSpPr/>
          <p:nvPr/>
        </p:nvGrpSpPr>
        <p:grpSpPr>
          <a:xfrm>
            <a:off x="1286631" y="1857236"/>
            <a:ext cx="6280429" cy="2104864"/>
            <a:chOff x="1129094" y="976312"/>
            <a:chExt cx="6280429" cy="1761848"/>
          </a:xfrm>
        </p:grpSpPr>
        <p:grpSp>
          <p:nvGrpSpPr>
            <p:cNvPr id="2764" name="Google Shape;2764;p103"/>
            <p:cNvGrpSpPr/>
            <p:nvPr/>
          </p:nvGrpSpPr>
          <p:grpSpPr>
            <a:xfrm rot="-5400000">
              <a:off x="3848531" y="-822832"/>
              <a:ext cx="1761848" cy="5360136"/>
              <a:chOff x="0" y="-57150"/>
              <a:chExt cx="753347" cy="1014654"/>
            </a:xfrm>
          </p:grpSpPr>
          <p:sp>
            <p:nvSpPr>
              <p:cNvPr id="2765" name="Google Shape;2765;p103"/>
              <p:cNvSpPr/>
              <p:nvPr/>
            </p:nvSpPr>
            <p:spPr>
              <a:xfrm>
                <a:off x="0" y="0"/>
                <a:ext cx="753347" cy="957504"/>
              </a:xfrm>
              <a:custGeom>
                <a:avLst/>
                <a:gdLst/>
                <a:ahLst/>
                <a:cxnLst/>
                <a:rect l="l" t="t" r="r" b="b"/>
                <a:pathLst>
                  <a:path w="753347" h="875338" extrusionOk="0">
                    <a:moveTo>
                      <a:pt x="753347" y="0"/>
                    </a:moveTo>
                    <a:lnTo>
                      <a:pt x="753347" y="761038"/>
                    </a:lnTo>
                    <a:lnTo>
                      <a:pt x="376673" y="875338"/>
                    </a:lnTo>
                    <a:lnTo>
                      <a:pt x="0" y="761038"/>
                    </a:lnTo>
                    <a:lnTo>
                      <a:pt x="0" y="0"/>
                    </a:lnTo>
                    <a:lnTo>
                      <a:pt x="753347" y="0"/>
                    </a:lnTo>
                    <a:close/>
                  </a:path>
                </a:pathLst>
              </a:custGeom>
              <a:solidFill>
                <a:srgbClr val="ECF0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766" name="Google Shape;2766;p103"/>
              <p:cNvSpPr txBox="1"/>
              <p:nvPr/>
            </p:nvSpPr>
            <p:spPr>
              <a:xfrm>
                <a:off x="0" y="-57150"/>
                <a:ext cx="753347" cy="818188"/>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2767" name="Google Shape;2767;p103"/>
            <p:cNvGrpSpPr/>
            <p:nvPr/>
          </p:nvGrpSpPr>
          <p:grpSpPr>
            <a:xfrm rot="-5400000">
              <a:off x="1274217" y="1009779"/>
              <a:ext cx="1404667" cy="1694914"/>
              <a:chOff x="0" y="-102344"/>
              <a:chExt cx="495300" cy="597644"/>
            </a:xfrm>
          </p:grpSpPr>
          <p:sp>
            <p:nvSpPr>
              <p:cNvPr id="2768" name="Google Shape;2768;p103"/>
              <p:cNvSpPr/>
              <p:nvPr/>
            </p:nvSpPr>
            <p:spPr>
              <a:xfrm>
                <a:off x="0" y="-102344"/>
                <a:ext cx="495300" cy="597644"/>
              </a:xfrm>
              <a:custGeom>
                <a:avLst/>
                <a:gdLst/>
                <a:ahLst/>
                <a:cxnLst/>
                <a:rect l="l" t="t" r="r" b="b"/>
                <a:pathLst>
                  <a:path w="495300" h="495300" extrusionOk="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69" name="Google Shape;2769;p103"/>
              <p:cNvSpPr/>
              <p:nvPr/>
            </p:nvSpPr>
            <p:spPr>
              <a:xfrm>
                <a:off x="38100" y="-48498"/>
                <a:ext cx="419100" cy="505698"/>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770" name="Google Shape;2770;p103"/>
            <p:cNvSpPr txBox="1"/>
            <p:nvPr/>
          </p:nvSpPr>
          <p:spPr>
            <a:xfrm>
              <a:off x="2855779" y="1017139"/>
              <a:ext cx="4011600" cy="1541964"/>
            </a:xfrm>
            <a:prstGeom prst="rect">
              <a:avLst/>
            </a:prstGeom>
            <a:noFill/>
            <a:ln>
              <a:noFill/>
            </a:ln>
          </p:spPr>
          <p:txBody>
            <a:bodyPr spcFirstLastPara="1" wrap="square" lIns="0" tIns="0" rIns="0" bIns="0" anchor="t" anchorCtr="0">
              <a:spAutoFit/>
            </a:bodyPr>
            <a:lstStyle/>
            <a:p>
              <a:pPr marL="0" marR="0" lvl="0" indent="0" algn="l" rtl="0">
                <a:lnSpc>
                  <a:spcPct val="132500"/>
                </a:lnSpc>
                <a:spcBef>
                  <a:spcPts val="0"/>
                </a:spcBef>
                <a:spcAft>
                  <a:spcPts val="0"/>
                </a:spcAft>
                <a:buClr>
                  <a:srgbClr val="000000"/>
                </a:buClr>
                <a:buSzPts val="1600"/>
                <a:buFont typeface="Arial"/>
                <a:buNone/>
              </a:pPr>
              <a:r>
                <a:rPr lang="zh-TW" sz="1800" b="0" i="0" u="none" strike="noStrike" cap="none" dirty="0">
                  <a:solidFill>
                    <a:srgbClr val="000000"/>
                  </a:solidFill>
                  <a:latin typeface="Microsoft JhengHei"/>
                  <a:ea typeface="Microsoft JhengHei"/>
                  <a:cs typeface="Microsoft JhengHei"/>
                  <a:sym typeface="Microsoft JhengHei"/>
                </a:rPr>
                <a:t>執行國科會補助之各類專題計畫，計畫主持人、共同主持人、計畫內相關人員屬執行計畫本務，於計畫執行期間</a:t>
              </a:r>
              <a:r>
                <a:rPr lang="zh-TW" sz="1800" b="0" i="0" u="none" strike="noStrike" cap="none" dirty="0">
                  <a:solidFill>
                    <a:srgbClr val="FF0000"/>
                  </a:solidFill>
                  <a:latin typeface="Microsoft JhengHei"/>
                  <a:ea typeface="Microsoft JhengHei"/>
                  <a:cs typeface="Microsoft JhengHei"/>
                  <a:sym typeface="Microsoft JhengHei"/>
                </a:rPr>
                <a:t>不得支領</a:t>
              </a:r>
              <a:r>
                <a:rPr lang="zh-TW" sz="1800" b="0" i="0" u="none" strike="noStrike" cap="none" dirty="0">
                  <a:solidFill>
                    <a:srgbClr val="000000"/>
                  </a:solidFill>
                  <a:latin typeface="Microsoft JhengHei"/>
                  <a:ea typeface="Microsoft JhengHei"/>
                  <a:cs typeface="Microsoft JhengHei"/>
                  <a:sym typeface="Microsoft JhengHei"/>
                </a:rPr>
                <a:t>已核給研究主持費或工作酬金以外</a:t>
              </a:r>
              <a:r>
                <a:rPr lang="zh-TW" sz="1800" b="1" i="0" u="none" strike="noStrike" cap="none" dirty="0">
                  <a:solidFill>
                    <a:srgbClr val="FF0000"/>
                  </a:solidFill>
                  <a:latin typeface="Microsoft JhengHei"/>
                  <a:ea typeface="Microsoft JhengHei"/>
                  <a:cs typeface="Microsoft JhengHei"/>
                  <a:sym typeface="Microsoft JhengHei"/>
                </a:rPr>
                <a:t>任何</a:t>
              </a:r>
              <a:r>
                <a:rPr lang="zh-TW" sz="1800" b="0" i="0" u="none" strike="noStrike" cap="none" dirty="0">
                  <a:solidFill>
                    <a:srgbClr val="FF0000"/>
                  </a:solidFill>
                  <a:latin typeface="Microsoft JhengHei"/>
                  <a:ea typeface="Microsoft JhengHei"/>
                  <a:cs typeface="Microsoft JhengHei"/>
                  <a:sym typeface="Microsoft JhengHei"/>
                </a:rPr>
                <a:t>名義具</a:t>
              </a:r>
              <a:r>
                <a:rPr lang="zh-TW" sz="1800" b="0" i="0" u="none" strike="noStrike" cap="none" dirty="0">
                  <a:solidFill>
                    <a:srgbClr val="FF00FF"/>
                  </a:solidFill>
                  <a:latin typeface="Microsoft JhengHei"/>
                  <a:ea typeface="Microsoft JhengHei"/>
                  <a:cs typeface="Microsoft JhengHei"/>
                  <a:sym typeface="Microsoft JhengHei"/>
                </a:rPr>
                <a:t>酬勞性質之費用</a:t>
              </a:r>
              <a:endParaRPr sz="1800" b="0" i="0" u="none" strike="noStrike" cap="none" dirty="0">
                <a:solidFill>
                  <a:srgbClr val="63696F"/>
                </a:solidFill>
                <a:latin typeface="Microsoft JhengHei"/>
                <a:ea typeface="Microsoft JhengHei"/>
                <a:cs typeface="Microsoft JhengHei"/>
                <a:sym typeface="Microsoft JhengHei"/>
              </a:endParaRPr>
            </a:p>
          </p:txBody>
        </p:sp>
        <p:sp>
          <p:nvSpPr>
            <p:cNvPr id="2771" name="Google Shape;2771;p103"/>
            <p:cNvSpPr txBox="1"/>
            <p:nvPr/>
          </p:nvSpPr>
          <p:spPr>
            <a:xfrm>
              <a:off x="1539872" y="1570813"/>
              <a:ext cx="941092"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酬勞</a:t>
              </a:r>
              <a:endParaRPr sz="2400" b="1" i="0" u="none" strike="noStrike" cap="none" dirty="0">
                <a:solidFill>
                  <a:srgbClr val="FDFDFD"/>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性質</a:t>
              </a:r>
              <a:endParaRPr sz="2400" b="1" i="0" u="none" strike="noStrike" cap="none" dirty="0">
                <a:solidFill>
                  <a:srgbClr val="FDFDFD"/>
                </a:solidFill>
                <a:latin typeface="Microsoft JhengHei"/>
                <a:ea typeface="Microsoft JhengHei"/>
                <a:cs typeface="Microsoft JhengHei"/>
                <a:sym typeface="Microsoft JhengHei"/>
              </a:endParaRPr>
            </a:p>
          </p:txBody>
        </p:sp>
      </p:grpSp>
      <p:sp>
        <p:nvSpPr>
          <p:cNvPr id="2772" name="Google Shape;2772;p10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773" name="Google Shape;2773;p10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74" name="Google Shape;2774;p103"/>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775" name="Google Shape;2775;p103"/>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76" name="Google Shape;2776;p103"/>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77" name="Google Shape;2777;p10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78" name="Google Shape;2778;p103"/>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779" name="Google Shape;2779;p103"/>
          <p:cNvSpPr/>
          <p:nvPr/>
        </p:nvSpPr>
        <p:spPr>
          <a:xfrm>
            <a:off x="5814100" y="185723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89" name="Google Shape;2789;p103"/>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altLang="en-US" sz="2400" b="1" i="0" u="none" strike="noStrike" cap="none" dirty="0">
                <a:solidFill>
                  <a:srgbClr val="191919"/>
                </a:solidFill>
                <a:latin typeface="Microsoft JhengHei"/>
                <a:ea typeface="Microsoft JhengHei"/>
                <a:cs typeface="Microsoft JhengHei"/>
                <a:sym typeface="Microsoft JhengHei"/>
              </a:rPr>
              <a:t>二</a:t>
            </a:r>
            <a:r>
              <a:rPr lang="zh-TW" sz="2400" b="1" i="0" u="none" strike="noStrike" cap="none" dirty="0">
                <a:solidFill>
                  <a:srgbClr val="191919"/>
                </a:solidFill>
                <a:latin typeface="Microsoft JhengHei"/>
                <a:ea typeface="Microsoft JhengHei"/>
                <a:cs typeface="Microsoft JhengHei"/>
                <a:sym typeface="Microsoft JhengHei"/>
              </a:rPr>
              <a:t>、國科會計畫重點事項</a:t>
            </a:r>
            <a:endParaRPr dirty="0"/>
          </a:p>
        </p:txBody>
      </p:sp>
      <p:sp>
        <p:nvSpPr>
          <p:cNvPr id="20" name="投影片編號版面配置區 2">
            <a:extLst>
              <a:ext uri="{FF2B5EF4-FFF2-40B4-BE49-F238E27FC236}">
                <a16:creationId xmlns:a16="http://schemas.microsoft.com/office/drawing/2014/main" id="{B4D769AF-CC04-4C0E-87E2-76E9D5760BF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107</a:t>
            </a:fld>
            <a:endParaRPr lang="zh-TW" altLang="en-US" sz="1000" dirty="0">
              <a:solidFill>
                <a:schemeClr val="tx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sp>
        <p:nvSpPr>
          <p:cNvPr id="2828" name="Google Shape;2828;p105"/>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829" name="Google Shape;2829;p10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30" name="Google Shape;2830;p105"/>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831" name="Google Shape;2831;p105"/>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32" name="Google Shape;2832;p10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33" name="Google Shape;2833;p10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34" name="Google Shape;2834;p105"/>
          <p:cNvSpPr/>
          <p:nvPr/>
        </p:nvSpPr>
        <p:spPr>
          <a:xfrm rot="-5400000">
            <a:off x="3642138" y="13432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835" name="Google Shape;2835;p105"/>
          <p:cNvSpPr txBox="1"/>
          <p:nvPr/>
        </p:nvSpPr>
        <p:spPr>
          <a:xfrm>
            <a:off x="3360442" y="1588684"/>
            <a:ext cx="2014800" cy="9702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2836" name="Google Shape;2836;p105"/>
          <p:cNvGrpSpPr/>
          <p:nvPr/>
        </p:nvGrpSpPr>
        <p:grpSpPr>
          <a:xfrm>
            <a:off x="283330" y="843406"/>
            <a:ext cx="455211" cy="386505"/>
            <a:chOff x="0" y="-28575"/>
            <a:chExt cx="433534" cy="368100"/>
          </a:xfrm>
        </p:grpSpPr>
        <p:sp>
          <p:nvSpPr>
            <p:cNvPr id="2837" name="Google Shape;2837;p105"/>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38" name="Google Shape;2838;p105"/>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cxnSp>
        <p:nvCxnSpPr>
          <p:cNvPr id="2839" name="Google Shape;2839;p105"/>
          <p:cNvCxnSpPr>
            <a:cxnSpLocks/>
          </p:cNvCxnSpPr>
          <p:nvPr/>
        </p:nvCxnSpPr>
        <p:spPr>
          <a:xfrm flipV="1">
            <a:off x="419570" y="1239446"/>
            <a:ext cx="410163" cy="1"/>
          </a:xfrm>
          <a:prstGeom prst="straightConnector1">
            <a:avLst/>
          </a:prstGeom>
          <a:noFill/>
          <a:ln w="31750" cap="flat" cmpd="sng">
            <a:solidFill>
              <a:srgbClr val="FE7DCF"/>
            </a:solidFill>
            <a:prstDash val="solid"/>
            <a:round/>
            <a:headEnd type="none" w="sm" len="sm"/>
            <a:tailEnd type="none" w="sm" len="sm"/>
          </a:ln>
        </p:spPr>
      </p:cxnSp>
      <p:sp>
        <p:nvSpPr>
          <p:cNvPr id="2840" name="Google Shape;2840;p105"/>
          <p:cNvSpPr/>
          <p:nvPr/>
        </p:nvSpPr>
        <p:spPr>
          <a:xfrm>
            <a:off x="438621" y="932743"/>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841" name="Google Shape;2841;p105"/>
          <p:cNvGraphicFramePr/>
          <p:nvPr>
            <p:extLst>
              <p:ext uri="{D42A27DB-BD31-4B8C-83A1-F6EECF244321}">
                <p14:modId xmlns:p14="http://schemas.microsoft.com/office/powerpoint/2010/main" val="2361140108"/>
              </p:ext>
            </p:extLst>
          </p:nvPr>
        </p:nvGraphicFramePr>
        <p:xfrm>
          <a:off x="298811" y="1337066"/>
          <a:ext cx="8590979" cy="3215093"/>
        </p:xfrm>
        <a:graphic>
          <a:graphicData uri="http://schemas.openxmlformats.org/drawingml/2006/table">
            <a:tbl>
              <a:tblPr>
                <a:noFill/>
                <a:tableStyleId>{DCA2A44E-D126-4A78-A47D-9AAB1598C2AD}</a:tableStyleId>
              </a:tblPr>
              <a:tblGrid>
                <a:gridCol w="2146333">
                  <a:extLst>
                    <a:ext uri="{9D8B030D-6E8A-4147-A177-3AD203B41FA5}">
                      <a16:colId xmlns:a16="http://schemas.microsoft.com/office/drawing/2014/main" val="20000"/>
                    </a:ext>
                  </a:extLst>
                </a:gridCol>
                <a:gridCol w="6444646">
                  <a:extLst>
                    <a:ext uri="{9D8B030D-6E8A-4147-A177-3AD203B41FA5}">
                      <a16:colId xmlns:a16="http://schemas.microsoft.com/office/drawing/2014/main" val="20001"/>
                    </a:ext>
                  </a:extLst>
                </a:gridCol>
              </a:tblGrid>
              <a:tr h="565807">
                <a:tc>
                  <a:txBody>
                    <a:bodyPr/>
                    <a:lstStyle/>
                    <a:p>
                      <a:pPr marL="0" marR="0" lvl="0" indent="0" algn="ctr" rtl="0">
                        <a:lnSpc>
                          <a:spcPct val="100000"/>
                        </a:lnSpc>
                        <a:spcBef>
                          <a:spcPts val="0"/>
                        </a:spcBef>
                        <a:spcAft>
                          <a:spcPts val="0"/>
                        </a:spcAft>
                        <a:buClr>
                          <a:srgbClr val="000000"/>
                        </a:buClr>
                        <a:buSzPts val="1200"/>
                        <a:buFont typeface="Arial"/>
                        <a:buNone/>
                      </a:pPr>
                      <a:r>
                        <a:rPr lang="zh-TW" sz="1400" b="1" u="none" strike="noStrike" cap="none" dirty="0">
                          <a:solidFill>
                            <a:srgbClr val="262626"/>
                          </a:solidFill>
                        </a:rPr>
                        <a:t>項目</a:t>
                      </a:r>
                      <a:endParaRPr sz="1400" b="1" i="0" u="none" strike="noStrike" cap="none" dirty="0">
                        <a:solidFill>
                          <a:srgbClr val="262626"/>
                        </a:solidFill>
                        <a:latin typeface="Arial"/>
                        <a:ea typeface="Arial"/>
                        <a:cs typeface="Arial"/>
                        <a:sym typeface="Arial"/>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u="none" strike="noStrike" cap="none" dirty="0">
                          <a:solidFill>
                            <a:srgbClr val="262626"/>
                          </a:solidFill>
                          <a:latin typeface="Microsoft JhengHei"/>
                          <a:ea typeface="Microsoft JhengHei"/>
                          <a:cs typeface="Microsoft JhengHei"/>
                          <a:sym typeface="Microsoft JhengHei"/>
                        </a:rPr>
                        <a:t>重點</a:t>
                      </a:r>
                      <a:endParaRPr sz="14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900528">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dirty="0">
                          <a:solidFill>
                            <a:srgbClr val="000000"/>
                          </a:solidFill>
                          <a:latin typeface="Arial"/>
                          <a:ea typeface="Arial"/>
                          <a:cs typeface="Arial"/>
                          <a:sym typeface="Arial"/>
                        </a:rPr>
                        <a:t>計畫請款公文</a:t>
                      </a:r>
                      <a:endParaRPr sz="16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dirty="0">
                          <a:solidFill>
                            <a:srgbClr val="000000"/>
                          </a:solidFill>
                          <a:latin typeface="Arial"/>
                          <a:ea typeface="Arial"/>
                          <a:cs typeface="Arial"/>
                          <a:sym typeface="Arial"/>
                        </a:rPr>
                        <a:t>會辦單位</a:t>
                      </a:r>
                      <a:endParaRPr sz="160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600" u="none" strike="noStrike" cap="none" dirty="0"/>
                        <a:t>1.</a:t>
                      </a:r>
                      <a:r>
                        <a:rPr lang="zh-TW" sz="1600" b="0" i="0" u="none" strike="noStrike" cap="none" dirty="0">
                          <a:solidFill>
                            <a:srgbClr val="000000"/>
                          </a:solidFill>
                          <a:latin typeface="Arial"/>
                          <a:ea typeface="Arial"/>
                          <a:cs typeface="Arial"/>
                          <a:sym typeface="Arial"/>
                        </a:rPr>
                        <a:t>第一期款：</a:t>
                      </a:r>
                      <a:r>
                        <a:rPr lang="zh-TW" sz="1600" b="0" i="0" u="none" strike="noStrike" cap="none" dirty="0">
                          <a:solidFill>
                            <a:srgbClr val="FF0000"/>
                          </a:solidFill>
                          <a:latin typeface="Arial"/>
                          <a:ea typeface="Arial"/>
                          <a:cs typeface="Arial"/>
                          <a:sym typeface="Arial"/>
                        </a:rPr>
                        <a:t>研發處</a:t>
                      </a:r>
                      <a:r>
                        <a:rPr lang="zh-TW" sz="1600" b="0" i="0" u="none" strike="noStrike" cap="none" dirty="0">
                          <a:solidFill>
                            <a:srgbClr val="000000"/>
                          </a:solidFill>
                          <a:latin typeface="Arial"/>
                          <a:ea typeface="Arial"/>
                          <a:cs typeface="Arial"/>
                          <a:sym typeface="Arial"/>
                        </a:rPr>
                        <a:t>&gt;出納組&gt;主計室</a:t>
                      </a:r>
                      <a:endParaRPr sz="1600" u="none" strike="noStrike" cap="none" dirty="0"/>
                    </a:p>
                    <a:p>
                      <a:pPr marL="0" marR="0" lvl="0" indent="0" algn="l" rtl="0">
                        <a:lnSpc>
                          <a:spcPct val="150000"/>
                        </a:lnSpc>
                        <a:spcBef>
                          <a:spcPts val="0"/>
                        </a:spcBef>
                        <a:spcAft>
                          <a:spcPts val="0"/>
                        </a:spcAft>
                        <a:buClr>
                          <a:srgbClr val="000000"/>
                        </a:buClr>
                        <a:buSzPts val="1200"/>
                        <a:buFont typeface="Arial"/>
                        <a:buNone/>
                      </a:pPr>
                      <a:r>
                        <a:rPr lang="zh-TW" sz="1600" u="none" strike="noStrike" cap="none" dirty="0"/>
                        <a:t>2.</a:t>
                      </a:r>
                      <a:r>
                        <a:rPr lang="zh-TW" sz="1600" b="0" i="0" u="none" strike="noStrike" cap="none" dirty="0">
                          <a:solidFill>
                            <a:srgbClr val="000000"/>
                          </a:solidFill>
                          <a:latin typeface="Arial"/>
                          <a:ea typeface="Arial"/>
                          <a:cs typeface="Arial"/>
                          <a:sym typeface="Arial"/>
                        </a:rPr>
                        <a:t>第二期及後續請款：出納組&gt;主計室</a:t>
                      </a:r>
                      <a:endParaRPr sz="160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939303">
                <a:tc>
                  <a:txBody>
                    <a:bodyPr/>
                    <a:lstStyle/>
                    <a:p>
                      <a:pPr marL="0" lvl="0" indent="0" algn="ctr" rtl="0">
                        <a:lnSpc>
                          <a:spcPct val="100000"/>
                        </a:lnSpc>
                        <a:spcBef>
                          <a:spcPts val="0"/>
                        </a:spcBef>
                        <a:spcAft>
                          <a:spcPts val="0"/>
                        </a:spcAft>
                        <a:buClr>
                          <a:schemeClr val="dk1"/>
                        </a:buClr>
                        <a:buSzPts val="1200"/>
                        <a:buFont typeface="Arial"/>
                        <a:buNone/>
                      </a:pPr>
                      <a:r>
                        <a:rPr lang="zh-TW" sz="1600" b="1" dirty="0">
                          <a:solidFill>
                            <a:schemeClr val="dk1"/>
                          </a:solidFill>
                        </a:rPr>
                        <a:t>報支人事費</a:t>
                      </a:r>
                      <a:endParaRPr sz="1600" b="1" dirty="0">
                        <a:solidFill>
                          <a:schemeClr val="dk1"/>
                        </a:solidFill>
                      </a:endParaRPr>
                    </a:p>
                    <a:p>
                      <a:pPr marL="0" lvl="0" indent="0" algn="ctr" rtl="0">
                        <a:lnSpc>
                          <a:spcPct val="100000"/>
                        </a:lnSpc>
                        <a:spcBef>
                          <a:spcPts val="0"/>
                        </a:spcBef>
                        <a:spcAft>
                          <a:spcPts val="0"/>
                        </a:spcAft>
                        <a:buClr>
                          <a:schemeClr val="dk1"/>
                        </a:buClr>
                        <a:buSzPts val="1200"/>
                        <a:buFont typeface="Arial"/>
                        <a:buNone/>
                      </a:pPr>
                      <a:r>
                        <a:rPr lang="zh-TW" sz="1600" b="1" dirty="0">
                          <a:solidFill>
                            <a:schemeClr val="dk1"/>
                          </a:solidFill>
                        </a:rPr>
                        <a:t>會辦單位</a:t>
                      </a:r>
                      <a:endParaRPr sz="1600" b="1"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600" u="none" strike="noStrike" cap="none" dirty="0">
                          <a:solidFill>
                            <a:schemeClr val="dk1"/>
                          </a:solidFill>
                        </a:rPr>
                        <a:t>1.</a:t>
                      </a:r>
                      <a:r>
                        <a:rPr lang="zh-TW" sz="1600" b="0" i="0" u="none" strike="noStrike" cap="none" dirty="0">
                          <a:solidFill>
                            <a:schemeClr val="dk1"/>
                          </a:solidFill>
                          <a:latin typeface="Arial"/>
                          <a:ea typeface="Arial"/>
                          <a:cs typeface="Arial"/>
                          <a:sym typeface="Arial"/>
                        </a:rPr>
                        <a:t>計畫主持人費：研發處&gt;主計室</a:t>
                      </a:r>
                      <a:endParaRPr sz="1600" u="none" strike="noStrike" cap="none" dirty="0"/>
                    </a:p>
                    <a:p>
                      <a:pPr marL="0" marR="0" lvl="0" indent="0" algn="l" rtl="0">
                        <a:lnSpc>
                          <a:spcPct val="150000"/>
                        </a:lnSpc>
                        <a:spcBef>
                          <a:spcPts val="0"/>
                        </a:spcBef>
                        <a:spcAft>
                          <a:spcPts val="0"/>
                        </a:spcAft>
                        <a:buClr>
                          <a:srgbClr val="000000"/>
                        </a:buClr>
                        <a:buSzPts val="1200"/>
                        <a:buFont typeface="Arial"/>
                        <a:buNone/>
                      </a:pPr>
                      <a:r>
                        <a:rPr lang="zh-TW" sz="1600" u="none" strike="noStrike" cap="none" dirty="0">
                          <a:solidFill>
                            <a:schemeClr val="dk1"/>
                          </a:solidFill>
                        </a:rPr>
                        <a:t>2.</a:t>
                      </a:r>
                      <a:r>
                        <a:rPr lang="zh-TW" sz="1600" b="0" i="0" u="none" strike="noStrike" cap="none" dirty="0">
                          <a:solidFill>
                            <a:schemeClr val="dk1"/>
                          </a:solidFill>
                          <a:latin typeface="Arial"/>
                          <a:ea typeface="Arial"/>
                          <a:cs typeface="Arial"/>
                          <a:sym typeface="Arial"/>
                        </a:rPr>
                        <a:t>博士級研究人員及計畫助理等經進用程序之人員：</a:t>
                      </a:r>
                      <a:r>
                        <a:rPr lang="zh-TW" sz="1600" b="0" i="0" u="none" strike="noStrike" cap="none" dirty="0">
                          <a:solidFill>
                            <a:srgbClr val="FF0000"/>
                          </a:solidFill>
                          <a:latin typeface="Arial"/>
                          <a:ea typeface="Arial"/>
                          <a:cs typeface="Arial"/>
                          <a:sym typeface="Arial"/>
                        </a:rPr>
                        <a:t>人事室</a:t>
                      </a:r>
                      <a:r>
                        <a:rPr lang="zh-TW" sz="1600" b="0" i="0" u="none" strike="noStrike" cap="none" dirty="0">
                          <a:solidFill>
                            <a:schemeClr val="dk1"/>
                          </a:solidFill>
                          <a:latin typeface="Arial"/>
                          <a:ea typeface="Arial"/>
                          <a:cs typeface="Arial"/>
                          <a:sym typeface="Arial"/>
                        </a:rPr>
                        <a:t>&gt;主計室</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809455">
                <a:tc>
                  <a:txBody>
                    <a:bodyPr/>
                    <a:lstStyle/>
                    <a:p>
                      <a:pPr marL="0" marR="0" lvl="0" indent="0" algn="ctr" rtl="0">
                        <a:lnSpc>
                          <a:spcPct val="150000"/>
                        </a:lnSpc>
                        <a:spcBef>
                          <a:spcPts val="0"/>
                        </a:spcBef>
                        <a:spcAft>
                          <a:spcPts val="0"/>
                        </a:spcAft>
                        <a:buClr>
                          <a:srgbClr val="000000"/>
                        </a:buClr>
                        <a:buSzPts val="1200"/>
                        <a:buFont typeface="Arial"/>
                        <a:buNone/>
                      </a:pPr>
                      <a:r>
                        <a:rPr lang="zh-TW" sz="1600" b="1" i="0" u="none" strike="noStrike" cap="none">
                          <a:solidFill>
                            <a:srgbClr val="000000"/>
                          </a:solidFill>
                          <a:latin typeface="Arial"/>
                          <a:ea typeface="Arial"/>
                          <a:cs typeface="Arial"/>
                          <a:sym typeface="Arial"/>
                        </a:rPr>
                        <a:t>函報作業</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600" b="0" i="0" u="none" strike="noStrike" cap="none" dirty="0">
                          <a:solidFill>
                            <a:srgbClr val="000000"/>
                          </a:solidFill>
                          <a:latin typeface="Arial"/>
                          <a:ea typeface="Arial"/>
                          <a:cs typeface="Arial"/>
                          <a:sym typeface="Arial"/>
                        </a:rPr>
                        <a:t>與委託計畫案有關之請款、經費及期限變更、經費結案等，請受委託單位依契約規定函報委託單位辦理，並注意辦理期限</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bl>
          </a:graphicData>
        </a:graphic>
      </p:graphicFrame>
      <p:sp>
        <p:nvSpPr>
          <p:cNvPr id="2842" name="Google Shape;2842;p105"/>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三</a:t>
            </a:r>
            <a:r>
              <a:rPr lang="zh-TW" sz="2400" b="1" i="0" u="none" strike="noStrike" cap="none" dirty="0">
                <a:solidFill>
                  <a:srgbClr val="191919"/>
                </a:solidFill>
                <a:latin typeface="Microsoft JhengHei"/>
                <a:ea typeface="Microsoft JhengHei"/>
                <a:cs typeface="Microsoft JhengHei"/>
                <a:sym typeface="Microsoft JhengHei"/>
              </a:rPr>
              <a:t>、非國科會計畫重點事項</a:t>
            </a:r>
            <a:endParaRPr sz="1400" b="0" i="0" u="none" strike="noStrike" cap="none" dirty="0">
              <a:solidFill>
                <a:srgbClr val="000000"/>
              </a:solidFill>
              <a:latin typeface="Arial"/>
              <a:ea typeface="Arial"/>
              <a:cs typeface="Arial"/>
              <a:sym typeface="Arial"/>
            </a:endParaRPr>
          </a:p>
        </p:txBody>
      </p:sp>
      <p:sp>
        <p:nvSpPr>
          <p:cNvPr id="17" name="投影片編號版面配置區 2">
            <a:extLst>
              <a:ext uri="{FF2B5EF4-FFF2-40B4-BE49-F238E27FC236}">
                <a16:creationId xmlns:a16="http://schemas.microsoft.com/office/drawing/2014/main" id="{0A2B8C33-8B06-41E0-9627-4F6543B5F1D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108</a:t>
            </a:fld>
            <a:endParaRPr lang="zh-TW" altLang="en-US" sz="1000" dirty="0">
              <a:solidFill>
                <a:schemeClr val="tx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846"/>
        <p:cNvGrpSpPr/>
        <p:nvPr/>
      </p:nvGrpSpPr>
      <p:grpSpPr>
        <a:xfrm>
          <a:off x="0" y="0"/>
          <a:ext cx="0" cy="0"/>
          <a:chOff x="0" y="0"/>
          <a:chExt cx="0" cy="0"/>
        </a:xfrm>
      </p:grpSpPr>
      <p:sp>
        <p:nvSpPr>
          <p:cNvPr id="2847" name="Google Shape;2847;p106"/>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848" name="Google Shape;2848;p10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49" name="Google Shape;2849;p106"/>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850" name="Google Shape;2850;p106"/>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51" name="Google Shape;2851;p10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52" name="Google Shape;2852;p10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53" name="Google Shape;2853;p106"/>
          <p:cNvSpPr/>
          <p:nvPr/>
        </p:nvSpPr>
        <p:spPr>
          <a:xfrm rot="-5400000">
            <a:off x="3642138" y="1343268"/>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854" name="Google Shape;2854;p106"/>
          <p:cNvSpPr txBox="1"/>
          <p:nvPr/>
        </p:nvSpPr>
        <p:spPr>
          <a:xfrm>
            <a:off x="3360442" y="1588684"/>
            <a:ext cx="2014800" cy="9702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2855" name="Google Shape;2855;p106"/>
          <p:cNvGrpSpPr/>
          <p:nvPr/>
        </p:nvGrpSpPr>
        <p:grpSpPr>
          <a:xfrm>
            <a:off x="283330" y="698919"/>
            <a:ext cx="455211" cy="386505"/>
            <a:chOff x="0" y="-28575"/>
            <a:chExt cx="433534" cy="368100"/>
          </a:xfrm>
        </p:grpSpPr>
        <p:sp>
          <p:nvSpPr>
            <p:cNvPr id="2856" name="Google Shape;2856;p106"/>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57" name="Google Shape;2857;p106"/>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cxnSp>
        <p:nvCxnSpPr>
          <p:cNvPr id="2858" name="Google Shape;2858;p106"/>
          <p:cNvCxnSpPr>
            <a:cxnSpLocks/>
          </p:cNvCxnSpPr>
          <p:nvPr/>
        </p:nvCxnSpPr>
        <p:spPr>
          <a:xfrm>
            <a:off x="419571" y="1094959"/>
            <a:ext cx="444029" cy="0"/>
          </a:xfrm>
          <a:prstGeom prst="straightConnector1">
            <a:avLst/>
          </a:prstGeom>
          <a:noFill/>
          <a:ln w="31750" cap="flat" cmpd="sng">
            <a:solidFill>
              <a:srgbClr val="FE7DCF"/>
            </a:solidFill>
            <a:prstDash val="solid"/>
            <a:round/>
            <a:headEnd type="none" w="sm" len="sm"/>
            <a:tailEnd type="none" w="sm" len="sm"/>
          </a:ln>
        </p:spPr>
      </p:cxnSp>
      <p:sp>
        <p:nvSpPr>
          <p:cNvPr id="2859" name="Google Shape;2859;p106"/>
          <p:cNvSpPr/>
          <p:nvPr/>
        </p:nvSpPr>
        <p:spPr>
          <a:xfrm>
            <a:off x="438621" y="788256"/>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860" name="Google Shape;2860;p106"/>
          <p:cNvGraphicFramePr/>
          <p:nvPr>
            <p:extLst>
              <p:ext uri="{D42A27DB-BD31-4B8C-83A1-F6EECF244321}">
                <p14:modId xmlns:p14="http://schemas.microsoft.com/office/powerpoint/2010/main" val="2057392601"/>
              </p:ext>
            </p:extLst>
          </p:nvPr>
        </p:nvGraphicFramePr>
        <p:xfrm>
          <a:off x="298810" y="1192579"/>
          <a:ext cx="8590980" cy="3653715"/>
        </p:xfrm>
        <a:graphic>
          <a:graphicData uri="http://schemas.openxmlformats.org/drawingml/2006/table">
            <a:tbl>
              <a:tblPr>
                <a:noFill/>
                <a:tableStyleId>{DCA2A44E-D126-4A78-A47D-9AAB1598C2AD}</a:tableStyleId>
              </a:tblPr>
              <a:tblGrid>
                <a:gridCol w="2146334">
                  <a:extLst>
                    <a:ext uri="{9D8B030D-6E8A-4147-A177-3AD203B41FA5}">
                      <a16:colId xmlns:a16="http://schemas.microsoft.com/office/drawing/2014/main" val="20000"/>
                    </a:ext>
                  </a:extLst>
                </a:gridCol>
                <a:gridCol w="6444646">
                  <a:extLst>
                    <a:ext uri="{9D8B030D-6E8A-4147-A177-3AD203B41FA5}">
                      <a16:colId xmlns:a16="http://schemas.microsoft.com/office/drawing/2014/main" val="20001"/>
                    </a:ext>
                  </a:extLst>
                </a:gridCol>
              </a:tblGrid>
              <a:tr h="560475">
                <a:tc>
                  <a:txBody>
                    <a:bodyPr/>
                    <a:lstStyle/>
                    <a:p>
                      <a:pPr marL="0" marR="0" lvl="0" indent="0" algn="ctr" rtl="0">
                        <a:lnSpc>
                          <a:spcPct val="100000"/>
                        </a:lnSpc>
                        <a:spcBef>
                          <a:spcPts val="0"/>
                        </a:spcBef>
                        <a:spcAft>
                          <a:spcPts val="0"/>
                        </a:spcAft>
                        <a:buClr>
                          <a:srgbClr val="000000"/>
                        </a:buClr>
                        <a:buSzPts val="1200"/>
                        <a:buFont typeface="Arial"/>
                        <a:buNone/>
                      </a:pPr>
                      <a:r>
                        <a:rPr lang="zh-TW" sz="1600" b="1" u="none" strike="noStrike" cap="none" dirty="0">
                          <a:solidFill>
                            <a:srgbClr val="262626"/>
                          </a:solidFill>
                        </a:rPr>
                        <a:t>項目</a:t>
                      </a:r>
                      <a:endParaRPr sz="1600" b="1" i="0" u="none" strike="noStrike" cap="none" dirty="0">
                        <a:solidFill>
                          <a:srgbClr val="262626"/>
                        </a:solidFill>
                        <a:latin typeface="Arial"/>
                        <a:ea typeface="Arial"/>
                        <a:cs typeface="Arial"/>
                        <a:sym typeface="Arial"/>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u="none" strike="noStrike" cap="none" dirty="0">
                          <a:solidFill>
                            <a:srgbClr val="262626"/>
                          </a:solidFill>
                          <a:latin typeface="Microsoft JhengHei"/>
                          <a:ea typeface="Microsoft JhengHei"/>
                          <a:cs typeface="Microsoft JhengHei"/>
                          <a:sym typeface="Microsoft JhengHei"/>
                        </a:rPr>
                        <a:t>重點</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708975">
                <a:tc>
                  <a:txBody>
                    <a:bodyPr/>
                    <a:lstStyle/>
                    <a:p>
                      <a:pPr marL="0" marR="0" lvl="0" indent="0" algn="ctr" rtl="0">
                        <a:lnSpc>
                          <a:spcPct val="140000"/>
                        </a:lnSpc>
                        <a:spcBef>
                          <a:spcPts val="0"/>
                        </a:spcBef>
                        <a:spcAft>
                          <a:spcPts val="0"/>
                        </a:spcAft>
                        <a:buClr>
                          <a:srgbClr val="000000"/>
                        </a:buClr>
                        <a:buSzPts val="1200"/>
                        <a:buFont typeface="Arial"/>
                        <a:buNone/>
                      </a:pPr>
                      <a:r>
                        <a:rPr lang="zh-TW" sz="1600" b="1" u="none" strike="noStrike" cap="none" dirty="0"/>
                        <a:t>管</a:t>
                      </a:r>
                      <a:r>
                        <a:rPr lang="zh-TW" altLang="en-US" sz="1600" b="1" u="none" strike="noStrike" cap="none" dirty="0"/>
                        <a:t>理</a:t>
                      </a:r>
                      <a:r>
                        <a:rPr lang="zh-TW" sz="1600" b="1" u="none" strike="noStrike" cap="none" dirty="0"/>
                        <a:t>費</a:t>
                      </a:r>
                      <a:r>
                        <a:rPr lang="zh-TW" altLang="en-US" sz="1600" b="1" u="none" strike="noStrike" cap="none" dirty="0"/>
                        <a:t>報支</a:t>
                      </a:r>
                      <a:endParaRPr sz="1600" b="1"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40000"/>
                        </a:lnSpc>
                        <a:spcBef>
                          <a:spcPts val="0"/>
                        </a:spcBef>
                        <a:spcAft>
                          <a:spcPts val="0"/>
                        </a:spcAft>
                        <a:buClr>
                          <a:srgbClr val="000000"/>
                        </a:buClr>
                        <a:buSzPts val="1200"/>
                        <a:buFont typeface="Arial"/>
                        <a:buNone/>
                      </a:pPr>
                      <a:r>
                        <a:rPr lang="zh-TW" sz="1600" u="none" strike="noStrike" cap="none" dirty="0"/>
                        <a:t>1.</a:t>
                      </a:r>
                      <a:r>
                        <a:rPr lang="zh-TW" sz="1600" b="0" i="0" u="none" strike="noStrike" cap="none" dirty="0">
                          <a:solidFill>
                            <a:srgbClr val="000000"/>
                          </a:solidFill>
                          <a:latin typeface="Arial"/>
                          <a:ea typeface="Arial"/>
                          <a:cs typeface="Arial"/>
                          <a:sym typeface="Arial"/>
                        </a:rPr>
                        <a:t>攜帶核定清單至出納組預開收據</a:t>
                      </a:r>
                      <a:endParaRPr sz="1600" u="none" strike="noStrike" cap="none" dirty="0"/>
                    </a:p>
                    <a:p>
                      <a:pPr marL="0" marR="0" lvl="0" indent="0" algn="l" rtl="0">
                        <a:lnSpc>
                          <a:spcPct val="140000"/>
                        </a:lnSpc>
                        <a:spcBef>
                          <a:spcPts val="0"/>
                        </a:spcBef>
                        <a:spcAft>
                          <a:spcPts val="0"/>
                        </a:spcAft>
                        <a:buClr>
                          <a:srgbClr val="000000"/>
                        </a:buClr>
                        <a:buSzPts val="1200"/>
                        <a:buFont typeface="Arial"/>
                        <a:buNone/>
                      </a:pPr>
                      <a:r>
                        <a:rPr lang="zh-TW" sz="1600" u="none" strike="noStrike" cap="none" dirty="0"/>
                        <a:t>2.</a:t>
                      </a:r>
                      <a:r>
                        <a:rPr lang="zh-TW" sz="1600" b="0" i="0" u="none" strike="noStrike" cap="none" dirty="0">
                          <a:solidFill>
                            <a:srgbClr val="000000"/>
                          </a:solidFill>
                          <a:latin typeface="Arial"/>
                          <a:ea typeface="Arial"/>
                          <a:cs typeface="Arial"/>
                          <a:sym typeface="Arial"/>
                        </a:rPr>
                        <a:t>以掛號公文檢附支出憑證黏存單(收據黏貼於上，完成核章)送主計室辦理</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708975">
                <a:tc>
                  <a:txBody>
                    <a:bodyPr/>
                    <a:lstStyle/>
                    <a:p>
                      <a:pPr marL="0" marR="0" lvl="0" indent="0" algn="ctr" rtl="0">
                        <a:lnSpc>
                          <a:spcPct val="140000"/>
                        </a:lnSpc>
                        <a:spcBef>
                          <a:spcPts val="0"/>
                        </a:spcBef>
                        <a:spcAft>
                          <a:spcPts val="0"/>
                        </a:spcAft>
                        <a:buClr>
                          <a:srgbClr val="000000"/>
                        </a:buClr>
                        <a:buSzPts val="1200"/>
                        <a:buFont typeface="Arial"/>
                        <a:buNone/>
                      </a:pPr>
                      <a:r>
                        <a:rPr lang="zh-TW" sz="1600" b="1" i="0" u="none" strike="noStrike" cap="none">
                          <a:solidFill>
                            <a:srgbClr val="000000"/>
                          </a:solidFill>
                          <a:latin typeface="Arial"/>
                          <a:ea typeface="Arial"/>
                          <a:cs typeface="Arial"/>
                          <a:sym typeface="Arial"/>
                        </a:rPr>
                        <a:t>借支墊付</a:t>
                      </a:r>
                      <a:endParaRPr sz="1600" b="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40000"/>
                        </a:lnSpc>
                        <a:spcBef>
                          <a:spcPts val="0"/>
                        </a:spcBef>
                        <a:spcAft>
                          <a:spcPts val="0"/>
                        </a:spcAft>
                        <a:buClr>
                          <a:srgbClr val="000000"/>
                        </a:buClr>
                        <a:buSzPts val="1200"/>
                        <a:buFont typeface="Arial"/>
                        <a:buNone/>
                      </a:pPr>
                      <a:r>
                        <a:rPr lang="zh-TW" sz="1600" b="0" i="0" u="none" strike="noStrike" cap="none" dirty="0">
                          <a:solidFill>
                            <a:srgbClr val="000000"/>
                          </a:solidFill>
                          <a:latin typeface="Arial"/>
                          <a:ea typeface="Arial"/>
                          <a:cs typeface="Arial"/>
                          <a:sym typeface="Arial"/>
                        </a:rPr>
                        <a:t>因請款不及，致可用收入餘額不足支應時，如須即時辦理付款，請加填「預借款申請表」或「研究計畫人員人事費及勞健保費預支申請書」送主計室開立傳票</a:t>
                      </a:r>
                      <a:endParaRPr sz="1600" b="0" i="0" u="none" strike="noStrike" cap="none" dirty="0">
                        <a:solidFill>
                          <a:srgbClr val="000000"/>
                        </a:solidFill>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708975">
                <a:tc>
                  <a:txBody>
                    <a:bodyPr/>
                    <a:lstStyle/>
                    <a:p>
                      <a:pPr marL="0" marR="0" lvl="0" indent="0" algn="ctr" rtl="0">
                        <a:lnSpc>
                          <a:spcPct val="140000"/>
                        </a:lnSpc>
                        <a:spcBef>
                          <a:spcPts val="0"/>
                        </a:spcBef>
                        <a:spcAft>
                          <a:spcPts val="0"/>
                        </a:spcAft>
                        <a:buClr>
                          <a:srgbClr val="000000"/>
                        </a:buClr>
                        <a:buSzPts val="1200"/>
                        <a:buFont typeface="Arial"/>
                        <a:buNone/>
                      </a:pPr>
                      <a:r>
                        <a:rPr lang="zh-TW" sz="1600" b="1" u="none" strike="noStrike" cap="none" dirty="0"/>
                        <a:t>經費報支</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40000"/>
                        </a:lnSpc>
                        <a:spcBef>
                          <a:spcPts val="0"/>
                        </a:spcBef>
                        <a:spcAft>
                          <a:spcPts val="0"/>
                        </a:spcAft>
                        <a:buClr>
                          <a:srgbClr val="000000"/>
                        </a:buClr>
                        <a:buSzPts val="1200"/>
                        <a:buFont typeface="Arial"/>
                        <a:buNone/>
                      </a:pPr>
                      <a:r>
                        <a:rPr lang="zh-TW" sz="1600" dirty="0"/>
                        <a:t>1.</a:t>
                      </a:r>
                      <a:r>
                        <a:rPr lang="zh-TW" sz="1600" b="0" i="0" u="none" strike="noStrike" cap="none" dirty="0">
                          <a:solidFill>
                            <a:srgbClr val="000000"/>
                          </a:solidFill>
                          <a:latin typeface="Arial"/>
                          <a:ea typeface="Arial"/>
                          <a:cs typeface="Arial"/>
                          <a:sym typeface="Arial"/>
                        </a:rPr>
                        <a:t>委託計畫執行時，請依核定項目辦理</a:t>
                      </a:r>
                      <a:endParaRPr sz="1600" b="0" i="0" u="none" strike="noStrike" cap="none" dirty="0">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200"/>
                        <a:buFont typeface="Arial"/>
                        <a:buNone/>
                      </a:pPr>
                      <a:r>
                        <a:rPr lang="zh-TW" sz="1600" dirty="0"/>
                        <a:t>2.</a:t>
                      </a:r>
                      <a:r>
                        <a:rPr lang="zh-TW" sz="1600" b="0" i="0" u="none" strike="noStrike" cap="none" dirty="0">
                          <a:solidFill>
                            <a:srgbClr val="000000"/>
                          </a:solidFill>
                          <a:latin typeface="Arial"/>
                          <a:ea typeface="Arial"/>
                          <a:cs typeface="Arial"/>
                          <a:sym typeface="Arial"/>
                        </a:rPr>
                        <a:t>相關經費支出標準、經費流用條件，依委託單位及契約規定，惟相關標準(如會議餐費...)未特別規範者，</a:t>
                      </a:r>
                      <a:r>
                        <a:rPr lang="zh-TW" altLang="en-US" sz="1600" b="0" i="0" u="none" strike="noStrike" cap="none" dirty="0">
                          <a:solidFill>
                            <a:srgbClr val="000000"/>
                          </a:solidFill>
                          <a:latin typeface="Arial"/>
                          <a:ea typeface="Arial"/>
                          <a:cs typeface="Arial"/>
                          <a:sym typeface="Arial"/>
                        </a:rPr>
                        <a:t>則</a:t>
                      </a:r>
                      <a:r>
                        <a:rPr lang="zh-TW" sz="1600" b="0" i="0" u="none" strike="noStrike" cap="none" dirty="0">
                          <a:solidFill>
                            <a:srgbClr val="000000"/>
                          </a:solidFill>
                          <a:latin typeface="Arial"/>
                          <a:ea typeface="Arial"/>
                          <a:cs typeface="Arial"/>
                          <a:sym typeface="Arial"/>
                        </a:rPr>
                        <a:t>依本校規定辦理</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bl>
          </a:graphicData>
        </a:graphic>
      </p:graphicFrame>
      <p:sp>
        <p:nvSpPr>
          <p:cNvPr id="2861" name="Google Shape;2861;p106"/>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三</a:t>
            </a:r>
            <a:r>
              <a:rPr lang="zh-TW" sz="2400" b="1" i="0" u="none" strike="noStrike" cap="none" dirty="0">
                <a:solidFill>
                  <a:srgbClr val="191919"/>
                </a:solidFill>
                <a:latin typeface="Microsoft JhengHei"/>
                <a:ea typeface="Microsoft JhengHei"/>
                <a:cs typeface="Microsoft JhengHei"/>
                <a:sym typeface="Microsoft JhengHei"/>
              </a:rPr>
              <a:t>、非國科會計畫重點事項</a:t>
            </a:r>
            <a:endParaRPr sz="1400" b="0" i="0" u="none" strike="noStrike" cap="none" dirty="0">
              <a:solidFill>
                <a:srgbClr val="000000"/>
              </a:solidFill>
              <a:latin typeface="Arial"/>
              <a:ea typeface="Arial"/>
              <a:cs typeface="Arial"/>
              <a:sym typeface="Arial"/>
            </a:endParaRPr>
          </a:p>
        </p:txBody>
      </p:sp>
      <p:sp>
        <p:nvSpPr>
          <p:cNvPr id="17" name="投影片編號版面配置區 2">
            <a:extLst>
              <a:ext uri="{FF2B5EF4-FFF2-40B4-BE49-F238E27FC236}">
                <a16:creationId xmlns:a16="http://schemas.microsoft.com/office/drawing/2014/main" id="{EB279D17-29D0-40FA-B457-0FDDBE7D5F98}"/>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109</a:t>
            </a:fld>
            <a:endParaRPr lang="zh-TW" altLang="en-US" sz="1000"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5"/>
          <p:cNvSpPr txBox="1"/>
          <p:nvPr/>
        </p:nvSpPr>
        <p:spPr>
          <a:xfrm>
            <a:off x="219352" y="2626071"/>
            <a:ext cx="1761847" cy="1913492"/>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57" name="Google Shape;457;p1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458" name="Google Shape;458;p15"/>
          <p:cNvSpPr txBox="1"/>
          <p:nvPr/>
        </p:nvSpPr>
        <p:spPr>
          <a:xfrm>
            <a:off x="482635" y="1149310"/>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62" name="Google Shape;462;p1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63" name="Google Shape;463;p15"/>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464" name="Google Shape;464;p1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65" name="Google Shape;465;p1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66" name="Google Shape;466;p1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67" name="Google Shape;467;p15"/>
          <p:cNvSpPr/>
          <p:nvPr/>
        </p:nvSpPr>
        <p:spPr>
          <a:xfrm>
            <a:off x="1144572" y="1803988"/>
            <a:ext cx="554613" cy="221845"/>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468" name="Google Shape;468;p15"/>
          <p:cNvSpPr/>
          <p:nvPr/>
        </p:nvSpPr>
        <p:spPr>
          <a:xfrm>
            <a:off x="4797861" y="1747621"/>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grpSp>
        <p:nvGrpSpPr>
          <p:cNvPr id="2" name="群組 1">
            <a:extLst>
              <a:ext uri="{FF2B5EF4-FFF2-40B4-BE49-F238E27FC236}">
                <a16:creationId xmlns:a16="http://schemas.microsoft.com/office/drawing/2014/main" id="{6807B56D-4E1C-412D-895D-DC365B4C8578}"/>
              </a:ext>
            </a:extLst>
          </p:cNvPr>
          <p:cNvGrpSpPr/>
          <p:nvPr/>
        </p:nvGrpSpPr>
        <p:grpSpPr>
          <a:xfrm>
            <a:off x="620404" y="924008"/>
            <a:ext cx="2533800" cy="592182"/>
            <a:chOff x="2911414" y="895494"/>
            <a:chExt cx="2533800" cy="592182"/>
          </a:xfrm>
        </p:grpSpPr>
        <p:grpSp>
          <p:nvGrpSpPr>
            <p:cNvPr id="459" name="Google Shape;459;p15"/>
            <p:cNvGrpSpPr/>
            <p:nvPr/>
          </p:nvGrpSpPr>
          <p:grpSpPr>
            <a:xfrm>
              <a:off x="2968074" y="895494"/>
              <a:ext cx="2420480" cy="592182"/>
              <a:chOff x="0" y="-57150"/>
              <a:chExt cx="1624031" cy="463550"/>
            </a:xfrm>
          </p:grpSpPr>
          <p:sp>
            <p:nvSpPr>
              <p:cNvPr id="460" name="Google Shape;460;p1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61" name="Google Shape;461;p1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469" name="Google Shape;469;p15"/>
            <p:cNvSpPr txBox="1"/>
            <p:nvPr/>
          </p:nvSpPr>
          <p:spPr>
            <a:xfrm>
              <a:off x="2911414" y="1159191"/>
              <a:ext cx="2533800" cy="215400"/>
            </a:xfrm>
            <a:prstGeom prst="rect">
              <a:avLst/>
            </a:prstGeom>
            <a:noFill/>
            <a:ln>
              <a:noFill/>
            </a:ln>
          </p:spPr>
          <p:txBody>
            <a:bodyPr spcFirstLastPara="1" wrap="square" lIns="0" tIns="0" rIns="0" bIns="0" anchor="ctr"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A 非國科會委託計畫</a:t>
              </a:r>
              <a:endParaRPr sz="1800" b="1" i="0" u="none" strike="noStrike" cap="none" dirty="0">
                <a:solidFill>
                  <a:schemeClr val="dk1"/>
                </a:solidFill>
                <a:latin typeface="Microsoft JhengHei"/>
                <a:ea typeface="Microsoft JhengHei"/>
                <a:cs typeface="Microsoft JhengHei"/>
                <a:sym typeface="Microsoft JhengHei"/>
              </a:endParaRPr>
            </a:p>
          </p:txBody>
        </p:sp>
      </p:grpSp>
      <p:sp>
        <p:nvSpPr>
          <p:cNvPr id="470" name="Google Shape;470;p15"/>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dirty="0">
              <a:solidFill>
                <a:srgbClr val="000000"/>
              </a:solidFill>
              <a:latin typeface="Arial"/>
              <a:ea typeface="Arial"/>
              <a:cs typeface="Arial"/>
              <a:sym typeface="Arial"/>
            </a:endParaRPr>
          </a:p>
        </p:txBody>
      </p:sp>
      <p:grpSp>
        <p:nvGrpSpPr>
          <p:cNvPr id="471" name="Google Shape;471;p15"/>
          <p:cNvGrpSpPr/>
          <p:nvPr/>
        </p:nvGrpSpPr>
        <p:grpSpPr>
          <a:xfrm>
            <a:off x="661868" y="-1369783"/>
            <a:ext cx="1225436" cy="1225436"/>
            <a:chOff x="5736848" y="2639059"/>
            <a:chExt cx="2450872" cy="2450872"/>
          </a:xfrm>
        </p:grpSpPr>
        <p:grpSp>
          <p:nvGrpSpPr>
            <p:cNvPr id="472" name="Google Shape;472;p15"/>
            <p:cNvGrpSpPr/>
            <p:nvPr/>
          </p:nvGrpSpPr>
          <p:grpSpPr>
            <a:xfrm>
              <a:off x="5736848" y="2639059"/>
              <a:ext cx="2450872" cy="2450872"/>
              <a:chOff x="0" y="0"/>
              <a:chExt cx="812800" cy="812800"/>
            </a:xfrm>
          </p:grpSpPr>
          <p:sp>
            <p:nvSpPr>
              <p:cNvPr id="473" name="Google Shape;473;p1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4" name="Google Shape;474;p15"/>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pic>
          <p:nvPicPr>
            <p:cNvPr id="475" name="Google Shape;475;p15"/>
            <p:cNvPicPr preferRelativeResize="0"/>
            <p:nvPr/>
          </p:nvPicPr>
          <p:blipFill rotWithShape="1">
            <a:blip r:embed="rId7">
              <a:alphaModFix/>
            </a:blip>
            <a:srcRect/>
            <a:stretch/>
          </p:blipFill>
          <p:spPr>
            <a:xfrm>
              <a:off x="6335345" y="3037113"/>
              <a:ext cx="1253879" cy="1654764"/>
            </a:xfrm>
            <a:prstGeom prst="rect">
              <a:avLst/>
            </a:prstGeom>
            <a:noFill/>
            <a:ln>
              <a:noFill/>
            </a:ln>
          </p:spPr>
        </p:pic>
      </p:grpSp>
      <p:sp>
        <p:nvSpPr>
          <p:cNvPr id="476" name="Google Shape;476;p15"/>
          <p:cNvSpPr txBox="1"/>
          <p:nvPr/>
        </p:nvSpPr>
        <p:spPr>
          <a:xfrm>
            <a:off x="575383" y="1947502"/>
            <a:ext cx="715302" cy="777204"/>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77" name="Google Shape;477;p15"/>
          <p:cNvSpPr txBox="1"/>
          <p:nvPr/>
        </p:nvSpPr>
        <p:spPr>
          <a:xfrm>
            <a:off x="3929429" y="2276967"/>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78" name="Google Shape;478;p15"/>
          <p:cNvSpPr/>
          <p:nvPr/>
        </p:nvSpPr>
        <p:spPr>
          <a:xfrm>
            <a:off x="5105373" y="1835198"/>
            <a:ext cx="554613" cy="221845"/>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482" name="Google Shape;482;p15"/>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三</a:t>
            </a:r>
            <a:r>
              <a:rPr lang="zh-TW" sz="2400" b="1" i="0" u="none" strike="noStrike" cap="none" dirty="0">
                <a:solidFill>
                  <a:srgbClr val="191919"/>
                </a:solidFill>
                <a:latin typeface="Microsoft JhengHei"/>
                <a:ea typeface="Microsoft JhengHei"/>
                <a:cs typeface="Microsoft JhengHei"/>
                <a:sym typeface="Microsoft JhengHei"/>
              </a:rPr>
              <a:t>、主計室服務窗口 02</a:t>
            </a:r>
            <a:endParaRPr sz="700" b="0" i="0" u="none" strike="noStrike" cap="none" dirty="0">
              <a:solidFill>
                <a:srgbClr val="000000"/>
              </a:solidFill>
              <a:latin typeface="Arial"/>
              <a:ea typeface="Arial"/>
              <a:cs typeface="Arial"/>
              <a:sym typeface="Arial"/>
            </a:endParaRPr>
          </a:p>
        </p:txBody>
      </p:sp>
      <p:grpSp>
        <p:nvGrpSpPr>
          <p:cNvPr id="486" name="Google Shape;486;p15"/>
          <p:cNvGrpSpPr/>
          <p:nvPr/>
        </p:nvGrpSpPr>
        <p:grpSpPr>
          <a:xfrm>
            <a:off x="2903115" y="-1320150"/>
            <a:ext cx="2731728" cy="580962"/>
            <a:chOff x="0" y="-57150"/>
            <a:chExt cx="1624031" cy="463550"/>
          </a:xfrm>
        </p:grpSpPr>
        <p:sp>
          <p:nvSpPr>
            <p:cNvPr id="487" name="Google Shape;487;p1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sp>
          <p:nvSpPr>
            <p:cNvPr id="488" name="Google Shape;488;p1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489" name="Google Shape;489;p15"/>
          <p:cNvSpPr txBox="1"/>
          <p:nvPr/>
        </p:nvSpPr>
        <p:spPr>
          <a:xfrm>
            <a:off x="3004844" y="-1041055"/>
            <a:ext cx="2533800" cy="195818"/>
          </a:xfrm>
          <a:prstGeom prst="rect">
            <a:avLst/>
          </a:prstGeom>
          <a:noFill/>
          <a:ln>
            <a:noFill/>
          </a:ln>
        </p:spPr>
        <p:txBody>
          <a:bodyPr spcFirstLastPara="1" wrap="square" lIns="0" tIns="0" rIns="0" bIns="0" anchor="ctr"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Ｆ補助計畫</a:t>
            </a:r>
            <a:endParaRPr sz="1800" b="1" i="0" u="none" strike="noStrike" cap="none" dirty="0">
              <a:solidFill>
                <a:schemeClr val="lt1"/>
              </a:solidFill>
              <a:latin typeface="Microsoft JhengHei"/>
              <a:ea typeface="Microsoft JhengHei"/>
              <a:cs typeface="Microsoft JhengHei"/>
              <a:sym typeface="Microsoft JhengHei"/>
            </a:endParaRPr>
          </a:p>
        </p:txBody>
      </p:sp>
      <p:grpSp>
        <p:nvGrpSpPr>
          <p:cNvPr id="490" name="Google Shape;490;p15"/>
          <p:cNvGrpSpPr/>
          <p:nvPr/>
        </p:nvGrpSpPr>
        <p:grpSpPr>
          <a:xfrm>
            <a:off x="5109230" y="1728152"/>
            <a:ext cx="2478745" cy="1477328"/>
            <a:chOff x="5109230" y="1657827"/>
            <a:chExt cx="2478745" cy="1477328"/>
          </a:xfrm>
        </p:grpSpPr>
        <p:sp>
          <p:nvSpPr>
            <p:cNvPr id="491" name="Google Shape;491;p15"/>
            <p:cNvSpPr txBox="1"/>
            <p:nvPr/>
          </p:nvSpPr>
          <p:spPr>
            <a:xfrm>
              <a:off x="6084496" y="1657827"/>
              <a:ext cx="1503479"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文</a:t>
              </a:r>
              <a:r>
                <a:rPr lang="zh-TW" sz="1200" b="0" i="0" u="none" strike="noStrike" cap="none" dirty="0">
                  <a:solidFill>
                    <a:srgbClr val="000000"/>
                  </a:solidFill>
                  <a:latin typeface="Microsoft JhengHei"/>
                  <a:ea typeface="Microsoft JhengHei"/>
                  <a:cs typeface="Microsoft JhengHei"/>
                  <a:sym typeface="Microsoft JhengHei"/>
                </a:rPr>
                <a:t>學院</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社科院</a:t>
              </a:r>
            </a:p>
            <a:p>
              <a:pPr lvl="0">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商學院</a:t>
              </a:r>
            </a:p>
            <a:p>
              <a:pPr lvl="0">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國際事務學院</a:t>
              </a: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分機６２０８２</a:t>
              </a: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63696F"/>
                </a:solidFill>
                <a:latin typeface="Barlow Medium"/>
                <a:ea typeface="Barlow Medium"/>
                <a:cs typeface="Barlow Medium"/>
                <a:sym typeface="Barlow Medium"/>
              </a:endParaRPr>
            </a:p>
          </p:txBody>
        </p:sp>
        <p:sp>
          <p:nvSpPr>
            <p:cNvPr id="492" name="Google Shape;492;p15"/>
            <p:cNvSpPr txBox="1"/>
            <p:nvPr/>
          </p:nvSpPr>
          <p:spPr>
            <a:xfrm>
              <a:off x="5109230" y="2767317"/>
              <a:ext cx="6489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rgbClr val="000000"/>
                  </a:solidFill>
                  <a:latin typeface="Microsoft JhengHei"/>
                  <a:ea typeface="Microsoft JhengHei"/>
                  <a:cs typeface="Microsoft JhengHei"/>
                  <a:sym typeface="Microsoft JhengHei"/>
                </a:rPr>
                <a:t>楊秋美</a:t>
              </a:r>
              <a:endParaRPr sz="1200" b="0" i="0" u="none" strike="noStrike" cap="none" dirty="0">
                <a:solidFill>
                  <a:srgbClr val="63696F"/>
                </a:solidFill>
                <a:latin typeface="Barlow Medium"/>
                <a:ea typeface="Barlow Medium"/>
                <a:cs typeface="Barlow Medium"/>
                <a:sym typeface="Barlow Medium"/>
              </a:endParaRPr>
            </a:p>
          </p:txBody>
        </p:sp>
        <p:pic>
          <p:nvPicPr>
            <p:cNvPr id="493" name="Google Shape;493;p15"/>
            <p:cNvPicPr preferRelativeResize="0"/>
            <p:nvPr/>
          </p:nvPicPr>
          <p:blipFill rotWithShape="1">
            <a:blip r:embed="rId8">
              <a:alphaModFix/>
            </a:blip>
            <a:srcRect/>
            <a:stretch/>
          </p:blipFill>
          <p:spPr>
            <a:xfrm>
              <a:off x="5109243" y="1803988"/>
              <a:ext cx="648875" cy="790774"/>
            </a:xfrm>
            <a:prstGeom prst="rect">
              <a:avLst/>
            </a:prstGeom>
            <a:noFill/>
            <a:ln>
              <a:noFill/>
            </a:ln>
          </p:spPr>
        </p:pic>
      </p:grpSp>
      <p:grpSp>
        <p:nvGrpSpPr>
          <p:cNvPr id="494" name="Google Shape;494;p15"/>
          <p:cNvGrpSpPr/>
          <p:nvPr/>
        </p:nvGrpSpPr>
        <p:grpSpPr>
          <a:xfrm>
            <a:off x="580808" y="1803989"/>
            <a:ext cx="3348517" cy="1232517"/>
            <a:chOff x="573583" y="1811101"/>
            <a:chExt cx="3348517" cy="1232517"/>
          </a:xfrm>
        </p:grpSpPr>
        <p:sp>
          <p:nvSpPr>
            <p:cNvPr id="495" name="Google Shape;495;p15"/>
            <p:cNvSpPr txBox="1"/>
            <p:nvPr/>
          </p:nvSpPr>
          <p:spPr>
            <a:xfrm>
              <a:off x="1548800" y="1893262"/>
              <a:ext cx="2373300" cy="1107996"/>
            </a:xfrm>
            <a:prstGeom prst="rect">
              <a:avLst/>
            </a:prstGeom>
            <a:noFill/>
            <a:ln>
              <a:noFill/>
            </a:ln>
          </p:spPr>
          <p:txBody>
            <a:bodyPr spcFirstLastPara="1" wrap="square" lIns="0" tIns="0" rIns="0" bIns="0" anchor="t" anchorCtr="0">
              <a:spAutoFit/>
            </a:bodyPr>
            <a:lstStyle/>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教育學院</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zh-TW" sz="1200" b="1" dirty="0">
                  <a:latin typeface="Microsoft JhengHei"/>
                  <a:ea typeface="Microsoft JhengHei"/>
                  <a:cs typeface="Microsoft JhengHei"/>
                  <a:sym typeface="Microsoft JhengHei"/>
                </a:rPr>
                <a:t>✔</a:t>
              </a:r>
              <a:r>
                <a:rPr lang="zh-TW" alt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資訊</a:t>
              </a:r>
              <a:r>
                <a:rPr lang="zh-TW" altLang="zh-TW" sz="1200" b="0" i="0" u="none" strike="noStrike" cap="none" dirty="0">
                  <a:solidFill>
                    <a:srgbClr val="000000"/>
                  </a:solidFill>
                  <a:latin typeface="Microsoft JhengHei"/>
                  <a:ea typeface="Microsoft JhengHei"/>
                  <a:cs typeface="Microsoft JhengHei"/>
                  <a:sym typeface="Microsoft JhengHei"/>
                </a:rPr>
                <a:t>學院</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zh-TW" sz="1200" b="1" dirty="0">
                  <a:latin typeface="Microsoft JhengHei"/>
                  <a:ea typeface="Microsoft JhengHei"/>
                  <a:cs typeface="Microsoft JhengHei"/>
                  <a:sym typeface="Microsoft JhengHei"/>
                </a:rPr>
                <a:t>✔</a:t>
              </a:r>
              <a:r>
                <a:rPr lang="zh-TW" alt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公企</a:t>
              </a:r>
              <a:r>
                <a:rPr lang="zh-TW" altLang="zh-TW" sz="1200" b="0" i="0" u="none" strike="noStrike" cap="none" dirty="0">
                  <a:solidFill>
                    <a:srgbClr val="000000"/>
                  </a:solidFill>
                  <a:latin typeface="Microsoft JhengHei"/>
                  <a:ea typeface="Microsoft JhengHei"/>
                  <a:cs typeface="Microsoft JhengHei"/>
                  <a:sym typeface="Microsoft JhengHei"/>
                </a:rPr>
                <a:t>中心</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alt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永續創新民主研究中心</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endParaRPr lang="en-US" altLang="zh-TW"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分機６３０８７</a:t>
              </a:r>
              <a:endParaRPr sz="1200" b="0" i="0" u="none" strike="noStrike" cap="none" dirty="0">
                <a:solidFill>
                  <a:schemeClr val="dk1"/>
                </a:solidFill>
                <a:latin typeface="Microsoft JhengHei"/>
                <a:ea typeface="Microsoft JhengHei"/>
                <a:cs typeface="Microsoft JhengHei"/>
                <a:sym typeface="Microsoft JhengHei"/>
              </a:endParaRPr>
            </a:p>
          </p:txBody>
        </p:sp>
        <p:sp>
          <p:nvSpPr>
            <p:cNvPr id="496" name="Google Shape;496;p15"/>
            <p:cNvSpPr txBox="1"/>
            <p:nvPr/>
          </p:nvSpPr>
          <p:spPr>
            <a:xfrm>
              <a:off x="573583" y="2858952"/>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rgbClr val="000000"/>
                  </a:solidFill>
                  <a:latin typeface="Microsoft JhengHei"/>
                  <a:ea typeface="Microsoft JhengHei"/>
                  <a:cs typeface="Microsoft JhengHei"/>
                  <a:sym typeface="Microsoft JhengHei"/>
                </a:rPr>
                <a:t>朱</a:t>
              </a:r>
              <a:r>
                <a:rPr lang="zh-TW" altLang="en-US" sz="1200" b="1" i="0" u="none" strike="noStrike" cap="none" dirty="0">
                  <a:solidFill>
                    <a:srgbClr val="000000"/>
                  </a:solidFill>
                  <a:latin typeface="Microsoft JhengHei"/>
                  <a:ea typeface="Microsoft JhengHei"/>
                  <a:cs typeface="Microsoft JhengHei"/>
                  <a:sym typeface="Microsoft JhengHei"/>
                </a:rPr>
                <a:t>翊溱</a:t>
              </a:r>
              <a:endParaRPr sz="1200" b="0" i="0" u="none" strike="noStrike" cap="none" dirty="0">
                <a:solidFill>
                  <a:srgbClr val="63696F"/>
                </a:solidFill>
                <a:latin typeface="Barlow Medium"/>
                <a:ea typeface="Barlow Medium"/>
                <a:cs typeface="Barlow Medium"/>
                <a:sym typeface="Barlow Medium"/>
              </a:endParaRPr>
            </a:p>
          </p:txBody>
        </p:sp>
        <p:pic>
          <p:nvPicPr>
            <p:cNvPr id="497" name="Google Shape;497;p15"/>
            <p:cNvPicPr preferRelativeResize="0"/>
            <p:nvPr/>
          </p:nvPicPr>
          <p:blipFill rotWithShape="1">
            <a:blip r:embed="rId9">
              <a:alphaModFix/>
            </a:blip>
            <a:srcRect/>
            <a:stretch/>
          </p:blipFill>
          <p:spPr>
            <a:xfrm>
              <a:off x="613175" y="1811101"/>
              <a:ext cx="517650" cy="820987"/>
            </a:xfrm>
            <a:prstGeom prst="rect">
              <a:avLst/>
            </a:prstGeom>
            <a:noFill/>
            <a:ln>
              <a:noFill/>
            </a:ln>
          </p:spPr>
        </p:pic>
      </p:grpSp>
      <p:sp>
        <p:nvSpPr>
          <p:cNvPr id="48" name="投影片編號版面配置區 2">
            <a:extLst>
              <a:ext uri="{FF2B5EF4-FFF2-40B4-BE49-F238E27FC236}">
                <a16:creationId xmlns:a16="http://schemas.microsoft.com/office/drawing/2014/main" id="{ECC3931E-B635-4EBF-9AC1-37A1D3A7CFF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a:t>
            </a:fld>
            <a:endParaRPr lang="zh-TW" altLang="en-US" sz="1000" dirty="0">
              <a:solidFill>
                <a:schemeClr val="tx1"/>
              </a:solidFill>
            </a:endParaRPr>
          </a:p>
        </p:txBody>
      </p:sp>
      <p:pic>
        <p:nvPicPr>
          <p:cNvPr id="50" name="圖片 49">
            <a:extLst>
              <a:ext uri="{FF2B5EF4-FFF2-40B4-BE49-F238E27FC236}">
                <a16:creationId xmlns:a16="http://schemas.microsoft.com/office/drawing/2014/main" id="{6DE0BB2D-155B-4160-8127-6FE5B5FD9254}"/>
              </a:ext>
            </a:extLst>
          </p:cNvPr>
          <p:cNvPicPr>
            <a:picLocks noChangeAspect="1"/>
          </p:cNvPicPr>
          <p:nvPr/>
        </p:nvPicPr>
        <p:blipFill>
          <a:blip r:embed="rId10"/>
          <a:stretch>
            <a:fillRect/>
          </a:stretch>
        </p:blipFill>
        <p:spPr>
          <a:xfrm>
            <a:off x="620400" y="3507139"/>
            <a:ext cx="642011" cy="782642"/>
          </a:xfrm>
          <a:prstGeom prst="rect">
            <a:avLst/>
          </a:prstGeom>
        </p:spPr>
      </p:pic>
      <p:sp>
        <p:nvSpPr>
          <p:cNvPr id="51" name="Google Shape;495;p15">
            <a:extLst>
              <a:ext uri="{FF2B5EF4-FFF2-40B4-BE49-F238E27FC236}">
                <a16:creationId xmlns:a16="http://schemas.microsoft.com/office/drawing/2014/main" id="{0A94E250-7F2E-4937-B019-A7A224428EA2}"/>
              </a:ext>
            </a:extLst>
          </p:cNvPr>
          <p:cNvSpPr txBox="1"/>
          <p:nvPr/>
        </p:nvSpPr>
        <p:spPr>
          <a:xfrm>
            <a:off x="1556025" y="3468945"/>
            <a:ext cx="2373300" cy="1077218"/>
          </a:xfrm>
          <a:prstGeom prst="rect">
            <a:avLst/>
          </a:prstGeom>
          <a:noFill/>
          <a:ln>
            <a:noFill/>
          </a:ln>
        </p:spPr>
        <p:txBody>
          <a:bodyPr spcFirstLastPara="1" wrap="square" lIns="0" tIns="0" rIns="0" bIns="0" anchor="t" anchorCtr="0">
            <a:spAutoFit/>
          </a:bodyPr>
          <a:lstStyle/>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傳播</a:t>
            </a:r>
            <a:r>
              <a:rPr lang="zh-TW" sz="1200" b="0" i="0" u="none" strike="noStrike" cap="none" dirty="0">
                <a:solidFill>
                  <a:srgbClr val="000000"/>
                </a:solidFill>
                <a:latin typeface="Microsoft JhengHei"/>
                <a:ea typeface="Microsoft JhengHei"/>
                <a:cs typeface="Microsoft JhengHei"/>
                <a:sym typeface="Microsoft JhengHei"/>
              </a:rPr>
              <a:t>學院</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zh-TW" sz="1200" b="1" dirty="0">
                <a:latin typeface="Microsoft JhengHei"/>
                <a:ea typeface="Microsoft JhengHei"/>
                <a:cs typeface="Microsoft JhengHei"/>
                <a:sym typeface="Microsoft JhengHei"/>
              </a:rPr>
              <a:t>✔</a:t>
            </a:r>
            <a:r>
              <a:rPr lang="zh-TW" alt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外語</a:t>
            </a:r>
            <a:r>
              <a:rPr lang="zh-TW" altLang="zh-TW" sz="1200" b="0" i="0" u="none" strike="noStrike" cap="none" dirty="0">
                <a:solidFill>
                  <a:srgbClr val="000000"/>
                </a:solidFill>
                <a:latin typeface="Microsoft JhengHei"/>
                <a:ea typeface="Microsoft JhengHei"/>
                <a:cs typeface="Microsoft JhengHei"/>
                <a:sym typeface="Microsoft JhengHei"/>
              </a:rPr>
              <a:t>學院</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zh-TW" sz="1200" b="1" dirty="0">
                <a:latin typeface="Microsoft JhengHei"/>
                <a:ea typeface="Microsoft JhengHei"/>
                <a:cs typeface="Microsoft JhengHei"/>
                <a:sym typeface="Microsoft JhengHei"/>
              </a:rPr>
              <a:t>✔</a:t>
            </a:r>
            <a:r>
              <a:rPr lang="zh-TW" alt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法</a:t>
            </a:r>
            <a:r>
              <a:rPr lang="zh-TW" altLang="zh-TW" sz="1200" b="0" i="0" u="none" strike="noStrike" cap="none" dirty="0">
                <a:solidFill>
                  <a:srgbClr val="000000"/>
                </a:solidFill>
                <a:latin typeface="Microsoft JhengHei"/>
                <a:ea typeface="Microsoft JhengHei"/>
                <a:cs typeface="Microsoft JhengHei"/>
                <a:sym typeface="Microsoft JhengHei"/>
              </a:rPr>
              <a:t>學院</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zh-TW" sz="1200" b="1" dirty="0">
                <a:latin typeface="Microsoft JhengHei"/>
                <a:ea typeface="Microsoft JhengHei"/>
                <a:cs typeface="Microsoft JhengHei"/>
                <a:sym typeface="Microsoft JhengHei"/>
              </a:rPr>
              <a:t>✔</a:t>
            </a:r>
            <a:r>
              <a:rPr lang="zh-TW" alt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理</a:t>
            </a:r>
            <a:r>
              <a:rPr lang="zh-TW" altLang="zh-TW" sz="1200" b="0" i="0" u="none" strike="noStrike" cap="none" dirty="0">
                <a:solidFill>
                  <a:srgbClr val="000000"/>
                </a:solidFill>
                <a:latin typeface="Microsoft JhengHei"/>
                <a:ea typeface="Microsoft JhengHei"/>
                <a:cs typeface="Microsoft JhengHei"/>
                <a:sym typeface="Microsoft JhengHei"/>
              </a:rPr>
              <a:t>學院</a:t>
            </a: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a:t>
            </a:r>
            <a:r>
              <a:rPr lang="zh-TW" altLang="zh-TW" sz="1200" b="0" i="0" u="none" strike="noStrike" cap="none" dirty="0">
                <a:solidFill>
                  <a:srgbClr val="000000"/>
                </a:solidFill>
                <a:latin typeface="Microsoft JhengHei"/>
                <a:ea typeface="Microsoft JhengHei"/>
                <a:cs typeface="Microsoft JhengHei"/>
                <a:sym typeface="Microsoft JhengHei"/>
              </a:rPr>
              <a:t>分機６２０８</a:t>
            </a:r>
            <a:r>
              <a:rPr lang="zh-TW" sz="1200" b="0" i="0" u="none" strike="noStrike" cap="none" dirty="0">
                <a:solidFill>
                  <a:srgbClr val="000000"/>
                </a:solidFill>
                <a:latin typeface="Microsoft JhengHei"/>
                <a:ea typeface="Microsoft JhengHei"/>
                <a:cs typeface="Microsoft JhengHei"/>
                <a:sym typeface="Microsoft JhengHei"/>
              </a:rPr>
              <a:t>３</a:t>
            </a:r>
            <a:endParaRPr sz="1200" b="0" i="0" u="none" strike="noStrike" cap="none" dirty="0">
              <a:solidFill>
                <a:schemeClr val="dk1"/>
              </a:solidFill>
              <a:latin typeface="Microsoft JhengHei"/>
              <a:ea typeface="Microsoft JhengHei"/>
              <a:cs typeface="Microsoft JhengHei"/>
              <a:sym typeface="Microsoft JhengHei"/>
            </a:endParaRPr>
          </a:p>
        </p:txBody>
      </p:sp>
      <p:sp>
        <p:nvSpPr>
          <p:cNvPr id="42" name="Google Shape;480;p15">
            <a:extLst>
              <a:ext uri="{FF2B5EF4-FFF2-40B4-BE49-F238E27FC236}">
                <a16:creationId xmlns:a16="http://schemas.microsoft.com/office/drawing/2014/main" id="{F64B2794-8F69-4036-9B90-C23AC6E0F8FA}"/>
              </a:ext>
            </a:extLst>
          </p:cNvPr>
          <p:cNvSpPr txBox="1"/>
          <p:nvPr/>
        </p:nvSpPr>
        <p:spPr>
          <a:xfrm>
            <a:off x="6118653" y="1068569"/>
            <a:ext cx="2422535" cy="369332"/>
          </a:xfrm>
          <a:prstGeom prst="rect">
            <a:avLst/>
          </a:prstGeom>
          <a:noFill/>
          <a:ln>
            <a:noFill/>
          </a:ln>
        </p:spPr>
        <p:txBody>
          <a:bodyPr spcFirstLastPara="1" wrap="square" lIns="0" tIns="0" rIns="0" bIns="0" anchor="t" anchorCtr="0">
            <a:spAutoFit/>
          </a:bodyPr>
          <a:lstStyle/>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各單位承辦人員，仍以主計室網頁</a:t>
            </a:r>
            <a:r>
              <a:rPr lang="en-US" altLang="zh-TW" sz="1200" b="0" i="0" u="none" strike="noStrike" cap="none" dirty="0">
                <a:solidFill>
                  <a:srgbClr val="000000"/>
                </a:solidFill>
                <a:latin typeface="Microsoft JhengHei"/>
                <a:ea typeface="Microsoft JhengHei"/>
                <a:cs typeface="Microsoft JhengHei"/>
                <a:sym typeface="Microsoft JhengHei"/>
              </a:rPr>
              <a:t>/</a:t>
            </a:r>
          </a:p>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成員及職掌</a:t>
            </a:r>
            <a:r>
              <a:rPr lang="en-US" altLang="zh-TW" sz="1200" b="0" i="0" u="none" strike="noStrike" cap="none" dirty="0">
                <a:solidFill>
                  <a:srgbClr val="000000"/>
                </a:solidFill>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第一組為準</a:t>
            </a:r>
            <a:endParaRPr sz="1200" b="0" i="0" u="none" strike="noStrike" cap="none" dirty="0">
              <a:solidFill>
                <a:srgbClr val="63696F"/>
              </a:solidFill>
              <a:latin typeface="Barlow Medium"/>
              <a:ea typeface="Barlow Medium"/>
              <a:cs typeface="Barlow Medium"/>
              <a:sym typeface="Barlow Medium"/>
            </a:endParaRPr>
          </a:p>
        </p:txBody>
      </p:sp>
      <p:sp>
        <p:nvSpPr>
          <p:cNvPr id="43" name="Google Shape;496;p15">
            <a:extLst>
              <a:ext uri="{FF2B5EF4-FFF2-40B4-BE49-F238E27FC236}">
                <a16:creationId xmlns:a16="http://schemas.microsoft.com/office/drawing/2014/main" id="{B7247F5E-100F-4312-B024-5EF3879B5D65}"/>
              </a:ext>
            </a:extLst>
          </p:cNvPr>
          <p:cNvSpPr txBox="1"/>
          <p:nvPr/>
        </p:nvSpPr>
        <p:spPr>
          <a:xfrm>
            <a:off x="597932" y="4387455"/>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altLang="en-US" sz="1200" b="1" i="0" u="none" strike="noStrike" cap="none" dirty="0">
                <a:solidFill>
                  <a:srgbClr val="000000"/>
                </a:solidFill>
                <a:latin typeface="Microsoft JhengHei"/>
                <a:ea typeface="Microsoft JhengHei"/>
                <a:cs typeface="Microsoft JhengHei"/>
                <a:sym typeface="Microsoft JhengHei"/>
              </a:rPr>
              <a:t>陳冠廷</a:t>
            </a:r>
            <a:endParaRPr sz="1200" b="0" i="0" u="none" strike="noStrike" cap="none" dirty="0">
              <a:solidFill>
                <a:srgbClr val="63696F"/>
              </a:solidFill>
              <a:latin typeface="Barlow Medium"/>
              <a:ea typeface="Barlow Medium"/>
              <a:cs typeface="Barlow Medium"/>
              <a:sym typeface="Barlow Medium"/>
            </a:endParaRPr>
          </a:p>
        </p:txBody>
      </p:sp>
      <p:sp>
        <p:nvSpPr>
          <p:cNvPr id="45" name="Google Shape;440;p14">
            <a:extLst>
              <a:ext uri="{FF2B5EF4-FFF2-40B4-BE49-F238E27FC236}">
                <a16:creationId xmlns:a16="http://schemas.microsoft.com/office/drawing/2014/main" id="{1C7500FA-327A-4B58-AA6F-75D0880807FA}"/>
              </a:ext>
            </a:extLst>
          </p:cNvPr>
          <p:cNvSpPr txBox="1"/>
          <p:nvPr/>
        </p:nvSpPr>
        <p:spPr>
          <a:xfrm>
            <a:off x="2903115" y="3439417"/>
            <a:ext cx="1807193" cy="184666"/>
          </a:xfrm>
          <a:prstGeom prst="rect">
            <a:avLst/>
          </a:prstGeom>
          <a:noFill/>
          <a:ln>
            <a:noFill/>
          </a:ln>
        </p:spPr>
        <p:txBody>
          <a:bodyPr spcFirstLastPara="1" wrap="square" lIns="0" tIns="0" rIns="0" bIns="0" anchor="t" anchorCtr="0">
            <a:spAutoFit/>
          </a:bodyPr>
          <a:lstStyle/>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altLang="en-US" sz="1200" dirty="0">
                <a:latin typeface="Microsoft JhengHei"/>
                <a:ea typeface="Microsoft JhengHei"/>
                <a:cs typeface="Microsoft JhengHei"/>
                <a:sym typeface="Microsoft JhengHei"/>
              </a:rPr>
              <a:t>其他研究中心</a:t>
            </a:r>
            <a:endParaRPr lang="zh-TW" altLang="en-US" sz="1200" i="0" u="none" strike="noStrike" cap="none" dirty="0">
              <a:solidFill>
                <a:srgbClr val="000000"/>
              </a:solidFill>
              <a:latin typeface="Microsoft JhengHei"/>
              <a:ea typeface="Microsoft JhengHei"/>
              <a:cs typeface="Microsoft JhengHei"/>
              <a:sym typeface="Microsoft JhengHei"/>
            </a:endParaRPr>
          </a:p>
        </p:txBody>
      </p:sp>
      <p:sp>
        <p:nvSpPr>
          <p:cNvPr id="46" name="Google Shape;440;p14">
            <a:extLst>
              <a:ext uri="{FF2B5EF4-FFF2-40B4-BE49-F238E27FC236}">
                <a16:creationId xmlns:a16="http://schemas.microsoft.com/office/drawing/2014/main" id="{7D2323C0-76A1-4A18-8B80-A117A7447050}"/>
              </a:ext>
            </a:extLst>
          </p:cNvPr>
          <p:cNvSpPr txBox="1"/>
          <p:nvPr/>
        </p:nvSpPr>
        <p:spPr>
          <a:xfrm>
            <a:off x="7396597" y="1840334"/>
            <a:ext cx="1807193" cy="553998"/>
          </a:xfrm>
          <a:prstGeom prst="rect">
            <a:avLst/>
          </a:prstGeom>
          <a:noFill/>
          <a:ln>
            <a:noFill/>
          </a:ln>
        </p:spPr>
        <p:txBody>
          <a:bodyPr spcFirstLastPara="1" wrap="square" lIns="0" tIns="0" rIns="0" bIns="0" anchor="t" anchorCtr="0">
            <a:spAutoFit/>
          </a:bodyPr>
          <a:lstStyle/>
          <a:p>
            <a:pPr>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創新國際學院</a:t>
            </a:r>
          </a:p>
          <a:p>
            <a:pPr lvl="0">
              <a:buSzPts val="1200"/>
            </a:pPr>
            <a:r>
              <a:rPr lang="zh-TW" altLang="zh-TW" sz="1200" b="1" dirty="0">
                <a:latin typeface="Microsoft JhengHei"/>
                <a:ea typeface="Microsoft JhengHei"/>
                <a:cs typeface="Microsoft JhengHei"/>
                <a:sym typeface="Microsoft JhengHei"/>
              </a:rPr>
              <a:t>✔</a:t>
            </a:r>
            <a:r>
              <a:rPr lang="zh-TW" alt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chemeClr val="dk1"/>
                </a:solidFill>
                <a:latin typeface="Microsoft JhengHei"/>
                <a:ea typeface="Microsoft JhengHei"/>
                <a:cs typeface="Microsoft JhengHei"/>
                <a:sym typeface="Microsoft JhengHei"/>
              </a:rPr>
              <a:t>產創總中心</a:t>
            </a:r>
          </a:p>
          <a:p>
            <a:pPr lvl="0">
              <a:buSzPts val="1200"/>
            </a:pPr>
            <a:r>
              <a:rPr lang="zh-TW" altLang="en-US" sz="1200" b="1" dirty="0">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  行政及其他單位</a:t>
            </a:r>
            <a:endParaRPr lang="zh-TW" altLang="en-US" sz="700" b="0" i="0" u="none" strike="noStrike" cap="none" dirty="0">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389" name="Google Shape;389;p12"/>
          <p:cNvSpPr txBox="1"/>
          <p:nvPr/>
        </p:nvSpPr>
        <p:spPr>
          <a:xfrm>
            <a:off x="2696823" y="3315564"/>
            <a:ext cx="1568636"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90" name="Google Shape;390;p1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391" name="Google Shape;391;p12"/>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392" name="Google Shape;392;p12"/>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393" name="Google Shape;393;p1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394" name="Google Shape;394;p12"/>
          <p:cNvSpPr txBox="1"/>
          <p:nvPr/>
        </p:nvSpPr>
        <p:spPr>
          <a:xfrm>
            <a:off x="2696066" y="3463080"/>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Customer Objectives</a:t>
            </a:r>
            <a:endParaRPr sz="700" b="0" i="0" u="none" strike="noStrike" cap="none" dirty="0">
              <a:solidFill>
                <a:srgbClr val="000000"/>
              </a:solidFill>
              <a:latin typeface="Arial"/>
              <a:ea typeface="Arial"/>
              <a:cs typeface="Arial"/>
              <a:sym typeface="Arial"/>
            </a:endParaRPr>
          </a:p>
        </p:txBody>
      </p:sp>
      <p:sp>
        <p:nvSpPr>
          <p:cNvPr id="395" name="Google Shape;395;p12"/>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dirty="0">
              <a:solidFill>
                <a:srgbClr val="000000"/>
              </a:solidFill>
              <a:latin typeface="Arial"/>
              <a:ea typeface="Arial"/>
              <a:cs typeface="Arial"/>
              <a:sym typeface="Arial"/>
            </a:endParaRPr>
          </a:p>
        </p:txBody>
      </p:sp>
      <p:sp>
        <p:nvSpPr>
          <p:cNvPr id="396" name="Google Shape;396;p12"/>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aphicFrame>
        <p:nvGraphicFramePr>
          <p:cNvPr id="397" name="Google Shape;397;p12"/>
          <p:cNvGraphicFramePr/>
          <p:nvPr>
            <p:extLst>
              <p:ext uri="{D42A27DB-BD31-4B8C-83A1-F6EECF244321}">
                <p14:modId xmlns:p14="http://schemas.microsoft.com/office/powerpoint/2010/main" val="701001449"/>
              </p:ext>
            </p:extLst>
          </p:nvPr>
        </p:nvGraphicFramePr>
        <p:xfrm>
          <a:off x="463317" y="1116171"/>
          <a:ext cx="8217350" cy="3659071"/>
        </p:xfrm>
        <a:graphic>
          <a:graphicData uri="http://schemas.openxmlformats.org/drawingml/2006/table">
            <a:tbl>
              <a:tblPr>
                <a:noFill/>
                <a:tableStyleId>{4E751268-4BBB-464D-860C-81C6A8BF96F4}</a:tableStyleId>
              </a:tblPr>
              <a:tblGrid>
                <a:gridCol w="1616692">
                  <a:extLst>
                    <a:ext uri="{9D8B030D-6E8A-4147-A177-3AD203B41FA5}">
                      <a16:colId xmlns:a16="http://schemas.microsoft.com/office/drawing/2014/main" val="20000"/>
                    </a:ext>
                  </a:extLst>
                </a:gridCol>
                <a:gridCol w="2825808">
                  <a:extLst>
                    <a:ext uri="{9D8B030D-6E8A-4147-A177-3AD203B41FA5}">
                      <a16:colId xmlns:a16="http://schemas.microsoft.com/office/drawing/2014/main" val="20001"/>
                    </a:ext>
                  </a:extLst>
                </a:gridCol>
                <a:gridCol w="3774850">
                  <a:extLst>
                    <a:ext uri="{9D8B030D-6E8A-4147-A177-3AD203B41FA5}">
                      <a16:colId xmlns:a16="http://schemas.microsoft.com/office/drawing/2014/main" val="20002"/>
                    </a:ext>
                  </a:extLst>
                </a:gridCol>
              </a:tblGrid>
              <a:tr h="439150">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FFFFFF"/>
                          </a:solidFill>
                          <a:latin typeface="Microsoft JhengHei"/>
                          <a:ea typeface="Microsoft JhengHei"/>
                          <a:cs typeface="Microsoft JhengHei"/>
                          <a:sym typeface="Microsoft JhengHei"/>
                        </a:rPr>
                        <a:t>項目</a:t>
                      </a:r>
                      <a:endParaRPr sz="1400" b="1" i="0" u="none" strike="noStrike" cap="none" dirty="0">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3696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FFFFFF"/>
                          </a:solidFill>
                          <a:latin typeface="Microsoft JhengHei"/>
                          <a:ea typeface="Microsoft JhengHei"/>
                          <a:cs typeface="Microsoft JhengHei"/>
                          <a:sym typeface="Microsoft JhengHei"/>
                        </a:rPr>
                        <a:t>國科會</a:t>
                      </a:r>
                      <a:endParaRPr sz="1400" b="1" i="0" u="none" strike="noStrike" cap="none" dirty="0">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D7DC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FFFFFF"/>
                          </a:solidFill>
                          <a:latin typeface="Microsoft JhengHei"/>
                          <a:ea typeface="Microsoft JhengHei"/>
                          <a:cs typeface="Microsoft JhengHei"/>
                          <a:sym typeface="Microsoft JhengHei"/>
                        </a:rPr>
                        <a:t>非國科會</a:t>
                      </a:r>
                      <a:endParaRPr sz="1400" b="1" i="0" u="none" strike="noStrike" cap="none" dirty="0">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8BD7E8"/>
                    </a:solidFill>
                  </a:tcPr>
                </a:tc>
                <a:extLst>
                  <a:ext uri="{0D108BD9-81ED-4DB2-BD59-A6C34878D82A}">
                    <a16:rowId xmlns:a16="http://schemas.microsoft.com/office/drawing/2014/main" val="10000"/>
                  </a:ext>
                </a:extLst>
              </a:tr>
              <a:tr h="1207650">
                <a:tc>
                  <a:txBody>
                    <a:bodyPr/>
                    <a:lstStyle/>
                    <a:p>
                      <a:pPr marL="0" marR="0" lvl="0" indent="0" algn="l" rtl="0">
                        <a:lnSpc>
                          <a:spcPct val="150000"/>
                        </a:lnSpc>
                        <a:spcBef>
                          <a:spcPts val="0"/>
                        </a:spcBef>
                        <a:spcAft>
                          <a:spcPts val="0"/>
                        </a:spcAft>
                        <a:buClr>
                          <a:srgbClr val="000000"/>
                        </a:buClr>
                        <a:buSzPts val="1200"/>
                        <a:buFont typeface="Arial"/>
                        <a:buNone/>
                      </a:pPr>
                      <a:r>
                        <a:rPr lang="zh-TW" sz="1400" b="1" i="0" u="none" strike="noStrike" cap="none" dirty="0">
                          <a:solidFill>
                            <a:srgbClr val="000000"/>
                          </a:solidFill>
                          <a:latin typeface="Microsoft JhengHei"/>
                          <a:ea typeface="Microsoft JhengHei"/>
                          <a:cs typeface="Microsoft JhengHei"/>
                          <a:sym typeface="Microsoft JhengHei"/>
                        </a:rPr>
                        <a:t>計畫變更(含流用)</a:t>
                      </a:r>
                      <a:endParaRPr sz="1400" b="1" i="0" u="none" strike="noStrike" cap="none" dirty="0">
                        <a:latin typeface="Microsoft JhengHei"/>
                        <a:ea typeface="Microsoft JhengHei"/>
                        <a:cs typeface="Microsoft JhengHei"/>
                        <a:sym typeface="Microsoft JhengHei"/>
                      </a:endParaRPr>
                    </a:p>
                  </a:txBody>
                  <a:tcPr marL="31750" marR="31750" marT="22875" marB="22875" anchor="ctr">
                    <a:lnL w="9525" cap="flat" cmpd="sng">
                      <a:solidFill>
                        <a:srgbClr val="CCCCCC"/>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400" u="none" strike="noStrike" cap="none" dirty="0">
                          <a:latin typeface="Microsoft JhengHei"/>
                          <a:ea typeface="Microsoft JhengHei"/>
                          <a:cs typeface="Microsoft JhengHei"/>
                          <a:sym typeface="Microsoft JhengHei"/>
                        </a:rPr>
                        <a:t>1.</a:t>
                      </a:r>
                      <a:r>
                        <a:rPr lang="zh-TW" sz="1400" b="0" i="0" u="none" strike="noStrike" cap="none" dirty="0">
                          <a:solidFill>
                            <a:srgbClr val="000000"/>
                          </a:solidFill>
                          <a:latin typeface="Microsoft JhengHei"/>
                          <a:ea typeface="Microsoft JhengHei"/>
                          <a:cs typeface="Microsoft JhengHei"/>
                          <a:sym typeface="Microsoft JhengHei"/>
                        </a:rPr>
                        <a:t>於國科會｢</a:t>
                      </a:r>
                      <a:r>
                        <a:rPr lang="zh-TW" sz="1400" b="1" i="0" u="none" strike="noStrike" cap="none" dirty="0">
                          <a:solidFill>
                            <a:schemeClr val="dk1"/>
                          </a:solidFill>
                          <a:highlight>
                            <a:srgbClr val="FBDF4E"/>
                          </a:highlight>
                          <a:latin typeface="Microsoft JhengHei"/>
                          <a:ea typeface="Microsoft JhengHei"/>
                          <a:cs typeface="Microsoft JhengHei"/>
                          <a:sym typeface="Microsoft JhengHei"/>
                        </a:rPr>
                        <a:t>研究人才個人網</a:t>
                      </a:r>
                      <a:r>
                        <a:rPr lang="zh-TW" sz="1400" b="0" i="0" u="none" strike="noStrike" cap="none" dirty="0">
                          <a:solidFill>
                            <a:srgbClr val="000000"/>
                          </a:solidFill>
                          <a:latin typeface="Microsoft JhengHei"/>
                          <a:ea typeface="Microsoft JhengHei"/>
                          <a:cs typeface="Microsoft JhengHei"/>
                          <a:sym typeface="Microsoft JhengHei"/>
                        </a:rPr>
                        <a:t>｣專題計畫線上變更系統提出申請</a:t>
                      </a:r>
                      <a:r>
                        <a:rPr lang="zh-TW" sz="1400" u="none" strike="noStrike" cap="none" dirty="0">
                          <a:latin typeface="Microsoft JhengHei"/>
                          <a:ea typeface="Microsoft JhengHei"/>
                          <a:cs typeface="Microsoft JhengHei"/>
                          <a:sym typeface="Microsoft JhengHei"/>
                        </a:rPr>
                        <a:t>。</a:t>
                      </a:r>
                      <a:endParaRPr sz="1400" u="none" strike="noStrike" cap="none" dirty="0">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200"/>
                        <a:buFont typeface="Arial"/>
                        <a:buNone/>
                      </a:pPr>
                      <a:r>
                        <a:rPr lang="zh-TW" sz="1400" u="none" strike="noStrike" cap="none" dirty="0">
                          <a:latin typeface="Microsoft JhengHei"/>
                          <a:ea typeface="Microsoft JhengHei"/>
                          <a:cs typeface="Microsoft JhengHei"/>
                          <a:sym typeface="Microsoft JhengHei"/>
                        </a:rPr>
                        <a:t>2.</a:t>
                      </a:r>
                      <a:r>
                        <a:rPr lang="zh-TW" sz="1400" b="0" i="0" u="none" strike="noStrike" cap="none" dirty="0">
                          <a:solidFill>
                            <a:srgbClr val="000000"/>
                          </a:solidFill>
                          <a:latin typeface="Microsoft JhengHei"/>
                          <a:ea typeface="Microsoft JhengHei"/>
                          <a:cs typeface="Microsoft JhengHei"/>
                          <a:sym typeface="Microsoft JhengHei"/>
                        </a:rPr>
                        <a:t>列印變更紙本</a:t>
                      </a:r>
                      <a:r>
                        <a:rPr lang="zh-TW" sz="1400" u="none" strike="noStrike" cap="none" dirty="0">
                          <a:latin typeface="Microsoft JhengHei"/>
                          <a:ea typeface="Microsoft JhengHei"/>
                          <a:cs typeface="Microsoft JhengHei"/>
                          <a:sym typeface="Microsoft JhengHei"/>
                        </a:rPr>
                        <a:t>，核章後</a:t>
                      </a:r>
                      <a:r>
                        <a:rPr lang="zh-TW" sz="1400" b="0" i="0" u="none" strike="noStrike" cap="none" dirty="0">
                          <a:solidFill>
                            <a:srgbClr val="000000"/>
                          </a:solidFill>
                          <a:latin typeface="Microsoft JhengHei"/>
                          <a:ea typeface="Microsoft JhengHei"/>
                          <a:cs typeface="Microsoft JhengHei"/>
                          <a:sym typeface="Microsoft JhengHei"/>
                        </a:rPr>
                        <a:t>送</a:t>
                      </a:r>
                      <a:r>
                        <a:rPr lang="zh-TW" sz="1400" b="1" i="0" u="none" strike="noStrike" cap="none" dirty="0">
                          <a:solidFill>
                            <a:schemeClr val="dk1"/>
                          </a:solidFill>
                          <a:highlight>
                            <a:srgbClr val="FBDF4E"/>
                          </a:highlight>
                          <a:latin typeface="Microsoft JhengHei"/>
                          <a:ea typeface="Microsoft JhengHei"/>
                          <a:cs typeface="Microsoft JhengHei"/>
                          <a:sym typeface="Microsoft JhengHei"/>
                        </a:rPr>
                        <a:t>研發處</a:t>
                      </a:r>
                      <a:r>
                        <a:rPr lang="zh-TW" sz="1400" b="0" i="0" u="none" strike="noStrike" cap="none" dirty="0">
                          <a:solidFill>
                            <a:srgbClr val="000000"/>
                          </a:solidFill>
                          <a:latin typeface="Microsoft JhengHei"/>
                          <a:ea typeface="Microsoft JhengHei"/>
                          <a:cs typeface="Microsoft JhengHei"/>
                          <a:sym typeface="Microsoft JhengHei"/>
                        </a:rPr>
                        <a:t>。</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just"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1. 依委託</a:t>
                      </a:r>
                      <a:r>
                        <a:rPr lang="zh-TW" altLang="en-US" sz="1400" b="0" i="0" u="none" strike="noStrike" cap="none" dirty="0">
                          <a:solidFill>
                            <a:srgbClr val="000000"/>
                          </a:solidFill>
                          <a:latin typeface="Microsoft JhengHei"/>
                          <a:ea typeface="Microsoft JhengHei"/>
                          <a:cs typeface="Microsoft JhengHei"/>
                          <a:sym typeface="Microsoft JhengHei"/>
                        </a:rPr>
                        <a:t>單位</a:t>
                      </a:r>
                      <a:r>
                        <a:rPr lang="zh-TW" sz="1400" b="0" i="0" u="none" strike="noStrike" cap="none" dirty="0">
                          <a:solidFill>
                            <a:srgbClr val="000000"/>
                          </a:solidFill>
                          <a:latin typeface="Microsoft JhengHei"/>
                          <a:ea typeface="Microsoft JhengHei"/>
                          <a:cs typeface="Microsoft JhengHei"/>
                          <a:sym typeface="Microsoft JhengHei"/>
                        </a:rPr>
                        <a:t>契約內容或相關規定辦理，逕行</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函送委託</a:t>
                      </a:r>
                      <a:r>
                        <a:rPr lang="zh-TW" altLang="en-US" sz="1400" b="1" i="0" u="none" strike="noStrike" cap="none" dirty="0">
                          <a:solidFill>
                            <a:srgbClr val="000000"/>
                          </a:solidFill>
                          <a:highlight>
                            <a:srgbClr val="FBDF4E"/>
                          </a:highlight>
                          <a:latin typeface="Microsoft JhengHei"/>
                          <a:ea typeface="Microsoft JhengHei"/>
                          <a:cs typeface="Microsoft JhengHei"/>
                          <a:sym typeface="Microsoft JhengHei"/>
                        </a:rPr>
                        <a:t>單位</a:t>
                      </a:r>
                      <a:r>
                        <a:rPr lang="zh-TW" sz="1400" b="0" i="0" u="none" strike="noStrike" cap="none" dirty="0">
                          <a:solidFill>
                            <a:srgbClr val="000000"/>
                          </a:solidFill>
                          <a:latin typeface="Microsoft JhengHei"/>
                          <a:ea typeface="Microsoft JhengHei"/>
                          <a:cs typeface="Microsoft JhengHei"/>
                          <a:sym typeface="Microsoft JhengHei"/>
                        </a:rPr>
                        <a:t>。</a:t>
                      </a:r>
                      <a:endParaRPr sz="1400" u="none" strike="noStrike" cap="none" dirty="0">
                        <a:latin typeface="Microsoft JhengHei"/>
                        <a:ea typeface="Microsoft JhengHei"/>
                        <a:cs typeface="Microsoft JhengHei"/>
                        <a:sym typeface="Microsoft JhengHei"/>
                      </a:endParaRPr>
                    </a:p>
                    <a:p>
                      <a:pPr marL="0" marR="0" lvl="0" indent="0" algn="just"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2. 如經委託</a:t>
                      </a:r>
                      <a:r>
                        <a:rPr lang="zh-TW" altLang="en-US" sz="1400" b="0" i="0" u="none" strike="noStrike" cap="none" dirty="0">
                          <a:solidFill>
                            <a:srgbClr val="000000"/>
                          </a:solidFill>
                          <a:latin typeface="Microsoft JhengHei"/>
                          <a:ea typeface="Microsoft JhengHei"/>
                          <a:cs typeface="Microsoft JhengHei"/>
                          <a:sym typeface="Microsoft JhengHei"/>
                        </a:rPr>
                        <a:t>單位</a:t>
                      </a:r>
                      <a:r>
                        <a:rPr lang="zh-TW" sz="1400" b="0" i="0" u="none" strike="noStrike" cap="none" dirty="0">
                          <a:solidFill>
                            <a:srgbClr val="000000"/>
                          </a:solidFill>
                          <a:latin typeface="Microsoft JhengHei"/>
                          <a:ea typeface="Microsoft JhengHei"/>
                          <a:cs typeface="Microsoft JhengHei"/>
                          <a:sym typeface="Microsoft JhengHei"/>
                        </a:rPr>
                        <a:t>同意</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授權本校</a:t>
                      </a:r>
                      <a:r>
                        <a:rPr lang="zh-TW" sz="1400" b="0" i="0" u="none" strike="noStrike" cap="none" dirty="0">
                          <a:solidFill>
                            <a:srgbClr val="000000"/>
                          </a:solidFill>
                          <a:latin typeface="Microsoft JhengHei"/>
                          <a:ea typeface="Microsoft JhengHei"/>
                          <a:cs typeface="Microsoft JhengHei"/>
                          <a:sym typeface="Microsoft JhengHei"/>
                        </a:rPr>
                        <a:t>自行核定，則填寫「</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計畫經費流用申請表</a:t>
                      </a:r>
                      <a:r>
                        <a:rPr lang="zh-TW" sz="1400" b="0" i="0" u="none" strike="noStrike" cap="none" dirty="0">
                          <a:solidFill>
                            <a:srgbClr val="000000"/>
                          </a:solidFill>
                          <a:latin typeface="Microsoft JhengHei"/>
                          <a:ea typeface="Microsoft JhengHei"/>
                          <a:cs typeface="Microsoft JhengHei"/>
                          <a:sym typeface="Microsoft JhengHei"/>
                        </a:rPr>
                        <a:t>」，會辦研發處、人事室(人事費)、主計室後，由</a:t>
                      </a:r>
                      <a:r>
                        <a:rPr lang="zh-TW" altLang="en-US" sz="1400" b="0" i="0" u="none" strike="noStrike" cap="none" dirty="0">
                          <a:solidFill>
                            <a:srgbClr val="000000"/>
                          </a:solidFill>
                          <a:latin typeface="Microsoft JhengHei"/>
                          <a:ea typeface="Microsoft JhengHei"/>
                          <a:cs typeface="Microsoft JhengHei"/>
                          <a:sym typeface="Microsoft JhengHei"/>
                        </a:rPr>
                        <a:t>研發長</a:t>
                      </a:r>
                      <a:r>
                        <a:rPr lang="zh-TW" sz="1400" b="0" i="0" u="none" strike="noStrike" cap="none" dirty="0">
                          <a:solidFill>
                            <a:srgbClr val="000000"/>
                          </a:solidFill>
                          <a:latin typeface="Microsoft JhengHei"/>
                          <a:ea typeface="Microsoft JhengHei"/>
                          <a:cs typeface="Microsoft JhengHei"/>
                          <a:sym typeface="Microsoft JhengHei"/>
                        </a:rPr>
                        <a:t>核定。</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626435">
                <a:tc>
                  <a:txBody>
                    <a:bodyPr/>
                    <a:lstStyle/>
                    <a:p>
                      <a:pPr marL="0" marR="0" lvl="0" indent="0" algn="l" rtl="0">
                        <a:lnSpc>
                          <a:spcPct val="150000"/>
                        </a:lnSpc>
                        <a:spcBef>
                          <a:spcPts val="0"/>
                        </a:spcBef>
                        <a:spcAft>
                          <a:spcPts val="0"/>
                        </a:spcAft>
                        <a:buClr>
                          <a:srgbClr val="000000"/>
                        </a:buClr>
                        <a:buSzPts val="1200"/>
                        <a:buFont typeface="Arial"/>
                        <a:buNone/>
                      </a:pPr>
                      <a:r>
                        <a:rPr lang="zh-TW" sz="1400" b="1" i="0" u="none" strike="noStrike" cap="none" dirty="0">
                          <a:solidFill>
                            <a:srgbClr val="000000"/>
                          </a:solidFill>
                          <a:latin typeface="Microsoft JhengHei"/>
                          <a:ea typeface="Microsoft JhengHei"/>
                          <a:cs typeface="Microsoft JhengHei"/>
                          <a:sym typeface="Microsoft JhengHei"/>
                        </a:rPr>
                        <a:t>主持費、專任助理、博士級研究員薪資、研究獎助金</a:t>
                      </a:r>
                      <a:endParaRPr sz="1400" b="1" i="0" u="none" strike="noStrike" cap="none" dirty="0">
                        <a:latin typeface="Microsoft JhengHei"/>
                        <a:ea typeface="Microsoft JhengHei"/>
                        <a:cs typeface="Microsoft JhengHei"/>
                        <a:sym typeface="Microsoft JhengHei"/>
                      </a:endParaRPr>
                    </a:p>
                  </a:txBody>
                  <a:tcPr marL="31750" marR="31750" marT="22875" marB="22875" anchor="ctr">
                    <a:lnL w="9525" cap="flat" cmpd="sng">
                      <a:solidFill>
                        <a:srgbClr val="CCCCCC"/>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由</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出納組</a:t>
                      </a:r>
                      <a:r>
                        <a:rPr lang="zh-TW" sz="1400" b="0" i="0" u="none" strike="noStrike" cap="none" dirty="0">
                          <a:solidFill>
                            <a:srgbClr val="000000"/>
                          </a:solidFill>
                          <a:latin typeface="Microsoft JhengHei"/>
                          <a:ea typeface="Microsoft JhengHei"/>
                          <a:cs typeface="Microsoft JhengHei"/>
                          <a:sym typeface="Microsoft JhengHei"/>
                        </a:rPr>
                        <a:t>統一造冊。</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just"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由</a:t>
                      </a:r>
                      <a:r>
                        <a:rPr lang="zh-TW" altLang="en-US" sz="1400" b="1" i="0" u="none" strike="noStrike" cap="none" dirty="0">
                          <a:solidFill>
                            <a:srgbClr val="000000"/>
                          </a:solidFill>
                          <a:highlight>
                            <a:srgbClr val="FBDF4E"/>
                          </a:highlight>
                          <a:latin typeface="Microsoft JhengHei"/>
                          <a:ea typeface="Microsoft JhengHei"/>
                          <a:cs typeface="Microsoft JhengHei"/>
                          <a:sym typeface="Microsoft JhengHei"/>
                        </a:rPr>
                        <a:t>執行單位</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逕行造冊</a:t>
                      </a:r>
                      <a:r>
                        <a:rPr lang="zh-TW" sz="1400" b="0" i="0" u="none" strike="noStrike" cap="none" dirty="0">
                          <a:solidFill>
                            <a:srgbClr val="000000"/>
                          </a:solidFill>
                          <a:latin typeface="Microsoft JhengHei"/>
                          <a:ea typeface="Microsoft JhengHei"/>
                          <a:cs typeface="Microsoft JhengHei"/>
                          <a:sym typeface="Microsoft JhengHei"/>
                        </a:rPr>
                        <a:t>，會辦人事室(助理)/研發處(主持人)及主計室。</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576000">
                <a:tc>
                  <a:txBody>
                    <a:bodyPr/>
                    <a:lstStyle/>
                    <a:p>
                      <a:pPr marL="0" marR="0" lvl="0" indent="0" algn="l" rtl="0">
                        <a:lnSpc>
                          <a:spcPct val="150000"/>
                        </a:lnSpc>
                        <a:spcBef>
                          <a:spcPts val="0"/>
                        </a:spcBef>
                        <a:spcAft>
                          <a:spcPts val="0"/>
                        </a:spcAft>
                        <a:buClr>
                          <a:srgbClr val="000000"/>
                        </a:buClr>
                        <a:buSzPts val="1200"/>
                        <a:buFont typeface="Arial"/>
                        <a:buNone/>
                      </a:pPr>
                      <a:r>
                        <a:rPr lang="zh-TW" sz="1400" b="1" i="0" u="none" strike="noStrike" cap="none" dirty="0">
                          <a:solidFill>
                            <a:srgbClr val="000000"/>
                          </a:solidFill>
                          <a:latin typeface="Microsoft JhengHei"/>
                          <a:ea typeface="Microsoft JhengHei"/>
                          <a:cs typeface="Microsoft JhengHei"/>
                          <a:sym typeface="Microsoft JhengHei"/>
                        </a:rPr>
                        <a:t>管理費報支</a:t>
                      </a:r>
                      <a:endParaRPr sz="1400" b="1" i="0" u="none" strike="noStrike" cap="none" dirty="0">
                        <a:latin typeface="Microsoft JhengHei"/>
                        <a:ea typeface="Microsoft JhengHei"/>
                        <a:cs typeface="Microsoft JhengHei"/>
                        <a:sym typeface="Microsoft JhengHei"/>
                      </a:endParaRPr>
                    </a:p>
                  </a:txBody>
                  <a:tcPr marL="31750" marR="31750" marT="22875" marB="22875" anchor="ctr">
                    <a:lnL w="9525" cap="flat" cmpd="sng">
                      <a:solidFill>
                        <a:srgbClr val="CCCCCC"/>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由</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主計室</a:t>
                      </a:r>
                      <a:r>
                        <a:rPr lang="zh-TW" sz="1400" b="0" i="0" u="none" strike="noStrike" cap="none" dirty="0">
                          <a:solidFill>
                            <a:srgbClr val="000000"/>
                          </a:solidFill>
                          <a:latin typeface="Microsoft JhengHei"/>
                          <a:ea typeface="Microsoft JhengHei"/>
                          <a:cs typeface="Microsoft JhengHei"/>
                          <a:sym typeface="Microsoft JhengHei"/>
                        </a:rPr>
                        <a:t>統一處理。</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執行單位至</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出納組</a:t>
                      </a:r>
                      <a:r>
                        <a:rPr lang="zh-TW" sz="1400" b="1" i="0" u="none" strike="noStrike" cap="none" dirty="0">
                          <a:solidFill>
                            <a:srgbClr val="000000"/>
                          </a:solidFill>
                          <a:latin typeface="Microsoft JhengHei"/>
                          <a:ea typeface="Microsoft JhengHei"/>
                          <a:cs typeface="Microsoft JhengHei"/>
                          <a:sym typeface="Microsoft JhengHei"/>
                        </a:rPr>
                        <a:t>開立</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行政管理費收據</a:t>
                      </a:r>
                      <a:r>
                        <a:rPr lang="zh-TW" sz="1400" b="0" i="0" u="none" strike="noStrike" cap="none" dirty="0">
                          <a:solidFill>
                            <a:srgbClr val="000000"/>
                          </a:solidFill>
                          <a:latin typeface="Microsoft JhengHei"/>
                          <a:ea typeface="Microsoft JhengHei"/>
                          <a:cs typeface="Microsoft JhengHei"/>
                          <a:sym typeface="Microsoft JhengHei"/>
                        </a:rPr>
                        <a:t>，並黏貼於支出憑證黏存單，再送至</a:t>
                      </a:r>
                      <a:r>
                        <a:rPr lang="zh-TW" sz="1400" b="1" i="0" u="none" strike="noStrike" cap="none" dirty="0">
                          <a:solidFill>
                            <a:srgbClr val="000000"/>
                          </a:solidFill>
                          <a:latin typeface="Microsoft JhengHei"/>
                          <a:ea typeface="Microsoft JhengHei"/>
                          <a:cs typeface="Microsoft JhengHei"/>
                          <a:sym typeface="Microsoft JhengHei"/>
                        </a:rPr>
                        <a:t>主計室</a:t>
                      </a:r>
                      <a:r>
                        <a:rPr lang="zh-TW" sz="1400" b="0" i="0" u="none" strike="noStrike" cap="none" dirty="0">
                          <a:solidFill>
                            <a:srgbClr val="000000"/>
                          </a:solidFill>
                          <a:latin typeface="Microsoft JhengHei"/>
                          <a:ea typeface="Microsoft JhengHei"/>
                          <a:cs typeface="Microsoft JhengHei"/>
                          <a:sym typeface="Microsoft JhengHei"/>
                        </a:rPr>
                        <a:t>辦理。</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bl>
          </a:graphicData>
        </a:graphic>
      </p:graphicFrame>
      <p:sp>
        <p:nvSpPr>
          <p:cNvPr id="398" name="Google Shape;398;p12"/>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四</a:t>
            </a:r>
            <a:r>
              <a:rPr lang="zh-TW" sz="2400" b="1" i="0" u="none" strike="noStrike" cap="none" dirty="0">
                <a:solidFill>
                  <a:srgbClr val="191919"/>
                </a:solidFill>
                <a:latin typeface="Microsoft JhengHei"/>
                <a:ea typeface="Microsoft JhengHei"/>
                <a:cs typeface="Microsoft JhengHei"/>
                <a:sym typeface="Microsoft JhengHei"/>
              </a:rPr>
              <a:t>、國科會與非國科會計畫流程比較</a:t>
            </a:r>
            <a:endParaRPr sz="700" b="0" i="0" u="none" strike="noStrike" cap="none" dirty="0">
              <a:solidFill>
                <a:srgbClr val="000000"/>
              </a:solidFill>
              <a:latin typeface="Arial"/>
              <a:ea typeface="Arial"/>
              <a:cs typeface="Arial"/>
              <a:sym typeface="Arial"/>
            </a:endParaRPr>
          </a:p>
        </p:txBody>
      </p:sp>
      <p:sp>
        <p:nvSpPr>
          <p:cNvPr id="13" name="投影片編號版面配置區 2">
            <a:extLst>
              <a:ext uri="{FF2B5EF4-FFF2-40B4-BE49-F238E27FC236}">
                <a16:creationId xmlns:a16="http://schemas.microsoft.com/office/drawing/2014/main" id="{29EB1BBA-0D57-4EB9-B753-9E03440E62AC}"/>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110</a:t>
            </a:fld>
            <a:endParaRPr lang="zh-TW" altLang="en-US" sz="1000" dirty="0">
              <a:solidFill>
                <a:schemeClr val="tx1"/>
              </a:solidFill>
            </a:endParaRPr>
          </a:p>
        </p:txBody>
      </p:sp>
    </p:spTree>
    <p:extLst>
      <p:ext uri="{BB962C8B-B14F-4D97-AF65-F5344CB8AC3E}">
        <p14:creationId xmlns:p14="http://schemas.microsoft.com/office/powerpoint/2010/main" val="38267798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grpSp>
        <p:nvGrpSpPr>
          <p:cNvPr id="2866" name="Google Shape;2866;p107"/>
          <p:cNvGrpSpPr/>
          <p:nvPr/>
        </p:nvGrpSpPr>
        <p:grpSpPr>
          <a:xfrm>
            <a:off x="988307" y="1136166"/>
            <a:ext cx="809047" cy="686927"/>
            <a:chOff x="0" y="-28575"/>
            <a:chExt cx="433534" cy="368095"/>
          </a:xfrm>
        </p:grpSpPr>
        <p:sp>
          <p:nvSpPr>
            <p:cNvPr id="2867" name="Google Shape;2867;p10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8" name="Google Shape;2868;p10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69" name="Google Shape;2869;p10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870" name="Google Shape;2870;p10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71" name="Google Shape;2871;p10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872" name="Google Shape;2872;p107"/>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73" name="Google Shape;2873;p10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74" name="Google Shape;2874;p10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75" name="Google Shape;2875;p107"/>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876" name="Google Shape;2876;p107"/>
          <p:cNvSpPr/>
          <p:nvPr/>
        </p:nvSpPr>
        <p:spPr>
          <a:xfrm>
            <a:off x="5750600" y="1583081"/>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aphicFrame>
        <p:nvGraphicFramePr>
          <p:cNvPr id="2877" name="Google Shape;2877;p107"/>
          <p:cNvGraphicFramePr/>
          <p:nvPr>
            <p:extLst>
              <p:ext uri="{D42A27DB-BD31-4B8C-83A1-F6EECF244321}">
                <p14:modId xmlns:p14="http://schemas.microsoft.com/office/powerpoint/2010/main" val="2511318325"/>
              </p:ext>
            </p:extLst>
          </p:nvPr>
        </p:nvGraphicFramePr>
        <p:xfrm>
          <a:off x="966867" y="1800805"/>
          <a:ext cx="7744650" cy="3630805"/>
        </p:xfrm>
        <a:graphic>
          <a:graphicData uri="http://schemas.openxmlformats.org/drawingml/2006/table">
            <a:tbl>
              <a:tblPr>
                <a:noFill/>
              </a:tblPr>
              <a:tblGrid>
                <a:gridCol w="3872325">
                  <a:extLst>
                    <a:ext uri="{9D8B030D-6E8A-4147-A177-3AD203B41FA5}">
                      <a16:colId xmlns:a16="http://schemas.microsoft.com/office/drawing/2014/main" val="20000"/>
                    </a:ext>
                  </a:extLst>
                </a:gridCol>
                <a:gridCol w="3872325">
                  <a:extLst>
                    <a:ext uri="{9D8B030D-6E8A-4147-A177-3AD203B41FA5}">
                      <a16:colId xmlns:a16="http://schemas.microsoft.com/office/drawing/2014/main" val="20001"/>
                    </a:ext>
                  </a:extLst>
                </a:gridCol>
              </a:tblGrid>
              <a:tr h="2355425">
                <a:tc>
                  <a:txBody>
                    <a:bodyPr/>
                    <a:lstStyle/>
                    <a:p>
                      <a:pPr marL="342900" marR="0" lvl="0" indent="-342900" algn="l" rtl="0">
                        <a:lnSpc>
                          <a:spcPct val="115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須</a:t>
                      </a:r>
                      <a:r>
                        <a:rPr lang="zh-TW" sz="1400" b="0" i="0" u="none" strike="noStrike" cap="none" dirty="0">
                          <a:solidFill>
                            <a:srgbClr val="FF00FF"/>
                          </a:solidFill>
                          <a:latin typeface="Arial"/>
                          <a:ea typeface="Arial"/>
                          <a:cs typeface="Arial"/>
                          <a:sym typeface="Arial"/>
                        </a:rPr>
                        <a:t>事先簽准</a:t>
                      </a:r>
                      <a:r>
                        <a:rPr lang="zh-TW" sz="1400" b="0" i="0" u="none" strike="noStrike" cap="none" dirty="0">
                          <a:solidFill>
                            <a:srgbClr val="000000"/>
                          </a:solidFill>
                          <a:latin typeface="Arial"/>
                          <a:ea typeface="Arial"/>
                          <a:cs typeface="Arial"/>
                          <a:sym typeface="Arial"/>
                        </a:rPr>
                        <a:t>之支出</a:t>
                      </a:r>
                      <a:endParaRPr sz="1400" b="0" i="0" u="none" strike="noStrike" cap="none" dirty="0">
                        <a:solidFill>
                          <a:srgbClr val="000000"/>
                        </a:solidFill>
                        <a:latin typeface="Arial"/>
                        <a:ea typeface="Arial"/>
                        <a:cs typeface="Arial"/>
                        <a:sym typeface="Arial"/>
                      </a:endParaRPr>
                    </a:p>
                    <a:p>
                      <a:pPr marL="342900" marR="0" lvl="1" indent="-342900" algn="l" rtl="0">
                        <a:lnSpc>
                          <a:spcPct val="115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Arial"/>
                          <a:ea typeface="Arial"/>
                          <a:cs typeface="Arial"/>
                          <a:sym typeface="Arial"/>
                        </a:rPr>
                        <a:t>國外差旅費、聘用專(兼)任助理、補助國外學者來臺機票及生活費、15萬元以上活動支出、特殊案件等。</a:t>
                      </a:r>
                      <a:endParaRPr sz="1400" b="0" i="0" u="none" strike="noStrike" cap="none" dirty="0">
                        <a:solidFill>
                          <a:srgbClr val="000000"/>
                        </a:solidFill>
                        <a:latin typeface="Arial"/>
                        <a:ea typeface="Arial"/>
                        <a:cs typeface="Arial"/>
                        <a:sym typeface="Arial"/>
                      </a:endParaRPr>
                    </a:p>
                    <a:p>
                      <a:pPr marL="342900" marR="0" lvl="1" indent="-342900" algn="l" rtl="0">
                        <a:lnSpc>
                          <a:spcPct val="115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Arial"/>
                          <a:ea typeface="Arial"/>
                          <a:cs typeface="Arial"/>
                          <a:sym typeface="Arial"/>
                        </a:rPr>
                        <a:t>簽文內請敘明適用規定。</a:t>
                      </a:r>
                      <a:endParaRPr sz="1400" b="0" i="0" u="none" strike="noStrike" cap="none" dirty="0">
                        <a:solidFill>
                          <a:srgbClr val="000000"/>
                        </a:solidFill>
                        <a:latin typeface="Arial"/>
                        <a:ea typeface="Arial"/>
                        <a:cs typeface="Arial"/>
                        <a:sym typeface="Arial"/>
                      </a:endParaRPr>
                    </a:p>
                    <a:p>
                      <a:pPr marL="914400" marR="0" lvl="0" indent="0" algn="l" rtl="0">
                        <a:lnSpc>
                          <a:spcPct val="115000"/>
                        </a:lnSpc>
                        <a:spcBef>
                          <a:spcPts val="0"/>
                        </a:spcBef>
                        <a:spcAft>
                          <a:spcPts val="0"/>
                        </a:spcAft>
                        <a:buNone/>
                      </a:pPr>
                      <a:endParaRPr dirty="0"/>
                    </a:p>
                    <a:p>
                      <a:pPr marL="342900" marR="0" lvl="0" indent="-342900" algn="l" rtl="0">
                        <a:lnSpc>
                          <a:spcPct val="115000"/>
                        </a:lnSpc>
                        <a:spcBef>
                          <a:spcPts val="0"/>
                        </a:spcBef>
                        <a:spcAft>
                          <a:spcPts val="0"/>
                        </a:spcAft>
                        <a:buClr>
                          <a:srgbClr val="000000"/>
                        </a:buClr>
                        <a:buSzPts val="1400"/>
                        <a:buFont typeface="Arial"/>
                        <a:buAutoNum type="alphaUcPeriod"/>
                      </a:pPr>
                      <a:r>
                        <a:rPr lang="zh-TW" sz="1400" b="0" i="0" u="none" strike="noStrike" cap="none" dirty="0">
                          <a:solidFill>
                            <a:srgbClr val="FF00FF"/>
                          </a:solidFill>
                          <a:latin typeface="Arial"/>
                          <a:ea typeface="Arial"/>
                          <a:cs typeface="Arial"/>
                          <a:sym typeface="Arial"/>
                        </a:rPr>
                        <a:t>一般業務</a:t>
                      </a:r>
                      <a:r>
                        <a:rPr lang="zh-TW" sz="1400" b="0" i="0" u="none" strike="noStrike" cap="none" dirty="0">
                          <a:solidFill>
                            <a:srgbClr val="000000"/>
                          </a:solidFill>
                          <a:latin typeface="Arial"/>
                          <a:ea typeface="Arial"/>
                          <a:cs typeface="Arial"/>
                          <a:sym typeface="Arial"/>
                        </a:rPr>
                        <a:t>支出</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zh-TW" dirty="0"/>
                        <a:t>       </a:t>
                      </a:r>
                      <a:r>
                        <a:rPr lang="zh-TW" sz="1400" b="0" i="0" u="none" strike="noStrike" cap="none" dirty="0">
                          <a:solidFill>
                            <a:srgbClr val="000000"/>
                          </a:solidFill>
                          <a:latin typeface="Arial"/>
                          <a:ea typeface="Arial"/>
                          <a:cs typeface="Arial"/>
                          <a:sym typeface="Arial"/>
                        </a:rPr>
                        <a:t>請購時先註明適用規定並核章；如不須</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zh-TW" dirty="0"/>
                        <a:t>       </a:t>
                      </a:r>
                      <a:r>
                        <a:rPr lang="zh-TW" sz="1400" b="0" i="0" u="none" strike="noStrike" cap="none" dirty="0">
                          <a:solidFill>
                            <a:srgbClr val="000000"/>
                          </a:solidFill>
                          <a:latin typeface="Arial"/>
                          <a:ea typeface="Arial"/>
                          <a:cs typeface="Arial"/>
                          <a:sym typeface="Arial"/>
                        </a:rPr>
                        <a:t>請購，於報支經費時註明符合適用規定。</a:t>
                      </a:r>
                      <a:endParaRPr sz="1400" b="0" i="0" u="none" strike="noStrike" cap="none" dirty="0">
                        <a:solidFill>
                          <a:srgbClr val="000000"/>
                        </a:solidFill>
                        <a:latin typeface="Arial"/>
                        <a:ea typeface="Arial"/>
                        <a:cs typeface="Arial"/>
                        <a:sym typeface="Arial"/>
                      </a:endParaRPr>
                    </a:p>
                    <a:p>
                      <a:pPr marL="914400" marR="0" lvl="0" indent="0" algn="l" rtl="0">
                        <a:lnSpc>
                          <a:spcPct val="115000"/>
                        </a:lnSpc>
                        <a:spcBef>
                          <a:spcPts val="0"/>
                        </a:spcBef>
                        <a:spcAft>
                          <a:spcPts val="0"/>
                        </a:spcAft>
                        <a:buNone/>
                      </a:pPr>
                      <a:endParaRPr dirty="0"/>
                    </a:p>
                    <a:p>
                      <a:pPr marL="0" marR="0" lvl="0" indent="0" algn="l" rtl="0">
                        <a:lnSpc>
                          <a:spcPct val="115000"/>
                        </a:lnSpc>
                        <a:spcBef>
                          <a:spcPts val="0"/>
                        </a:spcBef>
                        <a:spcAft>
                          <a:spcPts val="0"/>
                        </a:spcAft>
                        <a:buNone/>
                      </a:pPr>
                      <a:r>
                        <a:rPr lang="zh-TW" sz="1400" b="0" i="0" u="none" strike="noStrike" cap="none" dirty="0">
                          <a:solidFill>
                            <a:srgbClr val="000000"/>
                          </a:solidFill>
                          <a:latin typeface="Arial"/>
                          <a:ea typeface="Arial"/>
                          <a:cs typeface="Arial"/>
                          <a:sym typeface="Arial"/>
                        </a:rPr>
                        <a:t>(例)</a:t>
                      </a:r>
                      <a:r>
                        <a:rPr lang="zh-TW" altLang="en-US" sz="1400" b="0" i="0" u="none" strike="noStrike" cap="none" dirty="0">
                          <a:solidFill>
                            <a:srgbClr val="000000"/>
                          </a:solidFill>
                          <a:latin typeface="Arial"/>
                          <a:ea typeface="Arial"/>
                          <a:cs typeface="Arial"/>
                          <a:sym typeface="Arial"/>
                        </a:rPr>
                        <a:t>  </a:t>
                      </a:r>
                      <a:r>
                        <a:rPr lang="zh-TW" sz="1400" b="0" i="0" u="none" strike="noStrike" cap="none" dirty="0">
                          <a:solidFill>
                            <a:srgbClr val="000000"/>
                          </a:solidFill>
                          <a:latin typeface="Arial"/>
                          <a:ea typeface="Arial"/>
                          <a:cs typeface="Arial"/>
                          <a:sym typeface="Arial"/>
                        </a:rPr>
                        <a:t>本項支出係適用國立政治大學產學合作</a:t>
                      </a:r>
                      <a:endParaRPr lang="en-US" altLang="zh-TW"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zh-TW" altLang="en-US" sz="1400" b="0" i="0" u="none" strike="noStrike" cap="none" dirty="0">
                          <a:solidFill>
                            <a:srgbClr val="000000"/>
                          </a:solidFill>
                          <a:latin typeface="Arial"/>
                          <a:ea typeface="Arial"/>
                          <a:cs typeface="Arial"/>
                          <a:sym typeface="Arial"/>
                        </a:rPr>
                        <a:t>        計畫結餘款分配、運用及管理辦法</a:t>
                      </a:r>
                      <a:endParaRPr lang="en-US" altLang="zh-TW"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zh-TW" altLang="en-US" sz="1400" b="0" i="0" u="none" strike="noStrike" cap="none" dirty="0">
                          <a:solidFill>
                            <a:srgbClr val="000000"/>
                          </a:solidFill>
                          <a:latin typeface="Arial"/>
                          <a:ea typeface="Arial"/>
                          <a:cs typeface="Arial"/>
                          <a:sym typeface="Arial"/>
                        </a:rPr>
                        <a:t>        </a:t>
                      </a:r>
                      <a:r>
                        <a:rPr lang="zh-TW" sz="1400" b="0" i="0" u="none" strike="noStrike" cap="none" dirty="0">
                          <a:solidFill>
                            <a:srgbClr val="000000"/>
                          </a:solidFill>
                          <a:latin typeface="Arial"/>
                          <a:ea typeface="Arial"/>
                          <a:cs typeface="Arial"/>
                          <a:sym typeface="Arial"/>
                        </a:rPr>
                        <a:t>第</a:t>
                      </a:r>
                      <a:r>
                        <a:rPr lang="zh-TW" altLang="en-US" sz="1400" b="0" i="0" u="none" strike="noStrike" cap="none" dirty="0">
                          <a:solidFill>
                            <a:srgbClr val="000000"/>
                          </a:solidFill>
                          <a:latin typeface="Arial"/>
                          <a:ea typeface="Arial"/>
                          <a:cs typeface="Arial"/>
                          <a:sym typeface="Arial"/>
                        </a:rPr>
                        <a:t>三</a:t>
                      </a:r>
                      <a:r>
                        <a:rPr lang="zh-TW" sz="1400" b="0" i="0" u="none" strike="noStrike" cap="none" dirty="0">
                          <a:solidFill>
                            <a:srgbClr val="000000"/>
                          </a:solidFill>
                          <a:latin typeface="Arial"/>
                          <a:ea typeface="Arial"/>
                          <a:cs typeface="Arial"/>
                          <a:sym typeface="Arial"/>
                        </a:rPr>
                        <a:t>條第X項(簽章)。</a:t>
                      </a:r>
                      <a:br>
                        <a:rPr lang="zh-TW"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85750" marR="0" lvl="0" indent="-285750" algn="l" rtl="0">
                        <a:lnSpc>
                          <a:spcPct val="115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適用規定：需符合本校「產學合作計畫結餘款分配、運用及管理辦法」</a:t>
                      </a:r>
                      <a:r>
                        <a:rPr lang="zh-TW" sz="1200" b="0" i="0" u="none" strike="noStrike" cap="none" dirty="0">
                          <a:solidFill>
                            <a:srgbClr val="000000"/>
                          </a:solidFill>
                          <a:latin typeface="Arial"/>
                          <a:ea typeface="Arial"/>
                          <a:cs typeface="Arial"/>
                          <a:sym typeface="Arial"/>
                        </a:rPr>
                        <a:t>(支用範圍記載於第三條)</a:t>
                      </a:r>
                      <a:r>
                        <a:rPr lang="zh-TW" sz="1400" b="0" i="0" u="none" strike="noStrike" cap="none" dirty="0">
                          <a:solidFill>
                            <a:srgbClr val="000000"/>
                          </a:solidFill>
                          <a:latin typeface="Arial"/>
                          <a:ea typeface="Arial"/>
                          <a:cs typeface="Arial"/>
                          <a:sym typeface="Arial"/>
                        </a:rPr>
                        <a:t>。</a:t>
                      </a:r>
                      <a:endParaRPr lang="en-US" altLang="zh-TW"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結餘款不限定</a:t>
                      </a:r>
                      <a:r>
                        <a:rPr lang="zh-TW" altLang="en-US" sz="1400" b="0" i="0" u="none" strike="noStrike" cap="none" dirty="0">
                          <a:solidFill>
                            <a:srgbClr val="000000"/>
                          </a:solidFill>
                          <a:latin typeface="+mn-lt"/>
                          <a:ea typeface="Arial"/>
                          <a:cs typeface="Arial"/>
                          <a:sym typeface="Arial"/>
                        </a:rPr>
                        <a:t>使用</a:t>
                      </a:r>
                      <a:r>
                        <a:rPr lang="zh-TW" sz="1400" b="0" i="0" u="none" strike="noStrike" cap="none" dirty="0">
                          <a:solidFill>
                            <a:srgbClr val="000000"/>
                          </a:solidFill>
                          <a:latin typeface="Arial"/>
                          <a:ea typeface="Arial"/>
                          <a:cs typeface="Arial"/>
                          <a:sym typeface="Arial"/>
                        </a:rPr>
                        <a:t>期間</a:t>
                      </a:r>
                      <a:r>
                        <a:rPr lang="zh-TW" dirty="0"/>
                        <a:t>(</a:t>
                      </a:r>
                      <a:r>
                        <a:rPr lang="zh-TW" sz="1400" b="0" i="0" u="none" strike="noStrike" cap="none" dirty="0">
                          <a:solidFill>
                            <a:srgbClr val="000000"/>
                          </a:solidFill>
                          <a:latin typeface="Arial"/>
                          <a:ea typeface="Arial"/>
                          <a:cs typeface="Arial"/>
                          <a:sym typeface="Arial"/>
                        </a:rPr>
                        <a:t>老師任職在本</a:t>
                      </a:r>
                      <a:r>
                        <a:rPr lang="zh-TW" altLang="en-US" sz="1400" b="0" i="0" u="none" strike="noStrike" cap="none" dirty="0">
                          <a:solidFill>
                            <a:srgbClr val="000000"/>
                          </a:solidFill>
                          <a:latin typeface="Arial"/>
                          <a:ea typeface="Arial"/>
                          <a:cs typeface="Arial"/>
                          <a:sym typeface="Arial"/>
                        </a:rPr>
                        <a:t>校時</a:t>
                      </a:r>
                      <a:endParaRPr sz="1400" b="0" i="0" u="none" strike="noStrike" cap="none" dirty="0">
                        <a:solidFill>
                          <a:srgbClr val="000000"/>
                        </a:solidFill>
                        <a:latin typeface="Arial"/>
                        <a:ea typeface="Arial"/>
                        <a:cs typeface="Arial"/>
                        <a:sym typeface="Arial"/>
                      </a:endParaRPr>
                    </a:p>
                    <a:p>
                      <a:pPr marL="0" marR="0" lvl="2" indent="0" algn="l" rtl="0">
                        <a:lnSpc>
                          <a:spcPct val="115000"/>
                        </a:lnSpc>
                        <a:spcBef>
                          <a:spcPts val="0"/>
                        </a:spcBef>
                        <a:spcAft>
                          <a:spcPts val="0"/>
                        </a:spcAft>
                        <a:buClr>
                          <a:srgbClr val="000000"/>
                        </a:buClr>
                        <a:buSzPts val="1400"/>
                        <a:buFont typeface="Noto Sans Symbols"/>
                        <a:buNone/>
                      </a:pPr>
                      <a:r>
                        <a:rPr lang="zh-TW" sz="1400" b="0" i="0" u="none" strike="noStrike" cap="none" dirty="0">
                          <a:solidFill>
                            <a:srgbClr val="000000"/>
                          </a:solidFill>
                          <a:latin typeface="Arial"/>
                          <a:ea typeface="Arial"/>
                          <a:cs typeface="Arial"/>
                          <a:sym typeface="Arial"/>
                        </a:rPr>
                        <a:t>      時均得使用</a:t>
                      </a:r>
                      <a:r>
                        <a:rPr lang="zh-TW" dirty="0"/>
                        <a:t>)</a:t>
                      </a:r>
                      <a:r>
                        <a:rPr lang="zh-TW" sz="1400" b="0" i="0" u="none" strike="noStrike" cap="none" dirty="0">
                          <a:solidFill>
                            <a:srgbClr val="000000"/>
                          </a:solidFill>
                          <a:latin typeface="Arial"/>
                          <a:ea typeface="Arial"/>
                          <a:cs typeface="Arial"/>
                          <a:sym typeface="Arial"/>
                        </a:rPr>
                        <a:t>，但</a:t>
                      </a:r>
                      <a:r>
                        <a:rPr lang="zh-TW" sz="1400" b="0" i="0" u="none" strike="noStrike" cap="none" dirty="0">
                          <a:solidFill>
                            <a:srgbClr val="FF00FF"/>
                          </a:solidFill>
                          <a:latin typeface="Arial"/>
                          <a:ea typeface="Arial"/>
                          <a:cs typeface="Arial"/>
                          <a:sym typeface="Arial"/>
                        </a:rPr>
                        <a:t>當年度單</a:t>
                      </a:r>
                      <a:r>
                        <a:rPr lang="zh-TW" altLang="en-US" sz="1400" b="0" i="0" u="none" strike="noStrike" cap="none" dirty="0">
                          <a:solidFill>
                            <a:srgbClr val="FF00FF"/>
                          </a:solidFill>
                          <a:latin typeface="Arial"/>
                          <a:ea typeface="Arial"/>
                          <a:cs typeface="Arial"/>
                          <a:sym typeface="Arial"/>
                        </a:rPr>
                        <a:t>據需</a:t>
                      </a:r>
                      <a:r>
                        <a:rPr lang="zh-TW" sz="1400" b="0" i="0" u="none" strike="noStrike" cap="none" dirty="0">
                          <a:solidFill>
                            <a:srgbClr val="FF00FF"/>
                          </a:solidFill>
                          <a:latin typeface="Arial"/>
                          <a:ea typeface="Arial"/>
                          <a:cs typeface="Arial"/>
                          <a:sym typeface="Arial"/>
                        </a:rPr>
                        <a:t>於當年度</a:t>
                      </a:r>
                      <a:r>
                        <a:rPr lang="zh-TW" altLang="en-US" sz="1400" b="0" i="0" u="none" strike="noStrike" cap="none" dirty="0">
                          <a:solidFill>
                            <a:schemeClr val="tx1"/>
                          </a:solidFill>
                          <a:latin typeface="Arial"/>
                          <a:ea typeface="Arial"/>
                          <a:cs typeface="Arial"/>
                          <a:sym typeface="Arial"/>
                        </a:rPr>
                        <a:t>結</a:t>
                      </a:r>
                      <a:endParaRPr sz="1400" b="0" i="0" u="none" strike="noStrike" cap="none" dirty="0">
                        <a:solidFill>
                          <a:schemeClr val="tx1"/>
                        </a:solidFill>
                        <a:latin typeface="Arial"/>
                        <a:ea typeface="Arial"/>
                        <a:cs typeface="Arial"/>
                        <a:sym typeface="Arial"/>
                      </a:endParaRPr>
                    </a:p>
                    <a:p>
                      <a:pPr marL="0" marR="0" lvl="2" indent="0" algn="l" rtl="0">
                        <a:lnSpc>
                          <a:spcPct val="115000"/>
                        </a:lnSpc>
                        <a:spcBef>
                          <a:spcPts val="0"/>
                        </a:spcBef>
                        <a:spcAft>
                          <a:spcPts val="0"/>
                        </a:spcAft>
                        <a:buClr>
                          <a:srgbClr val="000000"/>
                        </a:buClr>
                        <a:buSzPts val="1400"/>
                        <a:buFont typeface="Noto Sans Symbols"/>
                        <a:buNone/>
                      </a:pPr>
                      <a:r>
                        <a:rPr lang="zh-TW" dirty="0">
                          <a:solidFill>
                            <a:schemeClr val="tx1"/>
                          </a:solidFill>
                        </a:rPr>
                        <a:t>      </a:t>
                      </a:r>
                      <a:r>
                        <a:rPr lang="zh-TW" sz="1400" b="0" i="0" u="none" strike="noStrike" cap="none" dirty="0">
                          <a:solidFill>
                            <a:schemeClr val="tx1"/>
                          </a:solidFill>
                          <a:latin typeface="Arial"/>
                          <a:ea typeface="Arial"/>
                          <a:cs typeface="Arial"/>
                          <a:sym typeface="Arial"/>
                        </a:rPr>
                        <a:t>報</a:t>
                      </a:r>
                      <a:endParaRPr sz="1400" b="0" i="0" u="none" strike="noStrike" cap="none" dirty="0">
                        <a:solidFill>
                          <a:schemeClr val="tx1"/>
                        </a:solidFill>
                        <a:latin typeface="Arial"/>
                        <a:ea typeface="Arial"/>
                        <a:cs typeface="Arial"/>
                        <a:sym typeface="Arial"/>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878" name="Google Shape;2878;p107"/>
          <p:cNvSpPr txBox="1"/>
          <p:nvPr/>
        </p:nvSpPr>
        <p:spPr>
          <a:xfrm>
            <a:off x="1767476" y="1166835"/>
            <a:ext cx="2338194" cy="732522"/>
          </a:xfrm>
          <a:prstGeom prst="rect">
            <a:avLst/>
          </a:prstGeom>
          <a:noFill/>
          <a:ln>
            <a:noFill/>
          </a:ln>
        </p:spPr>
        <p:txBody>
          <a:bodyPr spcFirstLastPara="1" wrap="square" lIns="254000" tIns="254000" rIns="254000" bIns="254000" anchor="ctr" anchorCtr="0">
            <a:noAutofit/>
          </a:bodyPr>
          <a:lstStyle/>
          <a:p>
            <a:pPr marL="0" marR="0" lvl="0" indent="0" algn="ctr" rtl="0">
              <a:lnSpc>
                <a:spcPct val="116666"/>
              </a:lnSpc>
              <a:spcBef>
                <a:spcPts val="0"/>
              </a:spcBef>
              <a:spcAft>
                <a:spcPts val="0"/>
              </a:spcAft>
              <a:buClr>
                <a:srgbClr val="000000"/>
              </a:buClr>
              <a:buSzPts val="1800"/>
              <a:buFont typeface="Arial"/>
              <a:buNone/>
            </a:pPr>
            <a:r>
              <a:rPr lang="zh-TW" sz="1800" b="1" i="0" u="none" strike="noStrike" cap="none">
                <a:solidFill>
                  <a:srgbClr val="0C0C0C"/>
                </a:solidFill>
                <a:latin typeface="Microsoft JhengHei"/>
                <a:ea typeface="Microsoft JhengHei"/>
                <a:cs typeface="Microsoft JhengHei"/>
                <a:sym typeface="Microsoft JhengHei"/>
              </a:rPr>
              <a:t>支出</a:t>
            </a:r>
            <a:endParaRPr sz="1800" b="1" i="0" u="none" strike="noStrike" cap="none">
              <a:solidFill>
                <a:srgbClr val="0C0C0C"/>
              </a:solidFill>
              <a:latin typeface="Microsoft JhengHei"/>
              <a:ea typeface="Microsoft JhengHei"/>
              <a:cs typeface="Microsoft JhengHei"/>
              <a:sym typeface="Microsoft JhengHei"/>
            </a:endParaRPr>
          </a:p>
        </p:txBody>
      </p:sp>
      <p:sp>
        <p:nvSpPr>
          <p:cNvPr id="2879" name="Google Shape;2879;p107"/>
          <p:cNvSpPr/>
          <p:nvPr/>
        </p:nvSpPr>
        <p:spPr>
          <a:xfrm>
            <a:off x="1177336" y="1283115"/>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880" name="Google Shape;2880;p107"/>
          <p:cNvCxnSpPr/>
          <p:nvPr/>
        </p:nvCxnSpPr>
        <p:spPr>
          <a:xfrm>
            <a:off x="1129460" y="1799986"/>
            <a:ext cx="2772177" cy="0"/>
          </a:xfrm>
          <a:prstGeom prst="straightConnector1">
            <a:avLst/>
          </a:prstGeom>
          <a:noFill/>
          <a:ln w="31750" cap="flat" cmpd="sng">
            <a:solidFill>
              <a:srgbClr val="F2D74A"/>
            </a:solidFill>
            <a:prstDash val="solid"/>
            <a:round/>
            <a:headEnd type="none" w="sm" len="sm"/>
            <a:tailEnd type="none" w="sm" len="sm"/>
          </a:ln>
        </p:spPr>
      </p:cxnSp>
      <p:grpSp>
        <p:nvGrpSpPr>
          <p:cNvPr id="2881" name="Google Shape;2881;p107"/>
          <p:cNvGrpSpPr/>
          <p:nvPr/>
        </p:nvGrpSpPr>
        <p:grpSpPr>
          <a:xfrm>
            <a:off x="4642248" y="1140128"/>
            <a:ext cx="809047" cy="686927"/>
            <a:chOff x="0" y="-28575"/>
            <a:chExt cx="433534" cy="368095"/>
          </a:xfrm>
        </p:grpSpPr>
        <p:sp>
          <p:nvSpPr>
            <p:cNvPr id="2882" name="Google Shape;2882;p10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3" name="Google Shape;2883;p10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84" name="Google Shape;2884;p107"/>
          <p:cNvSpPr txBox="1"/>
          <p:nvPr/>
        </p:nvSpPr>
        <p:spPr>
          <a:xfrm>
            <a:off x="5421417" y="1170797"/>
            <a:ext cx="1789317" cy="732522"/>
          </a:xfrm>
          <a:prstGeom prst="rect">
            <a:avLst/>
          </a:prstGeom>
          <a:noFill/>
          <a:ln>
            <a:noFill/>
          </a:ln>
        </p:spPr>
        <p:txBody>
          <a:bodyPr spcFirstLastPara="1" wrap="square" lIns="254000" tIns="254000" rIns="254000" bIns="254000" anchor="ctr" anchorCtr="0">
            <a:noAutofit/>
          </a:bodyPr>
          <a:lstStyle/>
          <a:p>
            <a:pPr marL="0" marR="0" lvl="0" indent="0" algn="ctr" rtl="0">
              <a:lnSpc>
                <a:spcPct val="116666"/>
              </a:lnSpc>
              <a:spcBef>
                <a:spcPts val="0"/>
              </a:spcBef>
              <a:spcAft>
                <a:spcPts val="0"/>
              </a:spcAft>
              <a:buClr>
                <a:srgbClr val="000000"/>
              </a:buClr>
              <a:buSzPts val="1800"/>
              <a:buFont typeface="Arial"/>
              <a:buNone/>
            </a:pPr>
            <a:r>
              <a:rPr lang="zh-TW" sz="1800" b="1" i="0" u="none" strike="noStrike" cap="none">
                <a:solidFill>
                  <a:srgbClr val="0C0C0C"/>
                </a:solidFill>
                <a:latin typeface="Microsoft JhengHei"/>
                <a:ea typeface="Microsoft JhengHei"/>
                <a:cs typeface="Microsoft JhengHei"/>
                <a:sym typeface="Microsoft JhengHei"/>
              </a:rPr>
              <a:t>重點說明</a:t>
            </a:r>
            <a:endParaRPr sz="1800" b="1" i="0" u="none" strike="noStrike" cap="none">
              <a:solidFill>
                <a:srgbClr val="0C0C0C"/>
              </a:solidFill>
              <a:latin typeface="Microsoft JhengHei"/>
              <a:ea typeface="Microsoft JhengHei"/>
              <a:cs typeface="Microsoft JhengHei"/>
              <a:sym typeface="Microsoft JhengHei"/>
            </a:endParaRPr>
          </a:p>
        </p:txBody>
      </p:sp>
      <p:cxnSp>
        <p:nvCxnSpPr>
          <p:cNvPr id="2885" name="Google Shape;2885;p107"/>
          <p:cNvCxnSpPr/>
          <p:nvPr/>
        </p:nvCxnSpPr>
        <p:spPr>
          <a:xfrm>
            <a:off x="4783401" y="1803948"/>
            <a:ext cx="2772177" cy="0"/>
          </a:xfrm>
          <a:prstGeom prst="straightConnector1">
            <a:avLst/>
          </a:prstGeom>
          <a:noFill/>
          <a:ln w="31750" cap="flat" cmpd="sng">
            <a:solidFill>
              <a:srgbClr val="FE7DCF"/>
            </a:solidFill>
            <a:prstDash val="solid"/>
            <a:round/>
            <a:headEnd type="none" w="sm" len="sm"/>
            <a:tailEnd type="none" w="sm" len="sm"/>
          </a:ln>
        </p:spPr>
      </p:cxnSp>
      <p:sp>
        <p:nvSpPr>
          <p:cNvPr id="2886" name="Google Shape;2886;p107"/>
          <p:cNvSpPr/>
          <p:nvPr/>
        </p:nvSpPr>
        <p:spPr>
          <a:xfrm>
            <a:off x="4832741" y="1330247"/>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887" name="Google Shape;2887;p10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altLang="en-US" sz="2400" b="1" i="0" u="none" strike="noStrike" cap="none" dirty="0">
                <a:solidFill>
                  <a:srgbClr val="191919"/>
                </a:solidFill>
                <a:latin typeface="Microsoft JhengHei"/>
                <a:ea typeface="Microsoft JhengHei"/>
                <a:cs typeface="Microsoft JhengHei"/>
                <a:sym typeface="Microsoft JhengHei"/>
              </a:rPr>
              <a:t>五</a:t>
            </a:r>
            <a:r>
              <a:rPr lang="zh-TW" sz="2400" b="1" i="0" u="none" strike="noStrike" cap="none" dirty="0">
                <a:solidFill>
                  <a:srgbClr val="191919"/>
                </a:solidFill>
                <a:latin typeface="Microsoft JhengHei"/>
                <a:ea typeface="Microsoft JhengHei"/>
                <a:cs typeface="Microsoft JhengHei"/>
                <a:sym typeface="Microsoft JhengHei"/>
              </a:rPr>
              <a:t>、</a:t>
            </a:r>
            <a:r>
              <a:rPr lang="zh-TW" altLang="en-US" sz="2400" b="1" i="0" u="none" strike="noStrike" cap="none" dirty="0">
                <a:solidFill>
                  <a:srgbClr val="191919"/>
                </a:solidFill>
                <a:latin typeface="Microsoft JhengHei"/>
                <a:ea typeface="Microsoft JhengHei"/>
                <a:cs typeface="Microsoft JhengHei"/>
                <a:sym typeface="Microsoft JhengHei"/>
              </a:rPr>
              <a:t>報支計畫</a:t>
            </a:r>
            <a:r>
              <a:rPr lang="zh-TW" sz="2400" b="1" i="0" u="none" strike="noStrike" cap="none" dirty="0">
                <a:solidFill>
                  <a:srgbClr val="191919"/>
                </a:solidFill>
                <a:latin typeface="Microsoft JhengHei"/>
                <a:ea typeface="Microsoft JhengHei"/>
                <a:cs typeface="Microsoft JhengHei"/>
                <a:sym typeface="Microsoft JhengHei"/>
              </a:rPr>
              <a:t>結餘款重點事項</a:t>
            </a:r>
            <a:endParaRPr dirty="0"/>
          </a:p>
        </p:txBody>
      </p:sp>
      <p:sp>
        <p:nvSpPr>
          <p:cNvPr id="24" name="投影片編號版面配置區 2">
            <a:extLst>
              <a:ext uri="{FF2B5EF4-FFF2-40B4-BE49-F238E27FC236}">
                <a16:creationId xmlns:a16="http://schemas.microsoft.com/office/drawing/2014/main" id="{36A40CD4-2486-4E92-8E10-0A8C00E15A7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111</a:t>
            </a:fld>
            <a:endParaRPr lang="zh-TW" altLang="en-US" sz="1000" dirty="0">
              <a:solidFill>
                <a:schemeClr val="tx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891"/>
        <p:cNvGrpSpPr/>
        <p:nvPr/>
      </p:nvGrpSpPr>
      <p:grpSpPr>
        <a:xfrm>
          <a:off x="0" y="0"/>
          <a:ext cx="0" cy="0"/>
          <a:chOff x="0" y="0"/>
          <a:chExt cx="0" cy="0"/>
        </a:xfrm>
      </p:grpSpPr>
      <p:sp>
        <p:nvSpPr>
          <p:cNvPr id="2892" name="Google Shape;2892;p108"/>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893" name="Google Shape;2893;p10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94" name="Google Shape;2894;p108"/>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895" name="Google Shape;2895;p108"/>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96" name="Google Shape;2896;p10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97" name="Google Shape;2897;p10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98" name="Google Shape;2898;p108"/>
          <p:cNvSpPr/>
          <p:nvPr/>
        </p:nvSpPr>
        <p:spPr>
          <a:xfrm rot="-5400000">
            <a:off x="3642138" y="13432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899" name="Google Shape;2899;p108"/>
          <p:cNvSpPr txBox="1"/>
          <p:nvPr/>
        </p:nvSpPr>
        <p:spPr>
          <a:xfrm>
            <a:off x="3360442" y="1588684"/>
            <a:ext cx="2014800" cy="9702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nvGrpSpPr>
          <p:cNvPr id="2900" name="Google Shape;2900;p108"/>
          <p:cNvGrpSpPr/>
          <p:nvPr/>
        </p:nvGrpSpPr>
        <p:grpSpPr>
          <a:xfrm>
            <a:off x="283330" y="843406"/>
            <a:ext cx="455211" cy="386505"/>
            <a:chOff x="0" y="-28575"/>
            <a:chExt cx="433534" cy="368100"/>
          </a:xfrm>
        </p:grpSpPr>
        <p:sp>
          <p:nvSpPr>
            <p:cNvPr id="2901" name="Google Shape;2901;p10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2" name="Google Shape;2902;p108"/>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2903" name="Google Shape;2903;p108"/>
          <p:cNvCxnSpPr/>
          <p:nvPr/>
        </p:nvCxnSpPr>
        <p:spPr>
          <a:xfrm rot="10800000" flipH="1">
            <a:off x="419571" y="1231893"/>
            <a:ext cx="1589703" cy="7553"/>
          </a:xfrm>
          <a:prstGeom prst="straightConnector1">
            <a:avLst/>
          </a:prstGeom>
          <a:noFill/>
          <a:ln w="31750" cap="flat" cmpd="sng">
            <a:solidFill>
              <a:srgbClr val="FE7DCF"/>
            </a:solidFill>
            <a:prstDash val="solid"/>
            <a:round/>
            <a:headEnd type="none" w="sm" len="sm"/>
            <a:tailEnd type="none" w="sm" len="sm"/>
          </a:ln>
        </p:spPr>
      </p:cxnSp>
      <p:sp>
        <p:nvSpPr>
          <p:cNvPr id="2904" name="Google Shape;2904;p108"/>
          <p:cNvSpPr/>
          <p:nvPr/>
        </p:nvSpPr>
        <p:spPr>
          <a:xfrm>
            <a:off x="438621" y="932743"/>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905" name="Google Shape;2905;p108"/>
          <p:cNvGraphicFramePr/>
          <p:nvPr>
            <p:extLst>
              <p:ext uri="{D42A27DB-BD31-4B8C-83A1-F6EECF244321}">
                <p14:modId xmlns:p14="http://schemas.microsoft.com/office/powerpoint/2010/main" val="1094213461"/>
              </p:ext>
            </p:extLst>
          </p:nvPr>
        </p:nvGraphicFramePr>
        <p:xfrm>
          <a:off x="298811" y="1337066"/>
          <a:ext cx="8590975" cy="3085791"/>
        </p:xfrm>
        <a:graphic>
          <a:graphicData uri="http://schemas.openxmlformats.org/drawingml/2006/table">
            <a:tbl>
              <a:tblPr>
                <a:noFill/>
              </a:tblPr>
              <a:tblGrid>
                <a:gridCol w="8590975">
                  <a:extLst>
                    <a:ext uri="{9D8B030D-6E8A-4147-A177-3AD203B41FA5}">
                      <a16:colId xmlns:a16="http://schemas.microsoft.com/office/drawing/2014/main" val="20000"/>
                    </a:ext>
                  </a:extLst>
                </a:gridCol>
              </a:tblGrid>
              <a:tr h="398425">
                <a:tc>
                  <a:txBody>
                    <a:bodyPr/>
                    <a:lstStyle/>
                    <a:p>
                      <a:pPr marL="0" marR="0" lvl="0" indent="0" algn="ctr" rtl="0">
                        <a:lnSpc>
                          <a:spcPct val="100000"/>
                        </a:lnSpc>
                        <a:spcBef>
                          <a:spcPts val="0"/>
                        </a:spcBef>
                        <a:spcAft>
                          <a:spcPts val="0"/>
                        </a:spcAft>
                        <a:buClr>
                          <a:srgbClr val="000000"/>
                        </a:buClr>
                        <a:buSzPts val="1200"/>
                        <a:buFont typeface="Arial"/>
                        <a:buNone/>
                      </a:pPr>
                      <a:r>
                        <a:rPr lang="zh-TW" altLang="en-US" sz="1600" b="1" i="0" u="none" strike="noStrike" cap="none" dirty="0">
                          <a:solidFill>
                            <a:srgbClr val="262626"/>
                          </a:solidFill>
                          <a:latin typeface="Microsoft JhengHei"/>
                          <a:ea typeface="Microsoft JhengHei"/>
                          <a:cs typeface="Microsoft JhengHei"/>
                          <a:sym typeface="Microsoft JhengHei"/>
                        </a:rPr>
                        <a:t>說明</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504000">
                <a:tc>
                  <a:txBody>
                    <a:bodyPr/>
                    <a:lstStyle/>
                    <a:p>
                      <a:pPr marL="0" marR="0" lvl="0" indent="0" algn="l" rtl="0">
                        <a:lnSpc>
                          <a:spcPct val="100000"/>
                        </a:lnSpc>
                        <a:spcBef>
                          <a:spcPts val="0"/>
                        </a:spcBef>
                        <a:spcAft>
                          <a:spcPts val="0"/>
                        </a:spcAft>
                        <a:buClr>
                          <a:srgbClr val="000000"/>
                        </a:buClr>
                        <a:buSzPts val="1200"/>
                        <a:buFont typeface="Arial"/>
                        <a:buNone/>
                      </a:pPr>
                      <a:r>
                        <a:rPr lang="zh-TW" sz="1600" b="0" i="0" u="none" strike="noStrike" cap="none" dirty="0">
                          <a:solidFill>
                            <a:srgbClr val="000000"/>
                          </a:solidFill>
                          <a:latin typeface="Arial"/>
                          <a:ea typeface="Arial"/>
                          <a:cs typeface="Arial"/>
                          <a:sym typeface="Arial"/>
                        </a:rPr>
                        <a:t>研究計畫有預借計畫週轉金之需求者，填列「研究計畫週轉金預借款項申請表」。</a:t>
                      </a:r>
                      <a:endParaRPr sz="1600"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504000">
                <a:tc>
                  <a:txBody>
                    <a:bodyPr/>
                    <a:lstStyle/>
                    <a:p>
                      <a:pPr marL="0" marR="0" lvl="0" indent="0" algn="l" rtl="0">
                        <a:lnSpc>
                          <a:spcPct val="100000"/>
                        </a:lnSpc>
                        <a:spcBef>
                          <a:spcPts val="0"/>
                        </a:spcBef>
                        <a:spcAft>
                          <a:spcPts val="0"/>
                        </a:spcAft>
                        <a:buClr>
                          <a:srgbClr val="000000"/>
                        </a:buClr>
                        <a:buSzPts val="1200"/>
                        <a:buFont typeface="Arial"/>
                        <a:buNone/>
                      </a:pPr>
                      <a:r>
                        <a:rPr lang="zh-TW" sz="1600" b="0" i="0" u="none" strike="noStrike" cap="none" dirty="0">
                          <a:solidFill>
                            <a:schemeClr val="dk1"/>
                          </a:solidFill>
                          <a:latin typeface="Arial"/>
                          <a:ea typeface="Arial"/>
                          <a:cs typeface="Arial"/>
                          <a:sym typeface="Arial"/>
                        </a:rPr>
                        <a:t>除計畫週轉金外之特殊需求需辦理預借者，填列「預借款項申請表」。</a:t>
                      </a:r>
                      <a:endParaRPr sz="16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504000">
                <a:tc>
                  <a:txBody>
                    <a:bodyPr/>
                    <a:lstStyle/>
                    <a:p>
                      <a:pPr marL="0" marR="0" lvl="0" indent="0" algn="l" rtl="0">
                        <a:lnSpc>
                          <a:spcPct val="100000"/>
                        </a:lnSpc>
                        <a:spcBef>
                          <a:spcPts val="0"/>
                        </a:spcBef>
                        <a:spcAft>
                          <a:spcPts val="0"/>
                        </a:spcAft>
                        <a:buClr>
                          <a:srgbClr val="000000"/>
                        </a:buClr>
                        <a:buSzPts val="1200"/>
                        <a:buFont typeface="Arial"/>
                        <a:buNone/>
                      </a:pPr>
                      <a:r>
                        <a:rPr lang="zh-TW" sz="1600" b="0" i="0" u="none" strike="noStrike" cap="none" dirty="0">
                          <a:solidFill>
                            <a:srgbClr val="000000"/>
                          </a:solidFill>
                          <a:latin typeface="Arial"/>
                          <a:ea typeface="Arial"/>
                          <a:cs typeface="Arial"/>
                          <a:sym typeface="Arial"/>
                        </a:rPr>
                        <a:t>人事費以撥付最終受款人為原則，不得</a:t>
                      </a:r>
                      <a:r>
                        <a:rPr lang="zh-TW" altLang="en-US" sz="1600" b="0" i="0" u="none" strike="noStrike" cap="none" dirty="0">
                          <a:solidFill>
                            <a:srgbClr val="000000"/>
                          </a:solidFill>
                          <a:latin typeface="Arial"/>
                          <a:ea typeface="Arial"/>
                          <a:cs typeface="Arial"/>
                          <a:sym typeface="Arial"/>
                        </a:rPr>
                        <a:t>以現金方式支</a:t>
                      </a:r>
                      <a:r>
                        <a:rPr lang="zh-TW" sz="1600" b="0" i="0" u="none" strike="noStrike" cap="none" dirty="0">
                          <a:solidFill>
                            <a:srgbClr val="000000"/>
                          </a:solidFill>
                          <a:latin typeface="Arial"/>
                          <a:ea typeface="Arial"/>
                          <a:cs typeface="Arial"/>
                          <a:sym typeface="Arial"/>
                        </a:rPr>
                        <a:t>付。</a:t>
                      </a:r>
                      <a:endParaRPr sz="16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r h="654501">
                <a:tc>
                  <a:txBody>
                    <a:bodyPr/>
                    <a:lstStyle/>
                    <a:p>
                      <a:pPr marL="0" marR="0" lvl="0" indent="0" algn="l" rtl="0">
                        <a:lnSpc>
                          <a:spcPct val="100000"/>
                        </a:lnSpc>
                        <a:spcBef>
                          <a:spcPts val="0"/>
                        </a:spcBef>
                        <a:spcAft>
                          <a:spcPts val="0"/>
                        </a:spcAft>
                        <a:buClr>
                          <a:srgbClr val="000000"/>
                        </a:buClr>
                        <a:buSzPts val="1200"/>
                        <a:buFont typeface="Arial"/>
                        <a:buNone/>
                      </a:pPr>
                      <a:r>
                        <a:rPr lang="zh-TW" sz="1600" b="0" i="0" u="none" strike="noStrike" cap="none" dirty="0">
                          <a:solidFill>
                            <a:srgbClr val="000000"/>
                          </a:solidFill>
                          <a:latin typeface="Arial"/>
                          <a:ea typeface="Arial"/>
                          <a:cs typeface="Arial"/>
                          <a:sym typeface="Arial"/>
                        </a:rPr>
                        <a:t>除需直接支付現金之特殊情況外，採購金額達1萬元以上應由校方匯付廠商。</a:t>
                      </a:r>
                      <a:endParaRPr sz="16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4"/>
                  </a:ext>
                </a:extLst>
              </a:tr>
              <a:tr h="504000">
                <a:tc>
                  <a: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zh-TW" altLang="en-US" sz="1600" b="0" i="0" u="none" strike="noStrike" cap="none" dirty="0">
                          <a:solidFill>
                            <a:schemeClr val="tx1"/>
                          </a:solidFill>
                          <a:latin typeface="+mn-lt"/>
                          <a:ea typeface="Arial"/>
                          <a:cs typeface="Arial"/>
                          <a:sym typeface="Arial"/>
                        </a:rPr>
                        <a:t>請務必於</a:t>
                      </a:r>
                      <a:r>
                        <a:rPr lang="zh-TW" altLang="en-US" sz="1600" b="0" i="0" u="none" strike="noStrike" cap="none" dirty="0">
                          <a:solidFill>
                            <a:srgbClr val="FF00FF"/>
                          </a:solidFill>
                          <a:latin typeface="+mn-lt"/>
                          <a:ea typeface="Arial"/>
                          <a:cs typeface="Arial"/>
                          <a:sym typeface="Arial"/>
                        </a:rPr>
                        <a:t>「預定結報日」</a:t>
                      </a:r>
                      <a:r>
                        <a:rPr lang="zh-TW" altLang="en-US" sz="1600" b="0" i="0" u="none" strike="noStrike" cap="none" dirty="0">
                          <a:solidFill>
                            <a:schemeClr val="tx1"/>
                          </a:solidFill>
                          <a:latin typeface="+mn-lt"/>
                          <a:ea typeface="Arial"/>
                          <a:cs typeface="Arial"/>
                          <a:sym typeface="Arial"/>
                        </a:rPr>
                        <a:t>前完成結報轉正作業；如有</a:t>
                      </a:r>
                      <a:r>
                        <a:rPr lang="zh-TW" altLang="en-US" sz="1600" b="0" i="0" u="none" strike="noStrike" cap="none" dirty="0">
                          <a:solidFill>
                            <a:srgbClr val="FF00FF"/>
                          </a:solidFill>
                          <a:latin typeface="+mn-lt"/>
                          <a:ea typeface="Arial"/>
                          <a:cs typeface="Arial"/>
                          <a:sym typeface="Arial"/>
                        </a:rPr>
                        <a:t>賸餘款</a:t>
                      </a:r>
                      <a:r>
                        <a:rPr lang="zh-TW" altLang="en-US" sz="1600" b="0" i="0" u="none" strike="noStrike" cap="none" dirty="0">
                          <a:solidFill>
                            <a:schemeClr val="tx1"/>
                          </a:solidFill>
                          <a:latin typeface="+mn-lt"/>
                          <a:ea typeface="Arial"/>
                          <a:cs typeface="Arial"/>
                          <a:sym typeface="Arial"/>
                        </a:rPr>
                        <a:t>，請至</a:t>
                      </a:r>
                      <a:r>
                        <a:rPr lang="zh-TW" altLang="en-US" sz="1600" b="0" i="0" u="none" strike="noStrike" cap="none" dirty="0">
                          <a:solidFill>
                            <a:srgbClr val="FF00FF"/>
                          </a:solidFill>
                          <a:latin typeface="+mn-lt"/>
                          <a:ea typeface="Arial"/>
                          <a:cs typeface="Arial"/>
                          <a:sym typeface="Arial"/>
                        </a:rPr>
                        <a:t>出納組</a:t>
                      </a:r>
                      <a:r>
                        <a:rPr lang="zh-TW" altLang="en-US" sz="1600" b="0" i="0" u="none" strike="noStrike" cap="none" dirty="0">
                          <a:solidFill>
                            <a:schemeClr val="tx1"/>
                          </a:solidFill>
                          <a:latin typeface="+mn-lt"/>
                          <a:ea typeface="Arial"/>
                          <a:cs typeface="Arial"/>
                          <a:sym typeface="Arial"/>
                        </a:rPr>
                        <a:t>繳回。</a:t>
                      </a:r>
                      <a:endParaRPr lang="zh-TW" altLang="en-US" sz="1600" dirty="0">
                        <a:solidFill>
                          <a:schemeClr val="tx1"/>
                        </a:solidFil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5"/>
                  </a:ext>
                </a:extLst>
              </a:tr>
            </a:tbl>
          </a:graphicData>
        </a:graphic>
      </p:graphicFrame>
      <p:sp>
        <p:nvSpPr>
          <p:cNvPr id="2906" name="Google Shape;2906;p10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altLang="en-US" sz="2400" b="1" dirty="0">
                <a:solidFill>
                  <a:srgbClr val="191919"/>
                </a:solidFill>
                <a:latin typeface="Microsoft JhengHei"/>
                <a:ea typeface="Microsoft JhengHei"/>
                <a:cs typeface="Microsoft JhengHei"/>
                <a:sym typeface="Microsoft JhengHei"/>
              </a:rPr>
              <a:t>六</a:t>
            </a:r>
            <a:r>
              <a:rPr lang="zh-TW" sz="2400" b="1" i="0" u="none" strike="noStrike" cap="none" dirty="0">
                <a:solidFill>
                  <a:srgbClr val="191919"/>
                </a:solidFill>
                <a:latin typeface="Microsoft JhengHei"/>
                <a:ea typeface="Microsoft JhengHei"/>
                <a:cs typeface="Microsoft JhengHei"/>
                <a:sym typeface="Microsoft JhengHei"/>
              </a:rPr>
              <a:t>、預借款注意事項</a:t>
            </a:r>
            <a:endParaRPr dirty="0"/>
          </a:p>
        </p:txBody>
      </p:sp>
      <p:sp>
        <p:nvSpPr>
          <p:cNvPr id="17" name="投影片編號版面配置區 2">
            <a:extLst>
              <a:ext uri="{FF2B5EF4-FFF2-40B4-BE49-F238E27FC236}">
                <a16:creationId xmlns:a16="http://schemas.microsoft.com/office/drawing/2014/main" id="{4FAF08FD-5897-4502-93A2-57706BB5CD2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112</a:t>
            </a:fld>
            <a:endParaRPr lang="zh-TW" altLang="en-US" sz="1000" dirty="0">
              <a:solidFill>
                <a:schemeClr val="tx1"/>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910"/>
        <p:cNvGrpSpPr/>
        <p:nvPr/>
      </p:nvGrpSpPr>
      <p:grpSpPr>
        <a:xfrm>
          <a:off x="0" y="0"/>
          <a:ext cx="0" cy="0"/>
          <a:chOff x="0" y="0"/>
          <a:chExt cx="0" cy="0"/>
        </a:xfrm>
      </p:grpSpPr>
      <p:pic>
        <p:nvPicPr>
          <p:cNvPr id="3" name="圖片 2">
            <a:extLst>
              <a:ext uri="{FF2B5EF4-FFF2-40B4-BE49-F238E27FC236}">
                <a16:creationId xmlns:a16="http://schemas.microsoft.com/office/drawing/2014/main" id="{130B8E43-D1F7-4F64-ADC6-875EDCBCE2FC}"/>
              </a:ext>
            </a:extLst>
          </p:cNvPr>
          <p:cNvPicPr>
            <a:picLocks noChangeAspect="1"/>
          </p:cNvPicPr>
          <p:nvPr/>
        </p:nvPicPr>
        <p:blipFill>
          <a:blip r:embed="rId3"/>
          <a:stretch>
            <a:fillRect/>
          </a:stretch>
        </p:blipFill>
        <p:spPr>
          <a:xfrm>
            <a:off x="401008" y="247650"/>
            <a:ext cx="4152900" cy="4895850"/>
          </a:xfrm>
          <a:prstGeom prst="rect">
            <a:avLst/>
          </a:prstGeom>
        </p:spPr>
      </p:pic>
      <p:sp>
        <p:nvSpPr>
          <p:cNvPr id="2911" name="Google Shape;2911;p109"/>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912" name="Google Shape;2912;p10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13" name="Google Shape;2913;p109"/>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2914" name="Google Shape;2914;p109"/>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15" name="Google Shape;2915;p10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16" name="Google Shape;2916;p10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17" name="Google Shape;2917;p109"/>
          <p:cNvSpPr/>
          <p:nvPr/>
        </p:nvSpPr>
        <p:spPr>
          <a:xfrm rot="-5400000">
            <a:off x="3642138" y="13432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918" name="Google Shape;2918;p10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altLang="en-US" sz="2400" b="1" dirty="0">
                <a:solidFill>
                  <a:srgbClr val="191919"/>
                </a:solidFill>
                <a:latin typeface="Microsoft JhengHei"/>
                <a:ea typeface="Microsoft JhengHei"/>
                <a:cs typeface="Microsoft JhengHei"/>
                <a:sym typeface="Microsoft JhengHei"/>
              </a:rPr>
              <a:t>六</a:t>
            </a:r>
            <a:r>
              <a:rPr lang="zh-TW" sz="2400" b="1" i="0" u="none" strike="noStrike" cap="none" dirty="0">
                <a:solidFill>
                  <a:srgbClr val="191919"/>
                </a:solidFill>
                <a:latin typeface="Microsoft JhengHei"/>
                <a:ea typeface="Microsoft JhengHei"/>
                <a:cs typeface="Microsoft JhengHei"/>
                <a:sym typeface="Microsoft JhengHei"/>
              </a:rPr>
              <a:t>、預借款注意事項</a:t>
            </a:r>
            <a:endParaRPr dirty="0"/>
          </a:p>
        </p:txBody>
      </p:sp>
      <p:sp>
        <p:nvSpPr>
          <p:cNvPr id="2919" name="Google Shape;2919;p109"/>
          <p:cNvSpPr/>
          <p:nvPr/>
        </p:nvSpPr>
        <p:spPr>
          <a:xfrm>
            <a:off x="4664858" y="836080"/>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2920" name="Google Shape;2920;p109"/>
          <p:cNvSpPr txBox="1"/>
          <p:nvPr/>
        </p:nvSpPr>
        <p:spPr>
          <a:xfrm>
            <a:off x="4412467" y="998089"/>
            <a:ext cx="3057641" cy="285335"/>
          </a:xfrm>
          <a:prstGeom prst="rect">
            <a:avLst/>
          </a:prstGeom>
          <a:noFill/>
          <a:ln>
            <a:noFill/>
          </a:ln>
        </p:spPr>
        <p:txBody>
          <a:bodyPr spcFirstLastPara="1" wrap="square" lIns="0" tIns="0" rIns="0" bIns="0" anchor="t" anchorCtr="0">
            <a:spAutoFit/>
          </a:bodyPr>
          <a:lstStyle/>
          <a:p>
            <a:pPr marL="0" marR="0" lvl="0" indent="0" algn="ctr" rtl="0">
              <a:lnSpc>
                <a:spcPct val="103333"/>
              </a:lnSpc>
              <a:spcBef>
                <a:spcPts val="0"/>
              </a:spcBef>
              <a:spcAft>
                <a:spcPts val="0"/>
              </a:spcAft>
              <a:buNone/>
            </a:pPr>
            <a:r>
              <a:rPr lang="zh-TW" altLang="en-US" sz="1800" b="1" i="0" u="none" strike="noStrike" cap="none" dirty="0">
                <a:solidFill>
                  <a:srgbClr val="0C0C0C"/>
                </a:solidFill>
                <a:latin typeface="Microsoft JhengHei"/>
                <a:ea typeface="Microsoft JhengHei"/>
                <a:cs typeface="Microsoft JhengHei"/>
                <a:sym typeface="Microsoft JhengHei"/>
              </a:rPr>
              <a:t>預借款項</a:t>
            </a:r>
            <a:r>
              <a:rPr lang="zh-TW" sz="1800" b="1" i="0" u="none" strike="noStrike" cap="none" dirty="0">
                <a:solidFill>
                  <a:srgbClr val="0C0C0C"/>
                </a:solidFill>
                <a:latin typeface="Microsoft JhengHei"/>
                <a:ea typeface="Microsoft JhengHei"/>
                <a:cs typeface="Microsoft JhengHei"/>
                <a:sym typeface="Microsoft JhengHei"/>
              </a:rPr>
              <a:t>申請表</a:t>
            </a:r>
            <a:endParaRPr dirty="0"/>
          </a:p>
        </p:txBody>
      </p:sp>
      <p:sp>
        <p:nvSpPr>
          <p:cNvPr id="2921" name="Google Shape;2921;p109"/>
          <p:cNvSpPr/>
          <p:nvPr/>
        </p:nvSpPr>
        <p:spPr>
          <a:xfrm>
            <a:off x="432499" y="4662434"/>
            <a:ext cx="2199379" cy="481065"/>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TW" sz="900" b="0" i="0" u="none" strike="noStrike" cap="none">
                <a:solidFill>
                  <a:schemeClr val="lt1"/>
                </a:solidFill>
                <a:latin typeface="Calibri"/>
                <a:ea typeface="Calibri"/>
                <a:cs typeface="Calibri"/>
                <a:sym typeface="Calibri"/>
              </a:rPr>
              <a:t>v</a:t>
            </a:r>
            <a:endParaRPr sz="900" b="0" i="0" u="none" strike="noStrike" cap="none">
              <a:solidFill>
                <a:schemeClr val="lt1"/>
              </a:solidFill>
              <a:latin typeface="Calibri"/>
              <a:ea typeface="Calibri"/>
              <a:cs typeface="Calibri"/>
              <a:sym typeface="Calibri"/>
            </a:endParaRPr>
          </a:p>
        </p:txBody>
      </p:sp>
      <p:sp>
        <p:nvSpPr>
          <p:cNvPr id="2922" name="Google Shape;2922;p109"/>
          <p:cNvSpPr/>
          <p:nvPr/>
        </p:nvSpPr>
        <p:spPr>
          <a:xfrm>
            <a:off x="3043148" y="3474298"/>
            <a:ext cx="2136777" cy="1085415"/>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3" name="Google Shape;2923;p109"/>
          <p:cNvSpPr txBox="1"/>
          <p:nvPr/>
        </p:nvSpPr>
        <p:spPr>
          <a:xfrm>
            <a:off x="3194702" y="3578059"/>
            <a:ext cx="1874691" cy="83099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zh-TW" sz="1200" b="0" i="0" u="none" strike="noStrike" cap="none" dirty="0">
                <a:solidFill>
                  <a:srgbClr val="444746"/>
                </a:solidFill>
                <a:latin typeface="Microsoft JhengHei"/>
                <a:ea typeface="Microsoft JhengHei"/>
                <a:cs typeface="Microsoft JhengHei"/>
                <a:sym typeface="Microsoft JhengHei"/>
              </a:rPr>
              <a:t>預借</a:t>
            </a:r>
            <a:r>
              <a:rPr lang="zh-TW" sz="1200" b="0" i="0" u="none" strike="noStrike" cap="none" dirty="0">
                <a:solidFill>
                  <a:srgbClr val="FF00FF"/>
                </a:solidFill>
                <a:latin typeface="Microsoft JhengHei"/>
                <a:ea typeface="Microsoft JhengHei"/>
                <a:cs typeface="Microsoft JhengHei"/>
                <a:sym typeface="Microsoft JhengHei"/>
              </a:rPr>
              <a:t>15萬</a:t>
            </a:r>
            <a:r>
              <a:rPr lang="zh-TW" altLang="en-US" sz="1200" b="0" i="0" u="none" strike="noStrike" cap="none" dirty="0">
                <a:solidFill>
                  <a:srgbClr val="FF00FF"/>
                </a:solidFill>
                <a:latin typeface="Microsoft JhengHei"/>
                <a:ea typeface="Microsoft JhengHei"/>
                <a:cs typeface="Microsoft JhengHei"/>
                <a:sym typeface="Microsoft JhengHei"/>
              </a:rPr>
              <a:t>元</a:t>
            </a:r>
            <a:r>
              <a:rPr lang="zh-TW" altLang="en-US" sz="1200" dirty="0">
                <a:solidFill>
                  <a:srgbClr val="444746"/>
                </a:solidFill>
                <a:latin typeface="Microsoft JhengHei"/>
                <a:ea typeface="Microsoft JhengHei"/>
                <a:cs typeface="Microsoft JhengHei"/>
                <a:sym typeface="Microsoft JhengHei"/>
              </a:rPr>
              <a:t>以下</a:t>
            </a:r>
            <a:r>
              <a:rPr lang="zh-TW" sz="1200" b="0" i="0" u="none" strike="noStrike" cap="none" dirty="0">
                <a:solidFill>
                  <a:srgbClr val="444746"/>
                </a:solidFill>
                <a:latin typeface="Microsoft JhengHei"/>
                <a:ea typeface="Microsoft JhengHei"/>
                <a:cs typeface="Microsoft JhengHei"/>
                <a:sym typeface="Microsoft JhengHei"/>
              </a:rPr>
              <a:t>之案件，</a:t>
            </a:r>
            <a:endParaRPr lang="en-US" altLang="zh-TW" sz="1200" b="0" i="0" u="none" strike="noStrike" cap="none" dirty="0">
              <a:solidFill>
                <a:srgbClr val="444746"/>
              </a:solidFill>
              <a:latin typeface="Microsoft JhengHei"/>
              <a:ea typeface="Microsoft JhengHei"/>
              <a:cs typeface="Microsoft JhengHei"/>
              <a:sym typeface="Microsoft JhengHei"/>
            </a:endParaRPr>
          </a:p>
          <a:p>
            <a:pPr marL="0" marR="0" lvl="0" indent="0" algn="just" rtl="0">
              <a:lnSpc>
                <a:spcPct val="150000"/>
              </a:lnSpc>
              <a:spcBef>
                <a:spcPts val="0"/>
              </a:spcBef>
              <a:spcAft>
                <a:spcPts val="0"/>
              </a:spcAft>
              <a:buClr>
                <a:srgbClr val="000000"/>
              </a:buClr>
              <a:buSzPts val="1200"/>
              <a:buFont typeface="Arial"/>
              <a:buNone/>
            </a:pPr>
            <a:r>
              <a:rPr lang="zh-TW" sz="1200" b="0" i="0" u="none" strike="noStrike" cap="none" dirty="0">
                <a:solidFill>
                  <a:srgbClr val="444746"/>
                </a:solidFill>
                <a:latin typeface="Microsoft JhengHei"/>
                <a:ea typeface="Microsoft JhengHei"/>
                <a:cs typeface="Microsoft JhengHei"/>
                <a:sym typeface="Microsoft JhengHei"/>
              </a:rPr>
              <a:t>由</a:t>
            </a:r>
            <a:r>
              <a:rPr lang="zh-TW" sz="1200" b="1" i="0" u="none" strike="noStrike" cap="none" dirty="0">
                <a:solidFill>
                  <a:srgbClr val="FF0000"/>
                </a:solidFill>
                <a:latin typeface="Microsoft JhengHei"/>
                <a:ea typeface="Microsoft JhengHei"/>
                <a:cs typeface="Microsoft JhengHei"/>
                <a:sym typeface="Microsoft JhengHei"/>
              </a:rPr>
              <a:t>一級單位主管及院長</a:t>
            </a:r>
            <a:r>
              <a:rPr lang="zh-TW" sz="1200" b="0" i="0" u="none" strike="noStrike" cap="none" dirty="0">
                <a:solidFill>
                  <a:srgbClr val="444746"/>
                </a:solidFill>
                <a:latin typeface="Microsoft JhengHei"/>
                <a:ea typeface="Microsoft JhengHei"/>
                <a:cs typeface="Microsoft JhengHei"/>
                <a:sym typeface="Microsoft JhengHei"/>
              </a:rPr>
              <a:t>代判，其餘案件陳請校長核定</a:t>
            </a:r>
            <a:endParaRPr sz="1400" b="0" i="0" u="none" strike="noStrike" cap="none" dirty="0">
              <a:solidFill>
                <a:srgbClr val="000000"/>
              </a:solidFill>
              <a:latin typeface="Arial"/>
              <a:ea typeface="Arial"/>
              <a:cs typeface="Arial"/>
              <a:sym typeface="Arial"/>
            </a:endParaRPr>
          </a:p>
        </p:txBody>
      </p:sp>
      <p:cxnSp>
        <p:nvCxnSpPr>
          <p:cNvPr id="2924" name="Google Shape;2924;p109"/>
          <p:cNvCxnSpPr>
            <a:cxnSpLocks/>
            <a:stCxn id="2921" idx="3"/>
          </p:cNvCxnSpPr>
          <p:nvPr/>
        </p:nvCxnSpPr>
        <p:spPr>
          <a:xfrm flipV="1">
            <a:off x="2631878" y="4568273"/>
            <a:ext cx="346312" cy="334694"/>
          </a:xfrm>
          <a:prstGeom prst="straightConnector1">
            <a:avLst/>
          </a:prstGeom>
          <a:noFill/>
          <a:ln w="25400" cap="rnd" cmpd="sng">
            <a:solidFill>
              <a:srgbClr val="D8D8D8"/>
            </a:solidFill>
            <a:prstDash val="dot"/>
            <a:round/>
            <a:headEnd type="none" w="sm" len="sm"/>
            <a:tailEnd type="oval" w="lg" len="lg"/>
          </a:ln>
        </p:spPr>
      </p:cxnSp>
      <p:sp>
        <p:nvSpPr>
          <p:cNvPr id="20" name="投影片編號版面配置區 2">
            <a:extLst>
              <a:ext uri="{FF2B5EF4-FFF2-40B4-BE49-F238E27FC236}">
                <a16:creationId xmlns:a16="http://schemas.microsoft.com/office/drawing/2014/main" id="{957EC17C-A873-4925-9634-8115DA1D1CD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113</a:t>
            </a:fld>
            <a:endParaRPr lang="zh-TW" altLang="en-US" sz="1000" dirty="0">
              <a:solidFill>
                <a:schemeClr val="tx1"/>
              </a:solidFill>
            </a:endParaRPr>
          </a:p>
        </p:txBody>
      </p:sp>
      <p:sp>
        <p:nvSpPr>
          <p:cNvPr id="22" name="文字方塊 21">
            <a:extLst>
              <a:ext uri="{FF2B5EF4-FFF2-40B4-BE49-F238E27FC236}">
                <a16:creationId xmlns:a16="http://schemas.microsoft.com/office/drawing/2014/main" id="{264E80BA-753A-4C91-AC62-DF377957BAEA}"/>
              </a:ext>
            </a:extLst>
          </p:cNvPr>
          <p:cNvSpPr txBox="1"/>
          <p:nvPr/>
        </p:nvSpPr>
        <p:spPr>
          <a:xfrm>
            <a:off x="4590094" y="1495660"/>
            <a:ext cx="5735096" cy="375872"/>
          </a:xfrm>
          <a:prstGeom prst="rect">
            <a:avLst/>
          </a:prstGeom>
          <a:noFill/>
        </p:spPr>
        <p:txBody>
          <a:bodyPr wrap="square">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altLang="en-US" sz="1400" b="0" i="0" u="none" strike="noStrike" cap="none" dirty="0">
                <a:solidFill>
                  <a:srgbClr val="000000"/>
                </a:solidFill>
                <a:latin typeface="Microsoft JhengHei"/>
                <a:ea typeface="Microsoft JhengHei"/>
                <a:cs typeface="Microsoft JhengHei"/>
                <a:sym typeface="Microsoft JhengHei"/>
              </a:rPr>
              <a:t>主計室網頁 </a:t>
            </a:r>
            <a:r>
              <a:rPr lang="en-US" altLang="zh-TW" sz="1400" b="0" i="0" u="none" strike="noStrike" cap="none" dirty="0">
                <a:solidFill>
                  <a:srgbClr val="000000"/>
                </a:solidFill>
                <a:latin typeface="Microsoft JhengHei"/>
                <a:ea typeface="Microsoft JhengHei"/>
                <a:cs typeface="Microsoft JhengHei"/>
                <a:sym typeface="Microsoft JhengHei"/>
              </a:rPr>
              <a:t>&gt;</a:t>
            </a:r>
            <a:r>
              <a:rPr lang="zh-TW" altLang="en-US" sz="1400" b="0" i="0" u="none" strike="noStrike" cap="none" dirty="0">
                <a:solidFill>
                  <a:srgbClr val="000000"/>
                </a:solidFill>
                <a:latin typeface="Microsoft JhengHei"/>
                <a:ea typeface="Microsoft JhengHei"/>
                <a:cs typeface="Microsoft JhengHei"/>
                <a:sym typeface="Microsoft JhengHei"/>
              </a:rPr>
              <a:t>表格下載</a:t>
            </a:r>
            <a:r>
              <a:rPr lang="en-US" altLang="zh-TW" sz="1400" b="0" i="0" u="none" strike="noStrike" cap="none" dirty="0">
                <a:solidFill>
                  <a:srgbClr val="000000"/>
                </a:solidFill>
                <a:latin typeface="Microsoft JhengHei"/>
                <a:ea typeface="Microsoft JhengHei"/>
                <a:cs typeface="Microsoft JhengHei"/>
                <a:sym typeface="Microsoft JhengHei"/>
              </a:rPr>
              <a:t>&gt;</a:t>
            </a:r>
            <a:r>
              <a:rPr lang="zh-TW" altLang="en-US" sz="1400" b="0" i="0" u="none" strike="noStrike" cap="none" dirty="0">
                <a:solidFill>
                  <a:srgbClr val="000000"/>
                </a:solidFill>
                <a:latin typeface="Microsoft JhengHei"/>
                <a:ea typeface="Microsoft JhengHei"/>
                <a:cs typeface="Microsoft JhengHei"/>
                <a:sym typeface="Microsoft JhengHei"/>
              </a:rPr>
              <a:t>業務費</a:t>
            </a:r>
            <a:r>
              <a:rPr lang="en-US" altLang="zh-TW" sz="1400" b="0" i="0" u="none" strike="noStrike" cap="none" dirty="0">
                <a:solidFill>
                  <a:srgbClr val="000000"/>
                </a:solidFill>
                <a:latin typeface="Microsoft JhengHei"/>
                <a:ea typeface="Microsoft JhengHei"/>
                <a:cs typeface="Microsoft JhengHei"/>
                <a:sym typeface="Microsoft JhengHei"/>
              </a:rPr>
              <a:t>/</a:t>
            </a:r>
            <a:r>
              <a:rPr lang="zh-TW" altLang="en-US" sz="1400" b="0" i="0" u="none" strike="noStrike" cap="none" dirty="0">
                <a:solidFill>
                  <a:srgbClr val="000000"/>
                </a:solidFill>
                <a:latin typeface="Microsoft JhengHei"/>
                <a:ea typeface="Microsoft JhengHei"/>
                <a:cs typeface="Microsoft JhengHei"/>
                <a:sym typeface="Microsoft JhengHei"/>
              </a:rPr>
              <a:t>研討會用表 </a:t>
            </a:r>
            <a:r>
              <a:rPr lang="zh-TW" altLang="en-US" sz="1200" b="0" i="0" u="none" strike="noStrike" cap="none" dirty="0">
                <a:solidFill>
                  <a:srgbClr val="000000"/>
                </a:solidFill>
                <a:latin typeface="Microsoft JhengHei"/>
                <a:ea typeface="Microsoft JhengHei"/>
                <a:cs typeface="Microsoft JhengHei"/>
                <a:sym typeface="Microsoft JhengHei"/>
              </a:rPr>
              <a:t>（</a:t>
            </a:r>
            <a:r>
              <a:rPr lang="zh-TW" altLang="en-US" sz="1200" b="0" i="0" u="sng" strike="noStrike" cap="none" dirty="0">
                <a:solidFill>
                  <a:schemeClr val="hlink"/>
                </a:solidFill>
                <a:latin typeface="Microsoft JhengHei"/>
                <a:ea typeface="Microsoft JhengHei"/>
                <a:cs typeface="Microsoft JhengHei"/>
                <a:sym typeface="Microsoft JhengHei"/>
                <a:hlinkClick r:id="rId6"/>
              </a:rPr>
              <a:t>點我</a:t>
            </a:r>
            <a:r>
              <a:rPr lang="zh-TW" altLang="en-US" sz="1200" b="0" i="0" u="none" strike="noStrike" cap="none" dirty="0">
                <a:solidFill>
                  <a:srgbClr val="000000"/>
                </a:solidFill>
                <a:latin typeface="Microsoft JhengHei"/>
                <a:ea typeface="Microsoft JhengHei"/>
                <a:cs typeface="Microsoft JhengHei"/>
                <a:sym typeface="Microsoft JhengHei"/>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942"/>
        <p:cNvGrpSpPr/>
        <p:nvPr/>
      </p:nvGrpSpPr>
      <p:grpSpPr>
        <a:xfrm>
          <a:off x="0" y="0"/>
          <a:ext cx="0" cy="0"/>
          <a:chOff x="0" y="0"/>
          <a:chExt cx="0" cy="0"/>
        </a:xfrm>
      </p:grpSpPr>
      <p:sp>
        <p:nvSpPr>
          <p:cNvPr id="2943" name="Google Shape;2943;p111"/>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2944" name="Google Shape;2944;p111"/>
          <p:cNvGrpSpPr/>
          <p:nvPr/>
        </p:nvGrpSpPr>
        <p:grpSpPr>
          <a:xfrm>
            <a:off x="8098784" y="3994404"/>
            <a:ext cx="1225436" cy="1225436"/>
            <a:chOff x="0" y="0"/>
            <a:chExt cx="812800" cy="812800"/>
          </a:xfrm>
        </p:grpSpPr>
        <p:sp>
          <p:nvSpPr>
            <p:cNvPr id="2945" name="Google Shape;2945;p11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46" name="Google Shape;2946;p111"/>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947" name="Google Shape;2947;p111"/>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48" name="Google Shape;2948;p111"/>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2949" name="Google Shape;2949;p11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0" name="Google Shape;2950;p11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1" name="Google Shape;2951;p11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52" name="Google Shape;2952;p11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53" name="Google Shape;2953;p111"/>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4" name="Google Shape;2954;p111"/>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5" name="Google Shape;2955;p111"/>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2956" name="Google Shape;2956;p111"/>
          <p:cNvGrpSpPr/>
          <p:nvPr/>
        </p:nvGrpSpPr>
        <p:grpSpPr>
          <a:xfrm>
            <a:off x="2247900" y="1671964"/>
            <a:ext cx="1749460" cy="1900326"/>
            <a:chOff x="0" y="0"/>
            <a:chExt cx="812800" cy="882893"/>
          </a:xfrm>
        </p:grpSpPr>
        <p:sp>
          <p:nvSpPr>
            <p:cNvPr id="2957" name="Google Shape;2957;p11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w="196850"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58" name="Google Shape;2958;p111"/>
            <p:cNvSpPr txBox="1"/>
            <p:nvPr/>
          </p:nvSpPr>
          <p:spPr>
            <a:xfrm>
              <a:off x="76200" y="165343"/>
              <a:ext cx="660400" cy="717550"/>
            </a:xfrm>
            <a:prstGeom prst="rect">
              <a:avLst/>
            </a:prstGeom>
            <a:noFill/>
            <a:ln>
              <a:noFill/>
            </a:ln>
          </p:spPr>
          <p:txBody>
            <a:bodyPr spcFirstLastPara="1" wrap="square" lIns="0" tIns="0" rIns="0" bIns="0" anchor="ctr" anchorCtr="1">
              <a:noAutofit/>
            </a:bodyPr>
            <a:lstStyle/>
            <a:p>
              <a:pPr marL="0" marR="0" lvl="0" indent="0" algn="ctr" rtl="0">
                <a:lnSpc>
                  <a:spcPct val="36007"/>
                </a:lnSpc>
                <a:spcBef>
                  <a:spcPts val="0"/>
                </a:spcBef>
                <a:spcAft>
                  <a:spcPts val="0"/>
                </a:spcAft>
                <a:buClr>
                  <a:srgbClr val="000000"/>
                </a:buClr>
                <a:buSzPts val="6900"/>
                <a:buFont typeface="Arial"/>
                <a:buNone/>
              </a:pPr>
              <a:r>
                <a:rPr lang="zh-TW" sz="6900" b="1" i="0" u="none" strike="noStrike" cap="none">
                  <a:solidFill>
                    <a:srgbClr val="FFFFFF"/>
                  </a:solidFill>
                  <a:latin typeface="DM Sans"/>
                  <a:ea typeface="DM Sans"/>
                  <a:cs typeface="DM Sans"/>
                  <a:sym typeface="DM Sans"/>
                </a:rPr>
                <a:t>05</a:t>
              </a:r>
              <a:endParaRPr sz="700" b="0" i="0" u="none" strike="noStrike" cap="none" dirty="0">
                <a:solidFill>
                  <a:srgbClr val="000000"/>
                </a:solidFill>
                <a:latin typeface="Arial"/>
                <a:ea typeface="Arial"/>
                <a:cs typeface="Arial"/>
                <a:sym typeface="Arial"/>
              </a:endParaRPr>
            </a:p>
          </p:txBody>
        </p:sp>
      </p:grpSp>
      <p:sp>
        <p:nvSpPr>
          <p:cNvPr id="2959" name="Google Shape;2959;p111"/>
          <p:cNvSpPr txBox="1"/>
          <p:nvPr/>
        </p:nvSpPr>
        <p:spPr>
          <a:xfrm>
            <a:off x="4202304" y="1894619"/>
            <a:ext cx="4076700" cy="1231106"/>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None/>
            </a:pPr>
            <a:r>
              <a:rPr lang="zh-TW" sz="4000" b="1" i="0" u="none" strike="noStrike" cap="none" dirty="0">
                <a:solidFill>
                  <a:srgbClr val="262626"/>
                </a:solidFill>
                <a:latin typeface="Microsoft JhengHei"/>
                <a:ea typeface="Microsoft JhengHei"/>
                <a:cs typeface="Microsoft JhengHei"/>
                <a:sym typeface="Microsoft JhengHei"/>
              </a:rPr>
              <a:t>計畫</a:t>
            </a:r>
            <a:r>
              <a:rPr lang="zh-TW" altLang="en-US" sz="4000" b="1" i="0" u="none" strike="noStrike" cap="none" dirty="0">
                <a:solidFill>
                  <a:srgbClr val="262626"/>
                </a:solidFill>
                <a:latin typeface="Microsoft JhengHei"/>
                <a:ea typeface="Microsoft JhengHei"/>
                <a:cs typeface="Microsoft JhengHei"/>
                <a:sym typeface="Microsoft JhengHei"/>
              </a:rPr>
              <a:t>經費</a:t>
            </a:r>
            <a:r>
              <a:rPr lang="zh-TW" sz="4000" b="1" i="0" u="none" strike="noStrike" cap="none" dirty="0">
                <a:solidFill>
                  <a:srgbClr val="262626"/>
                </a:solidFill>
                <a:latin typeface="Microsoft JhengHei"/>
                <a:ea typeface="Microsoft JhengHei"/>
                <a:cs typeface="Microsoft JhengHei"/>
                <a:sym typeface="Microsoft JhengHei"/>
              </a:rPr>
              <a:t>結案</a:t>
            </a:r>
            <a:endParaRPr dirty="0"/>
          </a:p>
        </p:txBody>
      </p:sp>
      <p:sp>
        <p:nvSpPr>
          <p:cNvPr id="19" name="投影片編號版面配置區 2">
            <a:extLst>
              <a:ext uri="{FF2B5EF4-FFF2-40B4-BE49-F238E27FC236}">
                <a16:creationId xmlns:a16="http://schemas.microsoft.com/office/drawing/2014/main" id="{86059B79-26B3-4D4E-B364-2C08FCA1E74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114</a:t>
            </a:fld>
            <a:endParaRPr lang="zh-TW" altLang="en-US" sz="1000" dirty="0">
              <a:solidFill>
                <a:schemeClr val="tx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963"/>
        <p:cNvGrpSpPr/>
        <p:nvPr/>
      </p:nvGrpSpPr>
      <p:grpSpPr>
        <a:xfrm>
          <a:off x="0" y="0"/>
          <a:ext cx="0" cy="0"/>
          <a:chOff x="0" y="0"/>
          <a:chExt cx="0" cy="0"/>
        </a:xfrm>
      </p:grpSpPr>
      <p:sp>
        <p:nvSpPr>
          <p:cNvPr id="2964" name="Google Shape;2964;p11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965" name="Google Shape;2965;p11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966" name="Google Shape;2966;p112"/>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2967" name="Google Shape;2967;p112"/>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968" name="Google Shape;2968;p11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2969" name="Google Shape;2969;p11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grpSp>
        <p:nvGrpSpPr>
          <p:cNvPr id="2970" name="Google Shape;2970;p112"/>
          <p:cNvGrpSpPr/>
          <p:nvPr/>
        </p:nvGrpSpPr>
        <p:grpSpPr>
          <a:xfrm rot="10800000">
            <a:off x="517182" y="973785"/>
            <a:ext cx="2730353" cy="3635351"/>
            <a:chOff x="0" y="-641134"/>
            <a:chExt cx="2073612" cy="3089675"/>
          </a:xfrm>
        </p:grpSpPr>
        <p:sp>
          <p:nvSpPr>
            <p:cNvPr id="2971" name="Google Shape;2971;p112"/>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71741" dist="28082" dir="2700000" algn="tl" rotWithShape="0">
                <a:srgbClr val="000000">
                  <a:alpha val="27843"/>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72" name="Google Shape;2972;p112"/>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973" name="Google Shape;2973;p112"/>
          <p:cNvSpPr txBox="1"/>
          <p:nvPr/>
        </p:nvSpPr>
        <p:spPr>
          <a:xfrm>
            <a:off x="574984" y="1979169"/>
            <a:ext cx="2533800" cy="1951303"/>
          </a:xfrm>
          <a:prstGeom prst="rect">
            <a:avLst/>
          </a:prstGeom>
          <a:noFill/>
          <a:ln>
            <a:noFill/>
          </a:ln>
        </p:spPr>
        <p:txBody>
          <a:bodyPr spcFirstLastPara="1" wrap="square" lIns="0" tIns="0" rIns="0" bIns="0" anchor="t" anchorCtr="0">
            <a:spAutoFit/>
          </a:bodyPr>
          <a:lstStyle/>
          <a:p>
            <a:pPr marL="342900" marR="0" lvl="0" indent="-342900" algn="l" rtl="0">
              <a:lnSpc>
                <a:spcPct val="120000"/>
              </a:lnSpc>
              <a:spcBef>
                <a:spcPts val="0"/>
              </a:spcBef>
              <a:spcAft>
                <a:spcPts val="0"/>
              </a:spcAft>
              <a:buClr>
                <a:srgbClr val="000000"/>
              </a:buClr>
              <a:buSzPts val="1400"/>
              <a:buFont typeface="Arial"/>
              <a:buAutoNum type="arabicPeriod"/>
            </a:pPr>
            <a:r>
              <a:rPr lang="zh-TW" sz="1400" b="0" i="0" u="none" strike="noStrike" cap="none" dirty="0">
                <a:solidFill>
                  <a:srgbClr val="000000"/>
                </a:solidFill>
                <a:latin typeface="Arial"/>
                <a:ea typeface="Arial"/>
                <a:cs typeface="Arial"/>
                <a:sym typeface="Arial"/>
              </a:rPr>
              <a:t>應於計畫執行期滿後</a:t>
            </a:r>
            <a:r>
              <a:rPr lang="zh-TW" sz="1400" b="0" i="0" u="none" strike="noStrike" cap="none" dirty="0">
                <a:solidFill>
                  <a:srgbClr val="FF00FF"/>
                </a:solidFill>
                <a:latin typeface="Arial"/>
                <a:ea typeface="Arial"/>
                <a:cs typeface="Arial"/>
                <a:sym typeface="Arial"/>
              </a:rPr>
              <a:t>3個月內</a:t>
            </a:r>
            <a:r>
              <a:rPr lang="zh-TW" sz="1400" b="0" i="0" u="none" strike="noStrike" cap="none" dirty="0">
                <a:solidFill>
                  <a:srgbClr val="000000"/>
                </a:solidFill>
                <a:latin typeface="Arial"/>
                <a:ea typeface="Arial"/>
                <a:cs typeface="Arial"/>
                <a:sym typeface="Arial"/>
              </a:rPr>
              <a:t>，辦理計畫經費結案</a:t>
            </a:r>
            <a:endParaRPr sz="1400" b="0" i="0" u="none" strike="noStrike" cap="none" dirty="0">
              <a:solidFill>
                <a:srgbClr val="000000"/>
              </a:solidFill>
              <a:latin typeface="Arial"/>
              <a:ea typeface="Arial"/>
              <a:cs typeface="Arial"/>
              <a:sym typeface="Arial"/>
            </a:endParaRPr>
          </a:p>
          <a:p>
            <a:pPr marL="342900" marR="0" lvl="1" indent="-330200" algn="l" rtl="0">
              <a:lnSpc>
                <a:spcPct val="120000"/>
              </a:lnSpc>
              <a:spcBef>
                <a:spcPts val="0"/>
              </a:spcBef>
              <a:spcAft>
                <a:spcPts val="0"/>
              </a:spcAft>
              <a:buClr>
                <a:srgbClr val="000000"/>
              </a:buClr>
              <a:buSzPts val="1200"/>
              <a:buFont typeface="Noto Sans Symbols"/>
              <a:buChar char="⮚"/>
            </a:pPr>
            <a:r>
              <a:rPr lang="zh-TW" sz="1200" b="0" i="0" u="none" strike="noStrike" cap="none" dirty="0">
                <a:solidFill>
                  <a:srgbClr val="000000"/>
                </a:solidFill>
                <a:latin typeface="Arial"/>
                <a:ea typeface="Arial"/>
                <a:cs typeface="Arial"/>
                <a:sym typeface="Arial"/>
              </a:rPr>
              <a:t>詳情請見下頁</a:t>
            </a:r>
            <a:endParaRPr sz="1200" b="0" i="0" u="none" strike="noStrike" cap="none" dirty="0">
              <a:solidFill>
                <a:srgbClr val="000000"/>
              </a:solidFill>
              <a:latin typeface="Arial"/>
              <a:ea typeface="Arial"/>
              <a:cs typeface="Arial"/>
              <a:sym typeface="Arial"/>
            </a:endParaRPr>
          </a:p>
          <a:p>
            <a:pPr marL="914400" marR="0" lvl="0" indent="0" algn="l" rtl="0">
              <a:lnSpc>
                <a:spcPct val="12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400"/>
              <a:buFont typeface="+mj-lt"/>
              <a:buAutoNum type="arabicPeriod" startAt="2"/>
            </a:pPr>
            <a:r>
              <a:rPr lang="zh-TW" sz="1400" b="0" i="0" u="none" strike="noStrike" cap="none" dirty="0">
                <a:solidFill>
                  <a:srgbClr val="FF00FF"/>
                </a:solidFill>
                <a:latin typeface="Arial"/>
                <a:ea typeface="Arial"/>
                <a:cs typeface="Arial"/>
                <a:sym typeface="Arial"/>
              </a:rPr>
              <a:t>管理費</a:t>
            </a:r>
            <a:r>
              <a:rPr lang="zh-TW" sz="1400" b="0" i="0" u="none" strike="noStrike" cap="none" dirty="0">
                <a:solidFill>
                  <a:srgbClr val="000000"/>
                </a:solidFill>
                <a:latin typeface="Arial"/>
                <a:ea typeface="Arial"/>
                <a:cs typeface="Arial"/>
                <a:sym typeface="Arial"/>
              </a:rPr>
              <a:t>將由學校逕依規定分配，倘帳面上尚有餘額，結案時請</a:t>
            </a:r>
            <a:r>
              <a:rPr lang="zh-TW" sz="1400" b="0" i="0" u="none" strike="noStrike" cap="none" dirty="0">
                <a:solidFill>
                  <a:srgbClr val="FF0000"/>
                </a:solidFill>
                <a:latin typeface="Arial"/>
                <a:ea typeface="Arial"/>
                <a:cs typeface="Arial"/>
                <a:sym typeface="Arial"/>
              </a:rPr>
              <a:t>全數列為實支金額</a:t>
            </a:r>
            <a:r>
              <a:rPr lang="zh-TW"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2974" name="Google Shape;2974;p112"/>
          <p:cNvSpPr/>
          <p:nvPr/>
        </p:nvSpPr>
        <p:spPr>
          <a:xfrm>
            <a:off x="517178" y="1158292"/>
            <a:ext cx="2688209" cy="628739"/>
          </a:xfrm>
          <a:prstGeom prst="round2SameRect">
            <a:avLst>
              <a:gd name="adj1" fmla="val 16667"/>
              <a:gd name="adj2" fmla="val 0"/>
            </a:avLst>
          </a:prstGeom>
          <a:solidFill>
            <a:srgbClr val="FBDF4E"/>
          </a:solidFill>
          <a:ln>
            <a:noFill/>
          </a:ln>
          <a:effectLst>
            <a:outerShdw blurRad="165100" dist="25400" dir="18900000" algn="bl" rotWithShape="0">
              <a:srgbClr val="000000">
                <a:alpha val="27843"/>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975" name="Google Shape;2975;p112"/>
          <p:cNvSpPr txBox="1"/>
          <p:nvPr/>
        </p:nvSpPr>
        <p:spPr>
          <a:xfrm>
            <a:off x="790491" y="1413826"/>
            <a:ext cx="2374588"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00000"/>
                </a:solidFill>
                <a:latin typeface="Microsoft JhengHei"/>
                <a:ea typeface="Microsoft JhengHei"/>
                <a:cs typeface="Microsoft JhengHei"/>
                <a:sym typeface="Microsoft JhengHei"/>
              </a:rPr>
              <a:t>重點</a:t>
            </a:r>
            <a:endParaRPr sz="1800" b="1" i="0" u="none" strike="noStrike" cap="none" dirty="0">
              <a:solidFill>
                <a:srgbClr val="000000"/>
              </a:solidFill>
              <a:latin typeface="Microsoft JhengHei"/>
              <a:ea typeface="Microsoft JhengHei"/>
              <a:cs typeface="Microsoft JhengHei"/>
              <a:sym typeface="Microsoft JhengHei"/>
            </a:endParaRPr>
          </a:p>
        </p:txBody>
      </p:sp>
      <p:grpSp>
        <p:nvGrpSpPr>
          <p:cNvPr id="2976" name="Google Shape;2976;p112"/>
          <p:cNvGrpSpPr/>
          <p:nvPr/>
        </p:nvGrpSpPr>
        <p:grpSpPr>
          <a:xfrm rot="10800000">
            <a:off x="3456672" y="973784"/>
            <a:ext cx="2730353" cy="3635352"/>
            <a:chOff x="0" y="-641134"/>
            <a:chExt cx="2073612" cy="3089675"/>
          </a:xfrm>
        </p:grpSpPr>
        <p:sp>
          <p:nvSpPr>
            <p:cNvPr id="2977" name="Google Shape;2977;p112"/>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7843"/>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78" name="Google Shape;2978;p112"/>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979" name="Google Shape;2979;p112"/>
          <p:cNvSpPr txBox="1"/>
          <p:nvPr/>
        </p:nvSpPr>
        <p:spPr>
          <a:xfrm>
            <a:off x="3555139" y="1838584"/>
            <a:ext cx="2491200" cy="2928494"/>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1400"/>
              <a:buFont typeface="Arial"/>
              <a:buNone/>
            </a:pPr>
            <a:r>
              <a:rPr lang="zh-TW" sz="1400" b="0" i="0" u="none" strike="noStrike" cap="none" dirty="0">
                <a:solidFill>
                  <a:srgbClr val="000000"/>
                </a:solidFill>
                <a:latin typeface="Arial"/>
                <a:ea typeface="Arial"/>
                <a:cs typeface="Arial"/>
                <a:sym typeface="Arial"/>
              </a:rPr>
              <a:t>請以掛號公文檢送下列文件至主計室辦理經費結案：</a:t>
            </a:r>
            <a:endParaRPr sz="1400" b="0" i="0" u="none" strike="noStrike" cap="none" dirty="0">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1400"/>
              <a:buFont typeface="Arial"/>
              <a:buAutoNum type="arabicPeriod"/>
            </a:pPr>
            <a:r>
              <a:rPr lang="zh-TW" sz="1400" b="0" i="0" u="none" strike="noStrike" cap="none" dirty="0">
                <a:solidFill>
                  <a:srgbClr val="000000"/>
                </a:solidFill>
                <a:latin typeface="Arial"/>
                <a:ea typeface="Arial"/>
                <a:cs typeface="Arial"/>
                <a:sym typeface="Arial"/>
              </a:rPr>
              <a:t>經費結案通知單</a:t>
            </a:r>
            <a:r>
              <a:rPr lang="zh-TW" sz="1200" b="0" i="0" u="none" strike="noStrike" cap="none" dirty="0">
                <a:solidFill>
                  <a:srgbClr val="000000"/>
                </a:solidFill>
                <a:latin typeface="Arial"/>
                <a:ea typeface="Arial"/>
                <a:cs typeface="Arial"/>
                <a:sym typeface="Arial"/>
              </a:rPr>
              <a:t>（</a:t>
            </a:r>
            <a:r>
              <a:rPr lang="zh-TW" sz="1200" b="0" i="0" u="sng" strike="noStrike" cap="none" dirty="0">
                <a:solidFill>
                  <a:schemeClr val="hlink"/>
                </a:solidFill>
                <a:latin typeface="Arial"/>
                <a:ea typeface="Arial"/>
                <a:cs typeface="Arial"/>
                <a:sym typeface="Arial"/>
                <a:hlinkClick r:id="rId6"/>
              </a:rPr>
              <a:t>點我</a:t>
            </a:r>
            <a:r>
              <a:rPr lang="zh-TW" sz="1200" b="0" i="0" u="none" strike="noStrike" cap="none" dirty="0">
                <a:solidFill>
                  <a:srgbClr val="000000"/>
                </a:solidFill>
                <a:latin typeface="Arial"/>
                <a:ea typeface="Arial"/>
                <a:cs typeface="Arial"/>
                <a:sym typeface="Arial"/>
              </a:rPr>
              <a:t>）</a:t>
            </a:r>
            <a:endParaRPr sz="1200" b="0" i="0" u="none" strike="noStrike" cap="none" dirty="0">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1400"/>
              <a:buFont typeface="Arial"/>
              <a:buAutoNum type="arabicPeriod"/>
            </a:pPr>
            <a:r>
              <a:rPr lang="zh-TW" sz="1400" b="0" i="0" u="none" strike="noStrike" cap="none" dirty="0">
                <a:solidFill>
                  <a:srgbClr val="000000"/>
                </a:solidFill>
                <a:latin typeface="Arial"/>
                <a:ea typeface="Arial"/>
                <a:cs typeface="Arial"/>
                <a:sym typeface="Arial"/>
              </a:rPr>
              <a:t>核定清單</a:t>
            </a:r>
            <a:endParaRPr sz="1400" b="0" i="0" u="none" strike="noStrike" cap="none" dirty="0">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1400"/>
              <a:buFont typeface="Arial"/>
              <a:buAutoNum type="arabicPeriod"/>
            </a:pPr>
            <a:r>
              <a:rPr lang="zh-TW" sz="1400" b="0" i="0" u="none" strike="noStrike" cap="none" dirty="0">
                <a:solidFill>
                  <a:srgbClr val="000000"/>
                </a:solidFill>
                <a:latin typeface="Arial"/>
                <a:ea typeface="Arial"/>
                <a:cs typeface="Arial"/>
                <a:sym typeface="Arial"/>
              </a:rPr>
              <a:t>計畫變更</a:t>
            </a:r>
            <a:r>
              <a:rPr lang="zh-TW" altLang="en-US" sz="1400" b="0" i="0" u="none" strike="noStrike" cap="none" dirty="0">
                <a:solidFill>
                  <a:srgbClr val="000000"/>
                </a:solidFill>
                <a:latin typeface="Arial"/>
                <a:ea typeface="Arial"/>
                <a:cs typeface="Arial"/>
                <a:sym typeface="Arial"/>
              </a:rPr>
              <a:t>資料</a:t>
            </a:r>
            <a:endParaRPr lang="en-US" altLang="zh-TW" sz="1400" b="0" i="0" u="none" strike="noStrike" cap="none" dirty="0">
              <a:solidFill>
                <a:srgbClr val="000000"/>
              </a:solidFill>
              <a:latin typeface="Arial"/>
              <a:ea typeface="Arial"/>
              <a:cs typeface="Arial"/>
              <a:sym typeface="Arial"/>
            </a:endParaRPr>
          </a:p>
          <a:p>
            <a:pPr marR="0" lvl="0" algn="l" rtl="0">
              <a:lnSpc>
                <a:spcPct val="110000"/>
              </a:lnSpc>
              <a:spcBef>
                <a:spcPts val="0"/>
              </a:spcBef>
              <a:spcAft>
                <a:spcPts val="0"/>
              </a:spcAft>
              <a:buClr>
                <a:srgbClr val="000000"/>
              </a:buClr>
              <a:buSzPts val="1400"/>
            </a:pPr>
            <a:r>
              <a:rPr lang="zh-TW" altLang="en-US" dirty="0"/>
              <a:t>   </a:t>
            </a:r>
            <a:r>
              <a:rPr lang="en-US" altLang="zh-TW" dirty="0"/>
              <a:t>A.</a:t>
            </a:r>
            <a:r>
              <a:rPr lang="zh-TW" altLang="en-US" dirty="0"/>
              <a:t>校內：計畫變更申請表</a:t>
            </a:r>
            <a:r>
              <a:rPr lang="zh-TW" altLang="en-US" b="1" dirty="0"/>
              <a:t>正本</a:t>
            </a:r>
            <a:endParaRPr lang="en-US" altLang="zh-TW" b="1" dirty="0"/>
          </a:p>
          <a:p>
            <a:pPr lvl="0">
              <a:lnSpc>
                <a:spcPct val="110000"/>
              </a:lnSpc>
              <a:buSzPts val="1400"/>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B.</a:t>
            </a:r>
            <a:r>
              <a:rPr lang="zh-TW" altLang="en-US" dirty="0"/>
              <a:t>國科會：國科會書函</a:t>
            </a:r>
            <a:endParaRPr dirty="0"/>
          </a:p>
          <a:p>
            <a:pPr marL="342900" marR="0" lvl="0" indent="-342900" algn="l" rtl="0">
              <a:lnSpc>
                <a:spcPct val="110000"/>
              </a:lnSpc>
              <a:spcBef>
                <a:spcPts val="0"/>
              </a:spcBef>
              <a:spcAft>
                <a:spcPts val="0"/>
              </a:spcAft>
              <a:buClr>
                <a:srgbClr val="000000"/>
              </a:buClr>
              <a:buSzPts val="1400"/>
              <a:buFont typeface="+mj-lt"/>
              <a:buAutoNum type="arabicPeriod" startAt="4"/>
            </a:pPr>
            <a:r>
              <a:rPr lang="zh-TW" sz="1400" b="0" i="0" u="none" strike="noStrike" cap="none" dirty="0">
                <a:solidFill>
                  <a:srgbClr val="000000"/>
                </a:solidFill>
                <a:latin typeface="Arial"/>
                <a:ea typeface="Arial"/>
                <a:cs typeface="Arial"/>
                <a:sym typeface="Arial"/>
              </a:rPr>
              <a:t>支出用途變更彙報表</a:t>
            </a:r>
            <a:r>
              <a:rPr lang="zh-TW" sz="1400" b="1" i="0" u="none" strike="noStrike" cap="none" dirty="0">
                <a:solidFill>
                  <a:srgbClr val="000000"/>
                </a:solidFill>
                <a:latin typeface="Arial"/>
                <a:ea typeface="Arial"/>
                <a:cs typeface="Arial"/>
                <a:sym typeface="Arial"/>
              </a:rPr>
              <a:t>正本</a:t>
            </a:r>
            <a:r>
              <a:rPr lang="zh-TW" sz="1400" b="0" i="0" u="none" strike="noStrike" cap="none" dirty="0">
                <a:solidFill>
                  <a:srgbClr val="000000"/>
                </a:solidFill>
                <a:latin typeface="Arial"/>
                <a:ea typeface="Arial"/>
                <a:cs typeface="Arial"/>
                <a:sym typeface="Arial"/>
              </a:rPr>
              <a:t>  </a:t>
            </a:r>
            <a:r>
              <a:rPr lang="zh-TW" sz="1400" b="1" i="0" u="none" strike="noStrike" cap="none" dirty="0">
                <a:solidFill>
                  <a:srgbClr val="FF00FF"/>
                </a:solidFill>
                <a:latin typeface="Arial"/>
                <a:ea typeface="Arial"/>
                <a:cs typeface="Arial"/>
                <a:sym typeface="Arial"/>
              </a:rPr>
              <a:t>1式2份</a:t>
            </a:r>
            <a:endParaRPr sz="1400" b="0" i="0" u="none" strike="noStrike" cap="none" dirty="0">
              <a:solidFill>
                <a:srgbClr val="FF00FF"/>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1400"/>
              <a:buFont typeface="Arial"/>
              <a:buAutoNum type="arabicPeriod" startAt="4"/>
            </a:pPr>
            <a:r>
              <a:rPr lang="zh-TW" sz="1400" b="0" i="0" u="none" strike="noStrike" cap="none" dirty="0">
                <a:solidFill>
                  <a:srgbClr val="000000"/>
                </a:solidFill>
                <a:latin typeface="Arial"/>
                <a:ea typeface="Arial"/>
                <a:cs typeface="Arial"/>
                <a:sym typeface="Arial"/>
              </a:rPr>
              <a:t>計畫助理人事進用資料</a:t>
            </a:r>
            <a:endParaRPr lang="en-US" altLang="zh-TW" sz="1400" b="0" i="0" u="none" strike="noStrike" cap="none" dirty="0">
              <a:solidFill>
                <a:srgbClr val="000000"/>
              </a:solidFill>
              <a:latin typeface="Arial"/>
              <a:ea typeface="Arial"/>
              <a:cs typeface="Arial"/>
              <a:sym typeface="Arial"/>
            </a:endParaRPr>
          </a:p>
          <a:p>
            <a:pPr marR="0" lvl="0" algn="l" rtl="0">
              <a:lnSpc>
                <a:spcPct val="110000"/>
              </a:lnSpc>
              <a:spcBef>
                <a:spcPts val="0"/>
              </a:spcBef>
              <a:spcAft>
                <a:spcPts val="0"/>
              </a:spcAft>
              <a:buClr>
                <a:srgbClr val="000000"/>
              </a:buClr>
              <a:buSzPts val="1400"/>
            </a:pPr>
            <a:r>
              <a:rPr lang="en-US" altLang="zh-TW" dirty="0"/>
              <a:t>       </a:t>
            </a:r>
            <a:r>
              <a:rPr lang="zh-TW" sz="1200" b="0" i="0" u="none" strike="noStrike" cap="none" dirty="0">
                <a:solidFill>
                  <a:srgbClr val="000000"/>
                </a:solidFill>
                <a:sym typeface="Arial"/>
              </a:rPr>
              <a:t>(屬他校轉撥經費至本校執</a:t>
            </a:r>
            <a:r>
              <a:rPr lang="zh-TW" altLang="en-US" sz="1200" dirty="0"/>
              <a:t>行</a:t>
            </a:r>
            <a:endParaRPr lang="en-US" altLang="zh-TW" sz="1200" b="0" i="0" u="none" strike="noStrike" cap="none" dirty="0">
              <a:solidFill>
                <a:srgbClr val="000000"/>
              </a:solidFill>
              <a:sym typeface="Arial"/>
            </a:endParaRPr>
          </a:p>
          <a:p>
            <a:pPr marR="0" lvl="0" algn="l" rtl="0">
              <a:lnSpc>
                <a:spcPct val="110000"/>
              </a:lnSpc>
              <a:spcBef>
                <a:spcPts val="0"/>
              </a:spcBef>
              <a:spcAft>
                <a:spcPts val="0"/>
              </a:spcAft>
              <a:buClr>
                <a:srgbClr val="000000"/>
              </a:buClr>
              <a:buSzPts val="1400"/>
            </a:pPr>
            <a:r>
              <a:rPr lang="en-US" altLang="zh-TW" sz="1200" dirty="0"/>
              <a:t>       </a:t>
            </a:r>
            <a:r>
              <a:rPr lang="zh-TW" sz="1200" b="0" i="0" u="none" strike="noStrike" cap="none" dirty="0">
                <a:solidFill>
                  <a:srgbClr val="000000"/>
                </a:solidFill>
                <a:sym typeface="Arial"/>
              </a:rPr>
              <a:t>之計畫才需檢附)</a:t>
            </a:r>
            <a:br>
              <a:rPr lang="zh-TW" sz="1400" b="0" i="0" u="none" strike="noStrike" cap="none" dirty="0">
                <a:solidFill>
                  <a:srgbClr val="000000"/>
                </a:solidFill>
                <a:latin typeface="Microsoft JhengHei"/>
                <a:ea typeface="Microsoft JhengHei"/>
                <a:cs typeface="Microsoft JhengHei"/>
                <a:sym typeface="Microsoft JhengHei"/>
              </a:rPr>
            </a:br>
            <a:endParaRPr sz="700" b="0" i="0" u="none" strike="noStrike" cap="none" dirty="0">
              <a:solidFill>
                <a:srgbClr val="000000"/>
              </a:solidFill>
              <a:latin typeface="Microsoft JhengHei"/>
              <a:ea typeface="Microsoft JhengHei"/>
              <a:cs typeface="Microsoft JhengHei"/>
              <a:sym typeface="Microsoft JhengHei"/>
            </a:endParaRPr>
          </a:p>
        </p:txBody>
      </p:sp>
      <p:sp>
        <p:nvSpPr>
          <p:cNvPr id="2980" name="Google Shape;2980;p112"/>
          <p:cNvSpPr/>
          <p:nvPr/>
        </p:nvSpPr>
        <p:spPr>
          <a:xfrm>
            <a:off x="3446377" y="1156110"/>
            <a:ext cx="2688209" cy="628739"/>
          </a:xfrm>
          <a:prstGeom prst="round2SameRect">
            <a:avLst>
              <a:gd name="adj1" fmla="val 16667"/>
              <a:gd name="adj2" fmla="val 0"/>
            </a:avLst>
          </a:prstGeom>
          <a:solidFill>
            <a:srgbClr val="FD7DCF"/>
          </a:solidFill>
          <a:ln>
            <a:noFill/>
          </a:ln>
          <a:effectLst>
            <a:outerShdw blurRad="165100" dist="25400" dir="18900000" algn="bl" rotWithShape="0">
              <a:srgbClr val="000000">
                <a:alpha val="27843"/>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981" name="Google Shape;2981;p112"/>
          <p:cNvSpPr txBox="1"/>
          <p:nvPr/>
        </p:nvSpPr>
        <p:spPr>
          <a:xfrm>
            <a:off x="3710338" y="1399613"/>
            <a:ext cx="2374588"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應檢附文件</a:t>
            </a:r>
            <a:endParaRPr sz="1400" b="0" i="0" u="none" strike="noStrike" cap="none" dirty="0">
              <a:solidFill>
                <a:srgbClr val="000000"/>
              </a:solidFill>
              <a:latin typeface="Arial"/>
              <a:ea typeface="Arial"/>
              <a:cs typeface="Arial"/>
              <a:sym typeface="Arial"/>
            </a:endParaRPr>
          </a:p>
        </p:txBody>
      </p:sp>
      <p:grpSp>
        <p:nvGrpSpPr>
          <p:cNvPr id="2982" name="Google Shape;2982;p112"/>
          <p:cNvGrpSpPr/>
          <p:nvPr/>
        </p:nvGrpSpPr>
        <p:grpSpPr>
          <a:xfrm rot="10800000">
            <a:off x="6353274" y="973784"/>
            <a:ext cx="2730353" cy="3635352"/>
            <a:chOff x="0" y="-641134"/>
            <a:chExt cx="2073612" cy="3089675"/>
          </a:xfrm>
        </p:grpSpPr>
        <p:sp>
          <p:nvSpPr>
            <p:cNvPr id="2983" name="Google Shape;2983;p112"/>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7843"/>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84" name="Google Shape;2984;p112"/>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985" name="Google Shape;2985;p112"/>
          <p:cNvSpPr txBox="1"/>
          <p:nvPr/>
        </p:nvSpPr>
        <p:spPr>
          <a:xfrm>
            <a:off x="6547325" y="2462200"/>
            <a:ext cx="2374500" cy="8619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待國科會函復同意結案後，由主計室逕行辦理結餘款分配</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2986" name="Google Shape;2986;p112"/>
          <p:cNvSpPr/>
          <p:nvPr/>
        </p:nvSpPr>
        <p:spPr>
          <a:xfrm>
            <a:off x="6318634" y="1156110"/>
            <a:ext cx="2688209" cy="628739"/>
          </a:xfrm>
          <a:prstGeom prst="round2SameRect">
            <a:avLst>
              <a:gd name="adj1" fmla="val 16667"/>
              <a:gd name="adj2" fmla="val 0"/>
            </a:avLst>
          </a:prstGeom>
          <a:solidFill>
            <a:srgbClr val="8BD7E8"/>
          </a:solidFill>
          <a:ln>
            <a:noFill/>
          </a:ln>
          <a:effectLst>
            <a:outerShdw blurRad="165100" dist="25400" dir="18900000" algn="bl" rotWithShape="0">
              <a:srgbClr val="000000">
                <a:alpha val="27843"/>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987" name="Google Shape;2987;p112"/>
          <p:cNvSpPr txBox="1"/>
          <p:nvPr/>
        </p:nvSpPr>
        <p:spPr>
          <a:xfrm>
            <a:off x="6547389" y="1411644"/>
            <a:ext cx="2374586"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00000"/>
                </a:solidFill>
                <a:latin typeface="Microsoft JhengHei"/>
                <a:ea typeface="Microsoft JhengHei"/>
                <a:cs typeface="Microsoft JhengHei"/>
                <a:sym typeface="Microsoft JhengHei"/>
              </a:rPr>
              <a:t>結餘款</a:t>
            </a:r>
            <a:endParaRPr sz="1400" b="0" i="0" u="none" strike="noStrike" cap="none" dirty="0">
              <a:solidFill>
                <a:srgbClr val="000000"/>
              </a:solidFill>
              <a:latin typeface="Arial"/>
              <a:ea typeface="Arial"/>
              <a:cs typeface="Arial"/>
              <a:sym typeface="Arial"/>
            </a:endParaRPr>
          </a:p>
        </p:txBody>
      </p:sp>
      <p:pic>
        <p:nvPicPr>
          <p:cNvPr id="2988" name="Google Shape;2988;p112"/>
          <p:cNvPicPr preferRelativeResize="0"/>
          <p:nvPr/>
        </p:nvPicPr>
        <p:blipFill rotWithShape="1">
          <a:blip r:embed="rId7">
            <a:alphaModFix/>
          </a:blip>
          <a:srcRect/>
          <a:stretch/>
        </p:blipFill>
        <p:spPr>
          <a:xfrm>
            <a:off x="6793767" y="1251015"/>
            <a:ext cx="438927" cy="438927"/>
          </a:xfrm>
          <a:prstGeom prst="rect">
            <a:avLst/>
          </a:prstGeom>
          <a:noFill/>
          <a:ln>
            <a:noFill/>
          </a:ln>
        </p:spPr>
      </p:pic>
      <p:sp>
        <p:nvSpPr>
          <p:cNvPr id="2989" name="Google Shape;2989;p112"/>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一、國科會計畫</a:t>
            </a:r>
            <a:endParaRPr sz="1400" b="0" i="0" u="none" strike="noStrike" cap="none" dirty="0">
              <a:solidFill>
                <a:srgbClr val="000000"/>
              </a:solidFill>
              <a:latin typeface="Arial"/>
              <a:ea typeface="Arial"/>
              <a:cs typeface="Arial"/>
              <a:sym typeface="Arial"/>
            </a:endParaRPr>
          </a:p>
        </p:txBody>
      </p:sp>
      <p:pic>
        <p:nvPicPr>
          <p:cNvPr id="2990" name="Google Shape;2990;p112"/>
          <p:cNvPicPr preferRelativeResize="0"/>
          <p:nvPr/>
        </p:nvPicPr>
        <p:blipFill rotWithShape="1">
          <a:blip r:embed="rId8">
            <a:alphaModFix/>
          </a:blip>
          <a:srcRect/>
          <a:stretch/>
        </p:blipFill>
        <p:spPr>
          <a:xfrm>
            <a:off x="1105502" y="1271675"/>
            <a:ext cx="438094" cy="415652"/>
          </a:xfrm>
          <a:prstGeom prst="rect">
            <a:avLst/>
          </a:prstGeom>
          <a:noFill/>
          <a:ln>
            <a:noFill/>
          </a:ln>
        </p:spPr>
      </p:pic>
      <p:pic>
        <p:nvPicPr>
          <p:cNvPr id="2991" name="Google Shape;2991;p112"/>
          <p:cNvPicPr preferRelativeResize="0"/>
          <p:nvPr/>
        </p:nvPicPr>
        <p:blipFill rotWithShape="1">
          <a:blip r:embed="rId9">
            <a:alphaModFix/>
          </a:blip>
          <a:srcRect/>
          <a:stretch/>
        </p:blipFill>
        <p:spPr>
          <a:xfrm>
            <a:off x="3775282" y="1272901"/>
            <a:ext cx="413200" cy="413200"/>
          </a:xfrm>
          <a:prstGeom prst="rect">
            <a:avLst/>
          </a:prstGeom>
          <a:noFill/>
          <a:ln>
            <a:noFill/>
          </a:ln>
        </p:spPr>
      </p:pic>
      <p:sp>
        <p:nvSpPr>
          <p:cNvPr id="30" name="投影片編號版面配置區 2">
            <a:extLst>
              <a:ext uri="{FF2B5EF4-FFF2-40B4-BE49-F238E27FC236}">
                <a16:creationId xmlns:a16="http://schemas.microsoft.com/office/drawing/2014/main" id="{C2050AB9-B527-4B20-B08A-09B3AF07BF1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115</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88"/>
                                        </p:tgtEl>
                                        <p:attrNameLst>
                                          <p:attrName>style.visibility</p:attrName>
                                        </p:attrNameLst>
                                      </p:cBhvr>
                                      <p:to>
                                        <p:strVal val="visible"/>
                                      </p:to>
                                    </p:set>
                                    <p:animEffect transition="in" filter="fade">
                                      <p:cBhvr>
                                        <p:cTn id="7" dur="600"/>
                                        <p:tgtEl>
                                          <p:spTgt spid="2988"/>
                                        </p:tgtEl>
                                      </p:cBhvr>
                                    </p:animEffect>
                                  </p:childTnLst>
                                </p:cTn>
                              </p:par>
                              <p:par>
                                <p:cTn id="8" presetID="10" presetClass="entr" presetSubtype="0" fill="hold" nodeType="withEffect">
                                  <p:stCondLst>
                                    <p:cond delay="0"/>
                                  </p:stCondLst>
                                  <p:childTnLst>
                                    <p:set>
                                      <p:cBhvr>
                                        <p:cTn id="9" dur="1" fill="hold">
                                          <p:stCondLst>
                                            <p:cond delay="0"/>
                                          </p:stCondLst>
                                        </p:cTn>
                                        <p:tgtEl>
                                          <p:spTgt spid="2987"/>
                                        </p:tgtEl>
                                        <p:attrNameLst>
                                          <p:attrName>style.visibility</p:attrName>
                                        </p:attrNameLst>
                                      </p:cBhvr>
                                      <p:to>
                                        <p:strVal val="visible"/>
                                      </p:to>
                                    </p:set>
                                    <p:animEffect transition="in" filter="fade">
                                      <p:cBhvr>
                                        <p:cTn id="10" dur="600"/>
                                        <p:tgtEl>
                                          <p:spTgt spid="2987"/>
                                        </p:tgtEl>
                                      </p:cBhvr>
                                    </p:animEffect>
                                  </p:childTnLst>
                                </p:cTn>
                              </p:par>
                              <p:par>
                                <p:cTn id="11" presetID="10" presetClass="entr" presetSubtype="0" fill="hold" nodeType="withEffect">
                                  <p:stCondLst>
                                    <p:cond delay="0"/>
                                  </p:stCondLst>
                                  <p:childTnLst>
                                    <p:set>
                                      <p:cBhvr>
                                        <p:cTn id="12" dur="1" fill="hold">
                                          <p:stCondLst>
                                            <p:cond delay="0"/>
                                          </p:stCondLst>
                                        </p:cTn>
                                        <p:tgtEl>
                                          <p:spTgt spid="2986"/>
                                        </p:tgtEl>
                                        <p:attrNameLst>
                                          <p:attrName>style.visibility</p:attrName>
                                        </p:attrNameLst>
                                      </p:cBhvr>
                                      <p:to>
                                        <p:strVal val="visible"/>
                                      </p:to>
                                    </p:set>
                                    <p:animEffect transition="in" filter="fade">
                                      <p:cBhvr>
                                        <p:cTn id="13" dur="600"/>
                                        <p:tgtEl>
                                          <p:spTgt spid="2986"/>
                                        </p:tgtEl>
                                      </p:cBhvr>
                                    </p:animEffect>
                                  </p:childTnLst>
                                </p:cTn>
                              </p:par>
                              <p:par>
                                <p:cTn id="14" presetID="10" presetClass="entr" presetSubtype="0" fill="hold" nodeType="withEffect">
                                  <p:stCondLst>
                                    <p:cond delay="0"/>
                                  </p:stCondLst>
                                  <p:childTnLst>
                                    <p:set>
                                      <p:cBhvr>
                                        <p:cTn id="15" dur="1" fill="hold">
                                          <p:stCondLst>
                                            <p:cond delay="0"/>
                                          </p:stCondLst>
                                        </p:cTn>
                                        <p:tgtEl>
                                          <p:spTgt spid="2982"/>
                                        </p:tgtEl>
                                        <p:attrNameLst>
                                          <p:attrName>style.visibility</p:attrName>
                                        </p:attrNameLst>
                                      </p:cBhvr>
                                      <p:to>
                                        <p:strVal val="visible"/>
                                      </p:to>
                                    </p:set>
                                    <p:animEffect transition="in" filter="fade">
                                      <p:cBhvr>
                                        <p:cTn id="16" dur="600"/>
                                        <p:tgtEl>
                                          <p:spTgt spid="2982"/>
                                        </p:tgtEl>
                                      </p:cBhvr>
                                    </p:animEffect>
                                  </p:childTnLst>
                                </p:cTn>
                              </p:par>
                              <p:par>
                                <p:cTn id="17" presetID="10" presetClass="entr" presetSubtype="0" fill="hold" nodeType="withEffect">
                                  <p:stCondLst>
                                    <p:cond delay="0"/>
                                  </p:stCondLst>
                                  <p:childTnLst>
                                    <p:set>
                                      <p:cBhvr>
                                        <p:cTn id="18" dur="1" fill="hold">
                                          <p:stCondLst>
                                            <p:cond delay="0"/>
                                          </p:stCondLst>
                                        </p:cTn>
                                        <p:tgtEl>
                                          <p:spTgt spid="2981"/>
                                        </p:tgtEl>
                                        <p:attrNameLst>
                                          <p:attrName>style.visibility</p:attrName>
                                        </p:attrNameLst>
                                      </p:cBhvr>
                                      <p:to>
                                        <p:strVal val="visible"/>
                                      </p:to>
                                    </p:set>
                                    <p:animEffect transition="in" filter="fade">
                                      <p:cBhvr>
                                        <p:cTn id="19" dur="600"/>
                                        <p:tgtEl>
                                          <p:spTgt spid="2981"/>
                                        </p:tgtEl>
                                      </p:cBhvr>
                                    </p:animEffect>
                                  </p:childTnLst>
                                </p:cTn>
                              </p:par>
                              <p:par>
                                <p:cTn id="20" presetID="10" presetClass="entr" presetSubtype="0" fill="hold" nodeType="withEffect">
                                  <p:stCondLst>
                                    <p:cond delay="0"/>
                                  </p:stCondLst>
                                  <p:childTnLst>
                                    <p:set>
                                      <p:cBhvr>
                                        <p:cTn id="21" dur="1" fill="hold">
                                          <p:stCondLst>
                                            <p:cond delay="0"/>
                                          </p:stCondLst>
                                        </p:cTn>
                                        <p:tgtEl>
                                          <p:spTgt spid="2980"/>
                                        </p:tgtEl>
                                        <p:attrNameLst>
                                          <p:attrName>style.visibility</p:attrName>
                                        </p:attrNameLst>
                                      </p:cBhvr>
                                      <p:to>
                                        <p:strVal val="visible"/>
                                      </p:to>
                                    </p:set>
                                    <p:animEffect transition="in" filter="fade">
                                      <p:cBhvr>
                                        <p:cTn id="22" dur="600"/>
                                        <p:tgtEl>
                                          <p:spTgt spid="2980"/>
                                        </p:tgtEl>
                                      </p:cBhvr>
                                    </p:animEffect>
                                  </p:childTnLst>
                                </p:cTn>
                              </p:par>
                              <p:par>
                                <p:cTn id="23" presetID="10" presetClass="entr" presetSubtype="0" fill="hold" nodeType="withEffect">
                                  <p:stCondLst>
                                    <p:cond delay="0"/>
                                  </p:stCondLst>
                                  <p:childTnLst>
                                    <p:set>
                                      <p:cBhvr>
                                        <p:cTn id="24" dur="1" fill="hold">
                                          <p:stCondLst>
                                            <p:cond delay="0"/>
                                          </p:stCondLst>
                                        </p:cTn>
                                        <p:tgtEl>
                                          <p:spTgt spid="2976"/>
                                        </p:tgtEl>
                                        <p:attrNameLst>
                                          <p:attrName>style.visibility</p:attrName>
                                        </p:attrNameLst>
                                      </p:cBhvr>
                                      <p:to>
                                        <p:strVal val="visible"/>
                                      </p:to>
                                    </p:set>
                                    <p:animEffect transition="in" filter="fade">
                                      <p:cBhvr>
                                        <p:cTn id="25" dur="600"/>
                                        <p:tgtEl>
                                          <p:spTgt spid="2976"/>
                                        </p:tgtEl>
                                      </p:cBhvr>
                                    </p:animEffect>
                                  </p:childTnLst>
                                </p:cTn>
                              </p:par>
                              <p:par>
                                <p:cTn id="26" presetID="10" presetClass="entr" presetSubtype="0" fill="hold" nodeType="withEffect">
                                  <p:stCondLst>
                                    <p:cond delay="0"/>
                                  </p:stCondLst>
                                  <p:childTnLst>
                                    <p:set>
                                      <p:cBhvr>
                                        <p:cTn id="27" dur="1" fill="hold">
                                          <p:stCondLst>
                                            <p:cond delay="0"/>
                                          </p:stCondLst>
                                        </p:cTn>
                                        <p:tgtEl>
                                          <p:spTgt spid="2975"/>
                                        </p:tgtEl>
                                        <p:attrNameLst>
                                          <p:attrName>style.visibility</p:attrName>
                                        </p:attrNameLst>
                                      </p:cBhvr>
                                      <p:to>
                                        <p:strVal val="visible"/>
                                      </p:to>
                                    </p:set>
                                    <p:animEffect transition="in" filter="fade">
                                      <p:cBhvr>
                                        <p:cTn id="28" dur="600"/>
                                        <p:tgtEl>
                                          <p:spTgt spid="2975"/>
                                        </p:tgtEl>
                                      </p:cBhvr>
                                    </p:animEffect>
                                  </p:childTnLst>
                                </p:cTn>
                              </p:par>
                              <p:par>
                                <p:cTn id="29" presetID="10" presetClass="entr" presetSubtype="0" fill="hold" nodeType="withEffect">
                                  <p:stCondLst>
                                    <p:cond delay="0"/>
                                  </p:stCondLst>
                                  <p:childTnLst>
                                    <p:set>
                                      <p:cBhvr>
                                        <p:cTn id="30" dur="1" fill="hold">
                                          <p:stCondLst>
                                            <p:cond delay="0"/>
                                          </p:stCondLst>
                                        </p:cTn>
                                        <p:tgtEl>
                                          <p:spTgt spid="2974"/>
                                        </p:tgtEl>
                                        <p:attrNameLst>
                                          <p:attrName>style.visibility</p:attrName>
                                        </p:attrNameLst>
                                      </p:cBhvr>
                                      <p:to>
                                        <p:strVal val="visible"/>
                                      </p:to>
                                    </p:set>
                                    <p:animEffect transition="in" filter="fade">
                                      <p:cBhvr>
                                        <p:cTn id="31" dur="600"/>
                                        <p:tgtEl>
                                          <p:spTgt spid="2974"/>
                                        </p:tgtEl>
                                      </p:cBhvr>
                                    </p:animEffect>
                                  </p:childTnLst>
                                </p:cTn>
                              </p:par>
                              <p:par>
                                <p:cTn id="32" presetID="10" presetClass="entr" presetSubtype="0" fill="hold" nodeType="withEffect">
                                  <p:stCondLst>
                                    <p:cond delay="0"/>
                                  </p:stCondLst>
                                  <p:childTnLst>
                                    <p:set>
                                      <p:cBhvr>
                                        <p:cTn id="33" dur="1" fill="hold">
                                          <p:stCondLst>
                                            <p:cond delay="0"/>
                                          </p:stCondLst>
                                        </p:cTn>
                                        <p:tgtEl>
                                          <p:spTgt spid="2970"/>
                                        </p:tgtEl>
                                        <p:attrNameLst>
                                          <p:attrName>style.visibility</p:attrName>
                                        </p:attrNameLst>
                                      </p:cBhvr>
                                      <p:to>
                                        <p:strVal val="visible"/>
                                      </p:to>
                                    </p:set>
                                    <p:animEffect transition="in" filter="fade">
                                      <p:cBhvr>
                                        <p:cTn id="34" dur="600"/>
                                        <p:tgtEl>
                                          <p:spTgt spid="2970"/>
                                        </p:tgtEl>
                                      </p:cBhvr>
                                    </p:animEffect>
                                  </p:childTnLst>
                                </p:cTn>
                              </p:par>
                              <p:par>
                                <p:cTn id="35" presetID="10" presetClass="entr" presetSubtype="0" fill="hold" nodeType="withEffect">
                                  <p:stCondLst>
                                    <p:cond delay="0"/>
                                  </p:stCondLst>
                                  <p:childTnLst>
                                    <p:set>
                                      <p:cBhvr>
                                        <p:cTn id="36" dur="1" fill="hold">
                                          <p:stCondLst>
                                            <p:cond delay="0"/>
                                          </p:stCondLst>
                                        </p:cTn>
                                        <p:tgtEl>
                                          <p:spTgt spid="2990"/>
                                        </p:tgtEl>
                                        <p:attrNameLst>
                                          <p:attrName>style.visibility</p:attrName>
                                        </p:attrNameLst>
                                      </p:cBhvr>
                                      <p:to>
                                        <p:strVal val="visible"/>
                                      </p:to>
                                    </p:set>
                                    <p:animEffect transition="in" filter="fade">
                                      <p:cBhvr>
                                        <p:cTn id="37" dur="600"/>
                                        <p:tgtEl>
                                          <p:spTgt spid="2990"/>
                                        </p:tgtEl>
                                      </p:cBhvr>
                                    </p:animEffect>
                                  </p:childTnLst>
                                </p:cTn>
                              </p:par>
                              <p:par>
                                <p:cTn id="38" presetID="10" presetClass="entr" presetSubtype="0" fill="hold" nodeType="withEffect">
                                  <p:stCondLst>
                                    <p:cond delay="0"/>
                                  </p:stCondLst>
                                  <p:childTnLst>
                                    <p:set>
                                      <p:cBhvr>
                                        <p:cTn id="39" dur="1" fill="hold">
                                          <p:stCondLst>
                                            <p:cond delay="0"/>
                                          </p:stCondLst>
                                        </p:cTn>
                                        <p:tgtEl>
                                          <p:spTgt spid="2991"/>
                                        </p:tgtEl>
                                        <p:attrNameLst>
                                          <p:attrName>style.visibility</p:attrName>
                                        </p:attrNameLst>
                                      </p:cBhvr>
                                      <p:to>
                                        <p:strVal val="visible"/>
                                      </p:to>
                                    </p:set>
                                    <p:animEffect transition="in" filter="fade">
                                      <p:cBhvr>
                                        <p:cTn id="40" dur="600"/>
                                        <p:tgtEl>
                                          <p:spTgt spid="299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973"/>
                                        </p:tgtEl>
                                        <p:attrNameLst>
                                          <p:attrName>style.visibility</p:attrName>
                                        </p:attrNameLst>
                                      </p:cBhvr>
                                      <p:to>
                                        <p:strVal val="visible"/>
                                      </p:to>
                                    </p:set>
                                    <p:anim calcmode="lin" valueType="num">
                                      <p:cBhvr additive="base">
                                        <p:cTn id="45" dur="500"/>
                                        <p:tgtEl>
                                          <p:spTgt spid="2973"/>
                                        </p:tgtEl>
                                        <p:attrNameLst>
                                          <p:attrName>ppt_y</p:attrName>
                                        </p:attrNameLst>
                                      </p:cBhvr>
                                      <p:tavLst>
                                        <p:tav tm="0">
                                          <p:val>
                                            <p:strVal val="#ppt_y+1"/>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979"/>
                                        </p:tgtEl>
                                        <p:attrNameLst>
                                          <p:attrName>style.visibility</p:attrName>
                                        </p:attrNameLst>
                                      </p:cBhvr>
                                      <p:to>
                                        <p:strVal val="visible"/>
                                      </p:to>
                                    </p:set>
                                    <p:anim calcmode="lin" valueType="num">
                                      <p:cBhvr additive="base">
                                        <p:cTn id="48" dur="500"/>
                                        <p:tgtEl>
                                          <p:spTgt spid="2979"/>
                                        </p:tgtEl>
                                        <p:attrNameLst>
                                          <p:attrName>ppt_y</p:attrName>
                                        </p:attrNameLst>
                                      </p:cBhvr>
                                      <p:tavLst>
                                        <p:tav tm="0">
                                          <p:val>
                                            <p:strVal val="#ppt_y+1"/>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985"/>
                                        </p:tgtEl>
                                        <p:attrNameLst>
                                          <p:attrName>style.visibility</p:attrName>
                                        </p:attrNameLst>
                                      </p:cBhvr>
                                      <p:to>
                                        <p:strVal val="visible"/>
                                      </p:to>
                                    </p:set>
                                    <p:anim calcmode="lin" valueType="num">
                                      <p:cBhvr additive="base">
                                        <p:cTn id="51" dur="500"/>
                                        <p:tgtEl>
                                          <p:spTgt spid="29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995"/>
        <p:cNvGrpSpPr/>
        <p:nvPr/>
      </p:nvGrpSpPr>
      <p:grpSpPr>
        <a:xfrm>
          <a:off x="0" y="0"/>
          <a:ext cx="0" cy="0"/>
          <a:chOff x="0" y="0"/>
          <a:chExt cx="0" cy="0"/>
        </a:xfrm>
      </p:grpSpPr>
      <p:sp>
        <p:nvSpPr>
          <p:cNvPr id="2996" name="Google Shape;2996;p11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997" name="Google Shape;2997;p11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998" name="Google Shape;2998;p11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2999" name="Google Shape;2999;p11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3003" name="Google Shape;3003;p113"/>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sz="2400" b="1" i="0" u="none" strike="noStrike" cap="none">
                <a:solidFill>
                  <a:srgbClr val="191919"/>
                </a:solidFill>
                <a:latin typeface="Microsoft JhengHei"/>
                <a:ea typeface="Microsoft JhengHei"/>
                <a:cs typeface="Microsoft JhengHei"/>
                <a:sym typeface="Microsoft JhengHei"/>
              </a:rPr>
              <a:t>一、國科會計畫</a:t>
            </a:r>
            <a:endParaRPr dirty="0"/>
          </a:p>
        </p:txBody>
      </p:sp>
      <p:grpSp>
        <p:nvGrpSpPr>
          <p:cNvPr id="6" name="群組 5">
            <a:extLst>
              <a:ext uri="{FF2B5EF4-FFF2-40B4-BE49-F238E27FC236}">
                <a16:creationId xmlns:a16="http://schemas.microsoft.com/office/drawing/2014/main" id="{767C0B02-E7A1-4FE1-881C-D33EED6A2639}"/>
              </a:ext>
            </a:extLst>
          </p:cNvPr>
          <p:cNvGrpSpPr/>
          <p:nvPr/>
        </p:nvGrpSpPr>
        <p:grpSpPr>
          <a:xfrm>
            <a:off x="974366" y="1394753"/>
            <a:ext cx="7823673" cy="3430367"/>
            <a:chOff x="996138" y="981161"/>
            <a:chExt cx="7823673" cy="3430367"/>
          </a:xfrm>
        </p:grpSpPr>
        <p:sp>
          <p:nvSpPr>
            <p:cNvPr id="3000" name="Google Shape;3000;p113"/>
            <p:cNvSpPr txBox="1"/>
            <p:nvPr/>
          </p:nvSpPr>
          <p:spPr>
            <a:xfrm>
              <a:off x="3770773" y="2237486"/>
              <a:ext cx="1832795"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None/>
              </a:pPr>
              <a:r>
                <a:rPr lang="zh-TW" sz="1800" b="1" i="0" u="none" strike="noStrike" cap="none">
                  <a:solidFill>
                    <a:schemeClr val="lt1"/>
                  </a:solidFill>
                  <a:latin typeface="Microsoft JhengHei"/>
                  <a:ea typeface="Microsoft JhengHei"/>
                  <a:cs typeface="Microsoft JhengHei"/>
                  <a:sym typeface="Microsoft JhengHei"/>
                </a:rPr>
                <a:t>購票證明（3擇1）</a:t>
              </a:r>
              <a:endParaRPr dirty="0"/>
            </a:p>
          </p:txBody>
        </p:sp>
        <p:sp>
          <p:nvSpPr>
            <p:cNvPr id="3004" name="Google Shape;3004;p113"/>
            <p:cNvSpPr/>
            <p:nvPr/>
          </p:nvSpPr>
          <p:spPr>
            <a:xfrm>
              <a:off x="996138" y="1365884"/>
              <a:ext cx="2702712" cy="2702712"/>
            </a:xfrm>
            <a:custGeom>
              <a:avLst/>
              <a:gdLst/>
              <a:ahLst/>
              <a:cxnLst/>
              <a:rect l="l" t="t" r="r" b="b"/>
              <a:pathLst>
                <a:path w="5405423" h="5405423" extrusionOk="0">
                  <a:moveTo>
                    <a:pt x="0" y="0"/>
                  </a:moveTo>
                  <a:lnTo>
                    <a:pt x="5405423" y="0"/>
                  </a:lnTo>
                  <a:lnTo>
                    <a:pt x="5405423" y="5405424"/>
                  </a:lnTo>
                  <a:lnTo>
                    <a:pt x="0" y="5405424"/>
                  </a:lnTo>
                  <a:lnTo>
                    <a:pt x="0" y="0"/>
                  </a:lnTo>
                  <a:close/>
                </a:path>
              </a:pathLst>
            </a:custGeom>
            <a:blipFill rotWithShape="1">
              <a:blip r:embed="rId4">
                <a:alphaModFix/>
              </a:blip>
              <a:stretch>
                <a:fillRect/>
              </a:stretch>
            </a:blipFill>
            <a:ln>
              <a:noFill/>
            </a:ln>
          </p:spPr>
        </p:sp>
        <p:grpSp>
          <p:nvGrpSpPr>
            <p:cNvPr id="3005" name="Google Shape;3005;p113"/>
            <p:cNvGrpSpPr/>
            <p:nvPr/>
          </p:nvGrpSpPr>
          <p:grpSpPr>
            <a:xfrm>
              <a:off x="1269570" y="1731721"/>
              <a:ext cx="1977393" cy="1977393"/>
              <a:chOff x="0" y="0"/>
              <a:chExt cx="812800" cy="812800"/>
            </a:xfrm>
          </p:grpSpPr>
          <p:sp>
            <p:nvSpPr>
              <p:cNvPr id="3006" name="Google Shape;3006;p1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07" name="Google Shape;3007;p113"/>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3008" name="Google Shape;3008;p113"/>
            <p:cNvGrpSpPr/>
            <p:nvPr/>
          </p:nvGrpSpPr>
          <p:grpSpPr>
            <a:xfrm>
              <a:off x="3514405" y="2457520"/>
              <a:ext cx="224302" cy="224302"/>
              <a:chOff x="0" y="-398866"/>
              <a:chExt cx="812800" cy="812800"/>
            </a:xfrm>
          </p:grpSpPr>
          <p:sp>
            <p:nvSpPr>
              <p:cNvPr id="3009" name="Google Shape;3009;p113"/>
              <p:cNvSpPr/>
              <p:nvPr/>
            </p:nvSpPr>
            <p:spPr>
              <a:xfrm>
                <a:off x="0" y="-398866"/>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10" name="Google Shape;3010;p113"/>
              <p:cNvSpPr txBox="1"/>
              <p:nvPr/>
            </p:nvSpPr>
            <p:spPr>
              <a:xfrm>
                <a:off x="76199" y="-360766"/>
                <a:ext cx="660399" cy="698502"/>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3011" name="Google Shape;3011;p113"/>
            <p:cNvGrpSpPr/>
            <p:nvPr/>
          </p:nvGrpSpPr>
          <p:grpSpPr>
            <a:xfrm>
              <a:off x="2551691" y="1325812"/>
              <a:ext cx="224302" cy="224302"/>
              <a:chOff x="0" y="0"/>
              <a:chExt cx="812800" cy="812800"/>
            </a:xfrm>
          </p:grpSpPr>
          <p:sp>
            <p:nvSpPr>
              <p:cNvPr id="3012" name="Google Shape;3012;p1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13" name="Google Shape;3013;p113"/>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3017" name="Google Shape;3017;p113"/>
            <p:cNvGrpSpPr/>
            <p:nvPr/>
          </p:nvGrpSpPr>
          <p:grpSpPr>
            <a:xfrm>
              <a:off x="3004681" y="981161"/>
              <a:ext cx="2029427" cy="645676"/>
              <a:chOff x="0" y="-38100"/>
              <a:chExt cx="1467458" cy="490583"/>
            </a:xfrm>
          </p:grpSpPr>
          <p:sp>
            <p:nvSpPr>
              <p:cNvPr id="3018" name="Google Shape;3018;p113"/>
              <p:cNvSpPr/>
              <p:nvPr/>
            </p:nvSpPr>
            <p:spPr>
              <a:xfrm>
                <a:off x="0" y="-19750"/>
                <a:ext cx="1467458" cy="45248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19" name="Google Shape;3019;p113"/>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021" name="Google Shape;3021;p113"/>
            <p:cNvSpPr/>
            <p:nvPr/>
          </p:nvSpPr>
          <p:spPr>
            <a:xfrm>
              <a:off x="3897314" y="2216566"/>
              <a:ext cx="2028600" cy="59580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026" name="Google Shape;3026;p113"/>
            <p:cNvPicPr preferRelativeResize="0"/>
            <p:nvPr/>
          </p:nvPicPr>
          <p:blipFill rotWithShape="1">
            <a:blip r:embed="rId5">
              <a:alphaModFix/>
            </a:blip>
            <a:srcRect/>
            <a:stretch/>
          </p:blipFill>
          <p:spPr>
            <a:xfrm>
              <a:off x="1997839" y="2447011"/>
              <a:ext cx="553852" cy="553852"/>
            </a:xfrm>
            <a:prstGeom prst="rect">
              <a:avLst/>
            </a:prstGeom>
            <a:noFill/>
            <a:ln>
              <a:noFill/>
            </a:ln>
          </p:spPr>
        </p:pic>
        <p:sp>
          <p:nvSpPr>
            <p:cNvPr id="3027" name="Google Shape;3027;p113"/>
            <p:cNvSpPr/>
            <p:nvPr/>
          </p:nvSpPr>
          <p:spPr>
            <a:xfrm>
              <a:off x="2856956" y="1053118"/>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28" name="Google Shape;3028;p113"/>
            <p:cNvSpPr/>
            <p:nvPr/>
          </p:nvSpPr>
          <p:spPr>
            <a:xfrm>
              <a:off x="3749590" y="2245600"/>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FD7D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31" name="Google Shape;3031;p113"/>
            <p:cNvSpPr/>
            <p:nvPr/>
          </p:nvSpPr>
          <p:spPr>
            <a:xfrm>
              <a:off x="3887259" y="2340030"/>
              <a:ext cx="225098" cy="338262"/>
            </a:xfrm>
            <a:custGeom>
              <a:avLst/>
              <a:gdLst/>
              <a:ahLst/>
              <a:cxnLst/>
              <a:rect l="l" t="t" r="r" b="b"/>
              <a:pathLst>
                <a:path w="450196" h="676524" extrusionOk="0">
                  <a:moveTo>
                    <a:pt x="0" y="0"/>
                  </a:moveTo>
                  <a:lnTo>
                    <a:pt x="450196" y="0"/>
                  </a:lnTo>
                  <a:lnTo>
                    <a:pt x="450196" y="676524"/>
                  </a:lnTo>
                  <a:lnTo>
                    <a:pt x="0" y="676524"/>
                  </a:lnTo>
                  <a:lnTo>
                    <a:pt x="0" y="0"/>
                  </a:lnTo>
                  <a:close/>
                </a:path>
              </a:pathLst>
            </a:custGeom>
            <a:blipFill rotWithShape="1">
              <a:blip r:embed="rId6">
                <a:alphaModFix/>
              </a:blip>
              <a:stretch>
                <a:fillRect/>
              </a:stretch>
            </a:blipFill>
            <a:ln>
              <a:noFill/>
            </a:ln>
          </p:spPr>
        </p:sp>
        <p:sp>
          <p:nvSpPr>
            <p:cNvPr id="3032" name="Google Shape;3032;p113"/>
            <p:cNvSpPr/>
            <p:nvPr/>
          </p:nvSpPr>
          <p:spPr>
            <a:xfrm>
              <a:off x="2939147" y="1185637"/>
              <a:ext cx="346155" cy="260482"/>
            </a:xfrm>
            <a:custGeom>
              <a:avLst/>
              <a:gdLst/>
              <a:ahLst/>
              <a:cxnLst/>
              <a:rect l="l" t="t" r="r" b="b"/>
              <a:pathLst>
                <a:path w="692310" h="520963" extrusionOk="0">
                  <a:moveTo>
                    <a:pt x="0" y="0"/>
                  </a:moveTo>
                  <a:lnTo>
                    <a:pt x="692310" y="0"/>
                  </a:lnTo>
                  <a:lnTo>
                    <a:pt x="692310" y="520964"/>
                  </a:lnTo>
                  <a:lnTo>
                    <a:pt x="0" y="520964"/>
                  </a:lnTo>
                  <a:lnTo>
                    <a:pt x="0" y="0"/>
                  </a:lnTo>
                  <a:close/>
                </a:path>
              </a:pathLst>
            </a:custGeom>
            <a:blipFill rotWithShape="1">
              <a:blip r:embed="rId7">
                <a:alphaModFix/>
              </a:blip>
              <a:stretch>
                <a:fillRect/>
              </a:stretch>
            </a:blipFill>
            <a:ln>
              <a:noFill/>
            </a:ln>
          </p:spPr>
        </p:sp>
        <p:sp>
          <p:nvSpPr>
            <p:cNvPr id="3033" name="Google Shape;3033;p113"/>
            <p:cNvSpPr txBox="1"/>
            <p:nvPr/>
          </p:nvSpPr>
          <p:spPr>
            <a:xfrm>
              <a:off x="3399313" y="1227866"/>
              <a:ext cx="1477864"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1個月</a:t>
              </a:r>
              <a:endParaRPr b="0" i="0" u="none" strike="noStrike" cap="none" dirty="0">
                <a:solidFill>
                  <a:schemeClr val="dk1"/>
                </a:solidFill>
                <a:latin typeface="Arial"/>
                <a:ea typeface="Arial"/>
                <a:cs typeface="Arial"/>
                <a:sym typeface="Arial"/>
              </a:endParaRPr>
            </a:p>
          </p:txBody>
        </p:sp>
        <p:sp>
          <p:nvSpPr>
            <p:cNvPr id="3035" name="Google Shape;3035;p113"/>
            <p:cNvSpPr txBox="1"/>
            <p:nvPr/>
          </p:nvSpPr>
          <p:spPr>
            <a:xfrm>
              <a:off x="4297482" y="2429581"/>
              <a:ext cx="1477864"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9900FF"/>
                  </a:solidFill>
                  <a:latin typeface="Microsoft JhengHei"/>
                  <a:ea typeface="Microsoft JhengHei"/>
                  <a:cs typeface="Microsoft JhengHei"/>
                  <a:sym typeface="Microsoft JhengHei"/>
                </a:rPr>
                <a:t>2個月</a:t>
              </a:r>
              <a:endParaRPr b="0" i="0" u="none" strike="noStrike" cap="none" dirty="0">
                <a:solidFill>
                  <a:srgbClr val="9900FF"/>
                </a:solidFill>
                <a:latin typeface="Arial"/>
                <a:ea typeface="Arial"/>
                <a:cs typeface="Arial"/>
                <a:sym typeface="Arial"/>
              </a:endParaRPr>
            </a:p>
          </p:txBody>
        </p:sp>
        <p:sp>
          <p:nvSpPr>
            <p:cNvPr id="3036" name="Google Shape;3036;p113"/>
            <p:cNvSpPr txBox="1"/>
            <p:nvPr/>
          </p:nvSpPr>
          <p:spPr>
            <a:xfrm>
              <a:off x="3698850" y="1766318"/>
              <a:ext cx="3246237"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TW" b="0" i="0" u="none" strike="noStrike" cap="none" dirty="0">
                  <a:solidFill>
                    <a:srgbClr val="231F20"/>
                  </a:solidFill>
                  <a:latin typeface="Microsoft JhengHei"/>
                  <a:ea typeface="Microsoft JhengHei"/>
                  <a:cs typeface="Microsoft JhengHei"/>
                  <a:sym typeface="Microsoft JhengHei"/>
                </a:rPr>
                <a:t>執行期限結束後「1個月」完成經費報支</a:t>
              </a:r>
              <a:endParaRPr dirty="0"/>
            </a:p>
          </p:txBody>
        </p:sp>
        <p:sp>
          <p:nvSpPr>
            <p:cNvPr id="3037" name="Google Shape;3037;p113"/>
            <p:cNvSpPr txBox="1"/>
            <p:nvPr/>
          </p:nvSpPr>
          <p:spPr>
            <a:xfrm>
              <a:off x="3798407" y="2955698"/>
              <a:ext cx="5021404"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TW" b="0" i="0" u="none" strike="noStrike" cap="none" dirty="0">
                  <a:solidFill>
                    <a:srgbClr val="231F20"/>
                  </a:solidFill>
                  <a:latin typeface="Microsoft JhengHei"/>
                  <a:ea typeface="Microsoft JhengHei"/>
                  <a:cs typeface="Microsoft JhengHei"/>
                  <a:sym typeface="Microsoft JhengHei"/>
                </a:rPr>
                <a:t>執行期限結束後「2個月」填妥計畫經費結案通知單送至</a:t>
              </a:r>
              <a:r>
                <a:rPr lang="zh-TW" altLang="en-US" b="0" i="0" u="none" strike="noStrike" cap="none" dirty="0">
                  <a:solidFill>
                    <a:srgbClr val="231F20"/>
                  </a:solidFill>
                  <a:latin typeface="Microsoft JhengHei"/>
                  <a:ea typeface="Microsoft JhengHei"/>
                  <a:cs typeface="Microsoft JhengHei"/>
                  <a:sym typeface="Microsoft JhengHei"/>
                </a:rPr>
                <a:t>主計</a:t>
              </a:r>
              <a:r>
                <a:rPr lang="zh-TW" b="0" i="0" u="none" strike="noStrike" cap="none" dirty="0">
                  <a:solidFill>
                    <a:srgbClr val="231F20"/>
                  </a:solidFill>
                  <a:latin typeface="Microsoft JhengHei"/>
                  <a:ea typeface="Microsoft JhengHei"/>
                  <a:cs typeface="Microsoft JhengHei"/>
                  <a:sym typeface="Microsoft JhengHei"/>
                </a:rPr>
                <a:t>室</a:t>
              </a:r>
              <a:endParaRPr dirty="0"/>
            </a:p>
          </p:txBody>
        </p:sp>
        <p:grpSp>
          <p:nvGrpSpPr>
            <p:cNvPr id="5" name="群組 4">
              <a:extLst>
                <a:ext uri="{FF2B5EF4-FFF2-40B4-BE49-F238E27FC236}">
                  <a16:creationId xmlns:a16="http://schemas.microsoft.com/office/drawing/2014/main" id="{E5806576-A37A-4101-87F0-7A7012E8DABE}"/>
                </a:ext>
              </a:extLst>
            </p:cNvPr>
            <p:cNvGrpSpPr/>
            <p:nvPr/>
          </p:nvGrpSpPr>
          <p:grpSpPr>
            <a:xfrm>
              <a:off x="3061583" y="3291852"/>
              <a:ext cx="5265446" cy="1119676"/>
              <a:chOff x="2595707" y="3531837"/>
              <a:chExt cx="5265446" cy="1119676"/>
            </a:xfrm>
          </p:grpSpPr>
          <p:grpSp>
            <p:nvGrpSpPr>
              <p:cNvPr id="3014" name="Google Shape;3014;p113"/>
              <p:cNvGrpSpPr/>
              <p:nvPr/>
            </p:nvGrpSpPr>
            <p:grpSpPr>
              <a:xfrm>
                <a:off x="2595707" y="3861123"/>
                <a:ext cx="224302" cy="224302"/>
                <a:chOff x="0" y="0"/>
                <a:chExt cx="812800" cy="812800"/>
              </a:xfrm>
            </p:grpSpPr>
            <p:sp>
              <p:nvSpPr>
                <p:cNvPr id="3015" name="Google Shape;3015;p1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16" name="Google Shape;3016;p113"/>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3023" name="Google Shape;3023;p113"/>
              <p:cNvGrpSpPr/>
              <p:nvPr/>
            </p:nvGrpSpPr>
            <p:grpSpPr>
              <a:xfrm>
                <a:off x="3043933" y="3531837"/>
                <a:ext cx="2546492" cy="851313"/>
                <a:chOff x="0" y="-38100"/>
                <a:chExt cx="1467458" cy="490583"/>
              </a:xfrm>
            </p:grpSpPr>
            <p:sp>
              <p:nvSpPr>
                <p:cNvPr id="3024" name="Google Shape;3024;p113"/>
                <p:cNvSpPr/>
                <p:nvPr/>
              </p:nvSpPr>
              <p:spPr>
                <a:xfrm>
                  <a:off x="0" y="58671"/>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25" name="Google Shape;3025;p113"/>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029" name="Google Shape;3029;p113"/>
              <p:cNvSpPr/>
              <p:nvPr/>
            </p:nvSpPr>
            <p:spPr>
              <a:xfrm>
                <a:off x="2896209" y="3743316"/>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30" name="Google Shape;3030;p113"/>
              <p:cNvSpPr/>
              <p:nvPr/>
            </p:nvSpPr>
            <p:spPr>
              <a:xfrm>
                <a:off x="2973202" y="3889830"/>
                <a:ext cx="359329" cy="239117"/>
              </a:xfrm>
              <a:custGeom>
                <a:avLst/>
                <a:gdLst/>
                <a:ahLst/>
                <a:cxnLst/>
                <a:rect l="l" t="t" r="r" b="b"/>
                <a:pathLst>
                  <a:path w="718657" h="478233" extrusionOk="0">
                    <a:moveTo>
                      <a:pt x="0" y="0"/>
                    </a:moveTo>
                    <a:lnTo>
                      <a:pt x="718656" y="0"/>
                    </a:lnTo>
                    <a:lnTo>
                      <a:pt x="718656" y="478234"/>
                    </a:lnTo>
                    <a:lnTo>
                      <a:pt x="0" y="478234"/>
                    </a:lnTo>
                    <a:lnTo>
                      <a:pt x="0" y="0"/>
                    </a:lnTo>
                    <a:close/>
                  </a:path>
                </a:pathLst>
              </a:custGeom>
              <a:blipFill rotWithShape="1">
                <a:blip r:embed="rId8">
                  <a:alphaModFix/>
                </a:blip>
                <a:stretch>
                  <a:fillRect/>
                </a:stretch>
              </a:blipFill>
              <a:ln>
                <a:noFill/>
              </a:ln>
            </p:spPr>
          </p:sp>
          <p:sp>
            <p:nvSpPr>
              <p:cNvPr id="3034" name="Google Shape;3034;p113"/>
              <p:cNvSpPr txBox="1"/>
              <p:nvPr/>
            </p:nvSpPr>
            <p:spPr>
              <a:xfrm>
                <a:off x="3464147" y="3936388"/>
                <a:ext cx="1441160"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FF0000"/>
                    </a:solidFill>
                    <a:latin typeface="Microsoft JhengHei"/>
                    <a:ea typeface="Microsoft JhengHei"/>
                    <a:cs typeface="Microsoft JhengHei"/>
                    <a:sym typeface="Microsoft JhengHei"/>
                  </a:rPr>
                  <a:t>3個月</a:t>
                </a:r>
                <a:endParaRPr b="1" i="0" u="none" strike="noStrike" cap="none" dirty="0">
                  <a:solidFill>
                    <a:srgbClr val="FF0000"/>
                  </a:solidFill>
                  <a:latin typeface="Microsoft JhengHei"/>
                  <a:ea typeface="Microsoft JhengHei"/>
                  <a:cs typeface="Microsoft JhengHei"/>
                  <a:sym typeface="Microsoft JhengHei"/>
                </a:endParaRPr>
              </a:p>
            </p:txBody>
          </p:sp>
          <p:sp>
            <p:nvSpPr>
              <p:cNvPr id="3038" name="Google Shape;3038;p113"/>
              <p:cNvSpPr txBox="1"/>
              <p:nvPr/>
            </p:nvSpPr>
            <p:spPr>
              <a:xfrm>
                <a:off x="3251802" y="4436069"/>
                <a:ext cx="4609351"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TW" b="0" i="0" u="none" strike="noStrike" cap="none" dirty="0">
                    <a:solidFill>
                      <a:srgbClr val="231F20"/>
                    </a:solidFill>
                    <a:latin typeface="Microsoft JhengHei"/>
                    <a:ea typeface="Microsoft JhengHei"/>
                    <a:cs typeface="Microsoft JhengHei"/>
                    <a:sym typeface="Microsoft JhengHei"/>
                  </a:rPr>
                  <a:t>執行期限結束後「3個月」內由主計室發文向國科會結案</a:t>
                </a:r>
                <a:endParaRPr b="0" i="0" u="none" strike="noStrike" cap="none" dirty="0">
                  <a:solidFill>
                    <a:srgbClr val="231F20"/>
                  </a:solidFill>
                  <a:latin typeface="Microsoft JhengHei"/>
                  <a:ea typeface="Microsoft JhengHei"/>
                  <a:cs typeface="Microsoft JhengHei"/>
                  <a:sym typeface="Microsoft JhengHei"/>
                </a:endParaRPr>
              </a:p>
            </p:txBody>
          </p:sp>
        </p:grpSp>
      </p:grpSp>
      <p:sp>
        <p:nvSpPr>
          <p:cNvPr id="3039" name="Google Shape;3039;p113"/>
          <p:cNvSpPr txBox="1"/>
          <p:nvPr/>
        </p:nvSpPr>
        <p:spPr>
          <a:xfrm>
            <a:off x="2450023" y="902220"/>
            <a:ext cx="3733063" cy="369332"/>
          </a:xfrm>
          <a:prstGeom prst="rect">
            <a:avLst/>
          </a:prstGeom>
          <a:noFill/>
          <a:ln>
            <a:noFill/>
          </a:ln>
        </p:spPr>
        <p:txBody>
          <a:bodyPr spcFirstLastPara="1" wrap="square" lIns="0" tIns="0" rIns="0" bIns="0" anchor="t" anchorCtr="0">
            <a:spAutoFit/>
          </a:bodyPr>
          <a:lstStyle/>
          <a:p>
            <a:pPr marL="139700" marR="0" lvl="0" indent="-139700" algn="l" rtl="0">
              <a:lnSpc>
                <a:spcPct val="100000"/>
              </a:lnSpc>
              <a:spcBef>
                <a:spcPts val="0"/>
              </a:spcBef>
              <a:spcAft>
                <a:spcPts val="0"/>
              </a:spcAft>
              <a:buClr>
                <a:schemeClr val="dk1"/>
              </a:buClr>
              <a:buSzPts val="1400"/>
              <a:buFont typeface="Noto Sans Symbols"/>
              <a:buChar char="✔"/>
            </a:pPr>
            <a:r>
              <a:rPr lang="zh-TW" altLang="en-US" sz="1200" b="1" i="0" u="none" strike="noStrike" cap="none" dirty="0">
                <a:solidFill>
                  <a:srgbClr val="FF00FF"/>
                </a:solidFill>
                <a:latin typeface="Microsoft JhengHei"/>
                <a:ea typeface="Microsoft JhengHei"/>
                <a:cs typeface="Microsoft JhengHei"/>
                <a:sym typeface="Microsoft JhengHei"/>
              </a:rPr>
              <a:t>國科會規定</a:t>
            </a:r>
            <a:r>
              <a:rPr lang="zh-TW" sz="1200" b="1" i="0" u="none" strike="noStrike" cap="none" dirty="0">
                <a:solidFill>
                  <a:srgbClr val="FF00FF"/>
                </a:solidFill>
                <a:latin typeface="Microsoft JhengHei"/>
                <a:ea typeface="Microsoft JhengHei"/>
                <a:cs typeface="Microsoft JhengHei"/>
                <a:sym typeface="Microsoft JhengHei"/>
              </a:rPr>
              <a:t>的3個月，不代表老師可以在計畫結束後</a:t>
            </a:r>
            <a:endParaRPr lang="en-US" altLang="zh-TW" sz="1200" b="1" i="0" u="none" strike="noStrike" cap="none" dirty="0">
              <a:solidFill>
                <a:srgbClr val="FF00FF"/>
              </a:solidFill>
              <a:latin typeface="Microsoft JhengHei"/>
              <a:ea typeface="Microsoft JhengHei"/>
              <a:cs typeface="Microsoft JhengHei"/>
              <a:sym typeface="Microsoft JhengHei"/>
            </a:endParaRPr>
          </a:p>
          <a:p>
            <a:pPr marR="0" lvl="0" algn="l" rtl="0">
              <a:lnSpc>
                <a:spcPct val="100000"/>
              </a:lnSpc>
              <a:spcBef>
                <a:spcPts val="0"/>
              </a:spcBef>
              <a:spcAft>
                <a:spcPts val="0"/>
              </a:spcAft>
              <a:buClr>
                <a:schemeClr val="dk1"/>
              </a:buClr>
              <a:buSzPts val="1400"/>
            </a:pPr>
            <a:r>
              <a:rPr lang="zh-TW" altLang="en-US" sz="1200" b="1" dirty="0">
                <a:solidFill>
                  <a:srgbClr val="FF00FF"/>
                </a:solidFill>
                <a:latin typeface="Microsoft JhengHei"/>
                <a:ea typeface="Microsoft JhengHei"/>
                <a:cs typeface="Microsoft JhengHei"/>
                <a:sym typeface="Microsoft JhengHei"/>
              </a:rPr>
              <a:t>      </a:t>
            </a:r>
            <a:r>
              <a:rPr lang="zh-TW" sz="1200" b="1" i="0" u="none" strike="noStrike" cap="none" dirty="0">
                <a:solidFill>
                  <a:srgbClr val="FF00FF"/>
                </a:solidFill>
                <a:latin typeface="Microsoft JhengHei"/>
                <a:ea typeface="Microsoft JhengHei"/>
                <a:cs typeface="Microsoft JhengHei"/>
                <a:sym typeface="Microsoft JhengHei"/>
              </a:rPr>
              <a:t>3個</a:t>
            </a:r>
            <a:r>
              <a:rPr lang="zh-TW" altLang="en-US" sz="1200" b="1" i="0" u="none" strike="noStrike" cap="none" dirty="0">
                <a:solidFill>
                  <a:srgbClr val="FF00FF"/>
                </a:solidFill>
                <a:latin typeface="Microsoft JhengHei"/>
                <a:ea typeface="Microsoft JhengHei"/>
                <a:cs typeface="Microsoft JhengHei"/>
                <a:sym typeface="Microsoft JhengHei"/>
              </a:rPr>
              <a:t>月</a:t>
            </a:r>
            <a:r>
              <a:rPr lang="zh-TW" sz="1200" b="1" i="0" u="none" strike="noStrike" cap="none" dirty="0">
                <a:solidFill>
                  <a:srgbClr val="FF00FF"/>
                </a:solidFill>
                <a:latin typeface="Microsoft JhengHei"/>
                <a:ea typeface="Microsoft JhengHei"/>
                <a:cs typeface="Microsoft JhengHei"/>
                <a:sym typeface="Microsoft JhengHei"/>
              </a:rPr>
              <a:t>的最後一天才報帳或送結案資料給主計室喔</a:t>
            </a:r>
            <a:endParaRPr sz="1600" b="1" i="0" u="none" strike="noStrike" cap="none" dirty="0">
              <a:solidFill>
                <a:schemeClr val="dk1"/>
              </a:solidFill>
              <a:latin typeface="Microsoft JhengHei"/>
              <a:ea typeface="Microsoft JhengHei"/>
              <a:cs typeface="Microsoft JhengHei"/>
              <a:sym typeface="Microsoft JhengHei"/>
            </a:endParaRPr>
          </a:p>
        </p:txBody>
      </p:sp>
      <p:sp>
        <p:nvSpPr>
          <p:cNvPr id="46" name="投影片編號版面配置區 2">
            <a:extLst>
              <a:ext uri="{FF2B5EF4-FFF2-40B4-BE49-F238E27FC236}">
                <a16:creationId xmlns:a16="http://schemas.microsoft.com/office/drawing/2014/main" id="{AD6F7D5C-F4F7-4747-8BCA-AD845DDDBCE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116</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043"/>
        <p:cNvGrpSpPr/>
        <p:nvPr/>
      </p:nvGrpSpPr>
      <p:grpSpPr>
        <a:xfrm>
          <a:off x="0" y="0"/>
          <a:ext cx="0" cy="0"/>
          <a:chOff x="0" y="0"/>
          <a:chExt cx="0" cy="0"/>
        </a:xfrm>
      </p:grpSpPr>
      <p:sp>
        <p:nvSpPr>
          <p:cNvPr id="3044" name="Google Shape;3044;p114"/>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3045" name="Google Shape;3045;p11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3046" name="Google Shape;3046;p114"/>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3047" name="Google Shape;3047;p11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3048" name="Google Shape;3048;p11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3049" name="Google Shape;3049;p11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grpSp>
        <p:nvGrpSpPr>
          <p:cNvPr id="3050" name="Google Shape;3050;p114"/>
          <p:cNvGrpSpPr/>
          <p:nvPr/>
        </p:nvGrpSpPr>
        <p:grpSpPr>
          <a:xfrm rot="10800000">
            <a:off x="1840657" y="973785"/>
            <a:ext cx="2730353" cy="3635351"/>
            <a:chOff x="0" y="-641134"/>
            <a:chExt cx="2073612" cy="3089675"/>
          </a:xfrm>
        </p:grpSpPr>
        <p:sp>
          <p:nvSpPr>
            <p:cNvPr id="3051" name="Google Shape;3051;p114"/>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71741" dist="28082"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52" name="Google Shape;3052;p114"/>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053" name="Google Shape;3053;p114"/>
          <p:cNvSpPr txBox="1"/>
          <p:nvPr/>
        </p:nvSpPr>
        <p:spPr>
          <a:xfrm>
            <a:off x="1898459" y="1979169"/>
            <a:ext cx="2533684" cy="3231654"/>
          </a:xfrm>
          <a:prstGeom prst="rect">
            <a:avLst/>
          </a:prstGeom>
          <a:noFill/>
          <a:ln>
            <a:noFill/>
          </a:ln>
        </p:spPr>
        <p:txBody>
          <a:bodyPr spcFirstLastPara="1" wrap="square" lIns="0" tIns="0" rIns="0" bIns="0" anchor="t" anchorCtr="0">
            <a:spAutoFit/>
          </a:bodyPr>
          <a:lstStyle/>
          <a:p>
            <a:pPr marL="342900" marR="0" lvl="0" indent="-342900" algn="l" rtl="0">
              <a:lnSpc>
                <a:spcPct val="150000"/>
              </a:lnSpc>
              <a:spcBef>
                <a:spcPts val="0"/>
              </a:spcBef>
              <a:spcAft>
                <a:spcPts val="0"/>
              </a:spcAft>
              <a:buClr>
                <a:srgbClr val="000000"/>
              </a:buClr>
              <a:buSzPts val="1400"/>
              <a:buFont typeface="Arial"/>
              <a:buAutoNum type="arabicPeriod"/>
            </a:pPr>
            <a:r>
              <a:rPr lang="zh-TW" sz="1400" b="0" i="0" u="none" strike="noStrike" cap="none">
                <a:solidFill>
                  <a:srgbClr val="000000"/>
                </a:solidFill>
                <a:latin typeface="Arial"/>
                <a:ea typeface="Arial"/>
                <a:cs typeface="Arial"/>
                <a:sym typeface="Arial"/>
              </a:rPr>
              <a:t>受委託單位應於計畫執行期滿後，儘速完成計畫經費結案作業。</a:t>
            </a:r>
            <a:endParaRPr dirty="0"/>
          </a:p>
          <a:p>
            <a:pPr marL="342900" marR="0" lvl="0" indent="-342900" algn="l" rtl="0">
              <a:lnSpc>
                <a:spcPct val="150000"/>
              </a:lnSpc>
              <a:spcBef>
                <a:spcPts val="0"/>
              </a:spcBef>
              <a:spcAft>
                <a:spcPts val="0"/>
              </a:spcAft>
              <a:buClr>
                <a:srgbClr val="000000"/>
              </a:buClr>
              <a:buSzPts val="1400"/>
              <a:buFont typeface="Arial"/>
              <a:buAutoNum type="arabicPeriod"/>
            </a:pPr>
            <a:r>
              <a:rPr lang="zh-TW" sz="1400" b="0" i="0" u="none" strike="noStrike" cap="none">
                <a:solidFill>
                  <a:srgbClr val="000000"/>
                </a:solidFill>
                <a:latin typeface="Arial"/>
                <a:ea typeface="Arial"/>
                <a:cs typeface="Arial"/>
                <a:sym typeface="Arial"/>
              </a:rPr>
              <a:t>計畫全數完成報支後，請填列「經費結案通知單」送交主計室，俾利配合辦理經費結案。</a:t>
            </a:r>
            <a:endParaRPr dirty="0"/>
          </a:p>
          <a:p>
            <a:pPr marL="0" marR="0" lvl="0" indent="0" algn="l" rtl="0">
              <a:lnSpc>
                <a:spcPct val="15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br>
              <a:rPr lang="zh-TW" sz="1400" b="0" i="0" u="none" strike="noStrike" cap="none">
                <a:solidFill>
                  <a:srgbClr val="000000"/>
                </a:solidFill>
                <a:latin typeface="Arial"/>
                <a:ea typeface="Arial"/>
                <a:cs typeface="Arial"/>
                <a:sym typeface="Arial"/>
              </a:rPr>
            </a:b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3054" name="Google Shape;3054;p114"/>
          <p:cNvSpPr/>
          <p:nvPr/>
        </p:nvSpPr>
        <p:spPr>
          <a:xfrm>
            <a:off x="1840653" y="1158292"/>
            <a:ext cx="2688209" cy="628739"/>
          </a:xfrm>
          <a:prstGeom prst="round2SameRect">
            <a:avLst>
              <a:gd name="adj1" fmla="val 16667"/>
              <a:gd name="adj2" fmla="val 0"/>
            </a:avLst>
          </a:prstGeom>
          <a:solidFill>
            <a:srgbClr val="FBDF4E"/>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3055" name="Google Shape;3055;p114"/>
          <p:cNvSpPr txBox="1"/>
          <p:nvPr/>
        </p:nvSpPr>
        <p:spPr>
          <a:xfrm>
            <a:off x="2125998" y="1413826"/>
            <a:ext cx="2374588"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00000"/>
                </a:solidFill>
                <a:latin typeface="Microsoft JhengHei"/>
                <a:ea typeface="Microsoft JhengHei"/>
                <a:cs typeface="Microsoft JhengHei"/>
                <a:sym typeface="Microsoft JhengHei"/>
              </a:rPr>
              <a:t>重點</a:t>
            </a:r>
            <a:endParaRPr sz="1800" b="1" i="0" u="none" strike="noStrike" cap="none" dirty="0">
              <a:solidFill>
                <a:srgbClr val="000000"/>
              </a:solidFill>
              <a:latin typeface="Microsoft JhengHei"/>
              <a:ea typeface="Microsoft JhengHei"/>
              <a:cs typeface="Microsoft JhengHei"/>
              <a:sym typeface="Microsoft JhengHei"/>
            </a:endParaRPr>
          </a:p>
        </p:txBody>
      </p:sp>
      <p:grpSp>
        <p:nvGrpSpPr>
          <p:cNvPr id="3056" name="Google Shape;3056;p114"/>
          <p:cNvGrpSpPr/>
          <p:nvPr/>
        </p:nvGrpSpPr>
        <p:grpSpPr>
          <a:xfrm rot="10800000">
            <a:off x="4780147" y="973784"/>
            <a:ext cx="2730353" cy="3635352"/>
            <a:chOff x="0" y="-641134"/>
            <a:chExt cx="2073612" cy="3089675"/>
          </a:xfrm>
        </p:grpSpPr>
        <p:sp>
          <p:nvSpPr>
            <p:cNvPr id="3057" name="Google Shape;3057;p114"/>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58" name="Google Shape;3058;p114"/>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059" name="Google Shape;3059;p114"/>
          <p:cNvSpPr txBox="1"/>
          <p:nvPr/>
        </p:nvSpPr>
        <p:spPr>
          <a:xfrm>
            <a:off x="4878614" y="2020687"/>
            <a:ext cx="2491274" cy="1869743"/>
          </a:xfrm>
          <a:prstGeom prst="rect">
            <a:avLst/>
          </a:prstGeom>
          <a:noFill/>
          <a:ln>
            <a:noFill/>
          </a:ln>
        </p:spPr>
        <p:txBody>
          <a:bodyPr spcFirstLastPara="1" wrap="square" lIns="0" tIns="0" rIns="0" bIns="0" anchor="t" anchorCtr="0">
            <a:spAutoFit/>
          </a:bodyPr>
          <a:lstStyle/>
          <a:p>
            <a:pPr marL="342900" marR="0" lvl="0" indent="-342900" algn="l" rtl="0">
              <a:lnSpc>
                <a:spcPct val="150000"/>
              </a:lnSpc>
              <a:spcBef>
                <a:spcPts val="0"/>
              </a:spcBef>
              <a:spcAft>
                <a:spcPts val="0"/>
              </a:spcAft>
              <a:buClr>
                <a:srgbClr val="000000"/>
              </a:buClr>
              <a:buSzPts val="1400"/>
              <a:buFont typeface="Arial"/>
              <a:buAutoNum type="arabicPeriod"/>
            </a:pPr>
            <a:r>
              <a:rPr lang="zh-TW" sz="1400" b="0" i="0" u="none" strike="noStrike" cap="none" dirty="0">
                <a:solidFill>
                  <a:srgbClr val="000000"/>
                </a:solidFill>
                <a:latin typeface="Arial"/>
                <a:ea typeface="Arial"/>
                <a:cs typeface="Arial"/>
                <a:sym typeface="Arial"/>
              </a:rPr>
              <a:t>經費結案通知單</a:t>
            </a:r>
            <a:endParaRPr dirty="0"/>
          </a:p>
          <a:p>
            <a:pPr marL="342900" lvl="0" indent="-342900">
              <a:lnSpc>
                <a:spcPct val="150000"/>
              </a:lnSpc>
              <a:buSzPts val="1400"/>
              <a:buFont typeface="Arial"/>
              <a:buAutoNum type="arabicPeriod"/>
            </a:pPr>
            <a:r>
              <a:rPr lang="zh-TW" sz="1400" b="0" i="0" u="none" strike="noStrike" cap="none" dirty="0">
                <a:solidFill>
                  <a:srgbClr val="000000"/>
                </a:solidFill>
                <a:latin typeface="Arial"/>
                <a:ea typeface="Arial"/>
                <a:cs typeface="Arial"/>
                <a:sym typeface="Arial"/>
              </a:rPr>
              <a:t>國立政治大學產學合作計畫經費結餘款分配申請表 </a:t>
            </a:r>
            <a:endParaRPr lang="en-US" altLang="zh-TW" sz="1400" b="0" i="0" u="none" strike="noStrike" cap="none" dirty="0">
              <a:solidFill>
                <a:srgbClr val="000000"/>
              </a:solidFill>
              <a:latin typeface="Arial"/>
              <a:ea typeface="Arial"/>
              <a:cs typeface="Arial"/>
              <a:sym typeface="Arial"/>
            </a:endParaRPr>
          </a:p>
          <a:p>
            <a:pPr lvl="0">
              <a:lnSpc>
                <a:spcPct val="150000"/>
              </a:lnSpc>
              <a:buSzPts val="1400"/>
            </a:pPr>
            <a:r>
              <a:rPr lang="zh-TW" altLang="en-US" dirty="0"/>
              <a:t>      </a:t>
            </a:r>
            <a:r>
              <a:rPr lang="zh-TW" sz="1400" b="0" i="0" u="none" strike="noStrike" cap="none" dirty="0">
                <a:solidFill>
                  <a:srgbClr val="000000"/>
                </a:solidFill>
                <a:latin typeface="Arial"/>
                <a:ea typeface="Arial"/>
                <a:cs typeface="Arial"/>
                <a:sym typeface="Arial"/>
              </a:rPr>
              <a:t> </a:t>
            </a:r>
            <a:r>
              <a:rPr lang="en-US" altLang="zh-TW" sz="1600" dirty="0"/>
              <a:t>(</a:t>
            </a:r>
            <a:r>
              <a:rPr lang="zh-TW" sz="1400" b="1" i="0" u="none" strike="noStrike" cap="none" dirty="0">
                <a:solidFill>
                  <a:srgbClr val="FF00FF"/>
                </a:solidFill>
                <a:latin typeface="Arial"/>
                <a:ea typeface="Arial"/>
                <a:cs typeface="Arial"/>
                <a:sym typeface="Arial"/>
              </a:rPr>
              <a:t>1式3份</a:t>
            </a:r>
            <a:r>
              <a:rPr lang="en-US" altLang="zh-TW" sz="1600" dirty="0"/>
              <a:t>)</a:t>
            </a:r>
            <a:r>
              <a:rPr lang="zh-TW" sz="1400" b="0" i="0" u="none" strike="noStrike" cap="none" dirty="0">
                <a:solidFill>
                  <a:srgbClr val="888888"/>
                </a:solidFill>
                <a:latin typeface="Arial"/>
                <a:ea typeface="Arial"/>
                <a:cs typeface="Arial"/>
                <a:sym typeface="Arial"/>
              </a:rPr>
              <a:t>(如有結餘款者)</a:t>
            </a:r>
            <a:endParaRPr lang="en-US" altLang="zh-TW" sz="1400" b="0" i="0" u="none" strike="noStrike" cap="none" dirty="0">
              <a:solidFill>
                <a:srgbClr val="888888"/>
              </a:solidFill>
              <a:latin typeface="Arial"/>
              <a:ea typeface="Arial"/>
              <a:cs typeface="Arial"/>
              <a:sym typeface="Arial"/>
            </a:endParaRPr>
          </a:p>
          <a:p>
            <a:pPr lvl="0">
              <a:lnSpc>
                <a:spcPct val="150000"/>
              </a:lnSpc>
              <a:buSzPts val="1400"/>
            </a:pPr>
            <a:r>
              <a:rPr lang="zh-TW" altLang="en-US" dirty="0">
                <a:solidFill>
                  <a:srgbClr val="888888"/>
                </a:solidFill>
              </a:rPr>
              <a:t>     </a:t>
            </a:r>
            <a:r>
              <a:rPr lang="zh-TW" altLang="zh-TW" dirty="0"/>
              <a:t> （</a:t>
            </a:r>
            <a:r>
              <a:rPr lang="zh-TW" altLang="zh-TW" u="sng" dirty="0">
                <a:solidFill>
                  <a:schemeClr val="hlink"/>
                </a:solidFill>
                <a:hlinkClick r:id="rId6"/>
              </a:rPr>
              <a:t>點我</a:t>
            </a:r>
            <a:r>
              <a:rPr lang="zh-TW" altLang="zh-TW" dirty="0"/>
              <a:t>）</a:t>
            </a:r>
            <a:br>
              <a:rPr lang="zh-TW" sz="1400" b="0" i="0" u="none" strike="noStrike" cap="none" dirty="0">
                <a:solidFill>
                  <a:srgbClr val="000000"/>
                </a:solidFill>
                <a:latin typeface="Microsoft JhengHei"/>
                <a:ea typeface="Microsoft JhengHei"/>
                <a:cs typeface="Microsoft JhengHei"/>
                <a:sym typeface="Microsoft JhengHei"/>
              </a:rPr>
            </a:br>
            <a:endParaRPr sz="700" b="0" i="0" u="none" strike="noStrike" cap="none" dirty="0">
              <a:solidFill>
                <a:srgbClr val="000000"/>
              </a:solidFill>
              <a:latin typeface="Microsoft JhengHei"/>
              <a:ea typeface="Microsoft JhengHei"/>
              <a:cs typeface="Microsoft JhengHei"/>
              <a:sym typeface="Microsoft JhengHei"/>
            </a:endParaRPr>
          </a:p>
        </p:txBody>
      </p:sp>
      <p:sp>
        <p:nvSpPr>
          <p:cNvPr id="3060" name="Google Shape;3060;p114"/>
          <p:cNvSpPr/>
          <p:nvPr/>
        </p:nvSpPr>
        <p:spPr>
          <a:xfrm>
            <a:off x="4769852" y="1156110"/>
            <a:ext cx="2688209" cy="628739"/>
          </a:xfrm>
          <a:prstGeom prst="round2SameRect">
            <a:avLst>
              <a:gd name="adj1" fmla="val 16667"/>
              <a:gd name="adj2" fmla="val 0"/>
            </a:avLst>
          </a:prstGeom>
          <a:solidFill>
            <a:srgbClr val="FD7DCF"/>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3061" name="Google Shape;3061;p114"/>
          <p:cNvSpPr txBox="1"/>
          <p:nvPr/>
        </p:nvSpPr>
        <p:spPr>
          <a:xfrm>
            <a:off x="5009749" y="1399613"/>
            <a:ext cx="2374588"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None/>
            </a:pPr>
            <a:r>
              <a:rPr lang="zh-TW" sz="1800" b="1" i="0" u="none" strike="noStrike" cap="none">
                <a:solidFill>
                  <a:schemeClr val="lt1"/>
                </a:solidFill>
                <a:latin typeface="Microsoft JhengHei"/>
                <a:ea typeface="Microsoft JhengHei"/>
                <a:cs typeface="Microsoft JhengHei"/>
                <a:sym typeface="Microsoft JhengHei"/>
              </a:rPr>
              <a:t>應檢附文件</a:t>
            </a:r>
            <a:endParaRPr dirty="0"/>
          </a:p>
        </p:txBody>
      </p:sp>
      <p:pic>
        <p:nvPicPr>
          <p:cNvPr id="3062" name="Google Shape;3062;p114"/>
          <p:cNvPicPr preferRelativeResize="0"/>
          <p:nvPr/>
        </p:nvPicPr>
        <p:blipFill rotWithShape="1">
          <a:blip r:embed="rId7">
            <a:alphaModFix/>
          </a:blip>
          <a:srcRect/>
          <a:stretch/>
        </p:blipFill>
        <p:spPr>
          <a:xfrm>
            <a:off x="2380849" y="1270449"/>
            <a:ext cx="438094" cy="415652"/>
          </a:xfrm>
          <a:prstGeom prst="rect">
            <a:avLst/>
          </a:prstGeom>
          <a:noFill/>
          <a:ln>
            <a:noFill/>
          </a:ln>
        </p:spPr>
      </p:pic>
      <p:pic>
        <p:nvPicPr>
          <p:cNvPr id="3063" name="Google Shape;3063;p114"/>
          <p:cNvPicPr preferRelativeResize="0"/>
          <p:nvPr/>
        </p:nvPicPr>
        <p:blipFill rotWithShape="1">
          <a:blip r:embed="rId8">
            <a:alphaModFix/>
          </a:blip>
          <a:srcRect/>
          <a:stretch/>
        </p:blipFill>
        <p:spPr>
          <a:xfrm>
            <a:off x="5082384" y="1272901"/>
            <a:ext cx="413200" cy="413200"/>
          </a:xfrm>
          <a:prstGeom prst="rect">
            <a:avLst/>
          </a:prstGeom>
          <a:noFill/>
          <a:ln>
            <a:noFill/>
          </a:ln>
        </p:spPr>
      </p:pic>
      <p:pic>
        <p:nvPicPr>
          <p:cNvPr id="3064" name="Google Shape;3064;p114"/>
          <p:cNvPicPr preferRelativeResize="0"/>
          <p:nvPr/>
        </p:nvPicPr>
        <p:blipFill rotWithShape="1">
          <a:blip r:embed="rId9">
            <a:alphaModFix/>
          </a:blip>
          <a:srcRect/>
          <a:stretch/>
        </p:blipFill>
        <p:spPr>
          <a:xfrm>
            <a:off x="4626368" y="-1319866"/>
            <a:ext cx="567141" cy="567141"/>
          </a:xfrm>
          <a:prstGeom prst="rect">
            <a:avLst/>
          </a:prstGeom>
          <a:noFill/>
          <a:ln>
            <a:noFill/>
          </a:ln>
        </p:spPr>
      </p:pic>
      <p:sp>
        <p:nvSpPr>
          <p:cNvPr id="3065" name="Google Shape;3065;p114"/>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sz="2400" b="1" i="0" u="none" strike="noStrike" cap="none">
                <a:solidFill>
                  <a:srgbClr val="191919"/>
                </a:solidFill>
                <a:latin typeface="Microsoft JhengHei"/>
                <a:ea typeface="Microsoft JhengHei"/>
                <a:cs typeface="Microsoft JhengHei"/>
                <a:sym typeface="Microsoft JhengHei"/>
              </a:rPr>
              <a:t>二、非國科會計畫</a:t>
            </a:r>
            <a:endParaRPr dirty="0"/>
          </a:p>
        </p:txBody>
      </p:sp>
      <p:sp>
        <p:nvSpPr>
          <p:cNvPr id="24" name="投影片編號版面配置區 2">
            <a:extLst>
              <a:ext uri="{FF2B5EF4-FFF2-40B4-BE49-F238E27FC236}">
                <a16:creationId xmlns:a16="http://schemas.microsoft.com/office/drawing/2014/main" id="{F6331AED-81C1-47EC-B922-25D1F417497B}"/>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117</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2"/>
                                        </p:tgtEl>
                                        <p:attrNameLst>
                                          <p:attrName>style.visibility</p:attrName>
                                        </p:attrNameLst>
                                      </p:cBhvr>
                                      <p:to>
                                        <p:strVal val="visible"/>
                                      </p:to>
                                    </p:set>
                                    <p:animEffect transition="in" filter="fade">
                                      <p:cBhvr>
                                        <p:cTn id="7" dur="600"/>
                                        <p:tgtEl>
                                          <p:spTgt spid="3062"/>
                                        </p:tgtEl>
                                      </p:cBhvr>
                                    </p:animEffect>
                                  </p:childTnLst>
                                </p:cTn>
                              </p:par>
                              <p:par>
                                <p:cTn id="8" presetID="10" presetClass="entr" presetSubtype="0" fill="hold" nodeType="withEffect">
                                  <p:stCondLst>
                                    <p:cond delay="0"/>
                                  </p:stCondLst>
                                  <p:childTnLst>
                                    <p:set>
                                      <p:cBhvr>
                                        <p:cTn id="9" dur="1" fill="hold">
                                          <p:stCondLst>
                                            <p:cond delay="0"/>
                                          </p:stCondLst>
                                        </p:cTn>
                                        <p:tgtEl>
                                          <p:spTgt spid="3063"/>
                                        </p:tgtEl>
                                        <p:attrNameLst>
                                          <p:attrName>style.visibility</p:attrName>
                                        </p:attrNameLst>
                                      </p:cBhvr>
                                      <p:to>
                                        <p:strVal val="visible"/>
                                      </p:to>
                                    </p:set>
                                    <p:animEffect transition="in" filter="fade">
                                      <p:cBhvr>
                                        <p:cTn id="10" dur="600"/>
                                        <p:tgtEl>
                                          <p:spTgt spid="3063"/>
                                        </p:tgtEl>
                                      </p:cBhvr>
                                    </p:animEffect>
                                  </p:childTnLst>
                                </p:cTn>
                              </p:par>
                              <p:par>
                                <p:cTn id="11" presetID="10" presetClass="entr" presetSubtype="0" fill="hold" nodeType="withEffect">
                                  <p:stCondLst>
                                    <p:cond delay="0"/>
                                  </p:stCondLst>
                                  <p:childTnLst>
                                    <p:set>
                                      <p:cBhvr>
                                        <p:cTn id="12" dur="1" fill="hold">
                                          <p:stCondLst>
                                            <p:cond delay="0"/>
                                          </p:stCondLst>
                                        </p:cTn>
                                        <p:tgtEl>
                                          <p:spTgt spid="3064"/>
                                        </p:tgtEl>
                                        <p:attrNameLst>
                                          <p:attrName>style.visibility</p:attrName>
                                        </p:attrNameLst>
                                      </p:cBhvr>
                                      <p:to>
                                        <p:strVal val="visible"/>
                                      </p:to>
                                    </p:set>
                                    <p:animEffect transition="in" filter="fade">
                                      <p:cBhvr>
                                        <p:cTn id="13" dur="600"/>
                                        <p:tgtEl>
                                          <p:spTgt spid="3064"/>
                                        </p:tgtEl>
                                      </p:cBhvr>
                                    </p:animEffect>
                                  </p:childTnLst>
                                </p:cTn>
                              </p:par>
                              <p:par>
                                <p:cTn id="14" presetID="10" presetClass="entr" presetSubtype="0" fill="hold" nodeType="withEffect">
                                  <p:stCondLst>
                                    <p:cond delay="0"/>
                                  </p:stCondLst>
                                  <p:childTnLst>
                                    <p:set>
                                      <p:cBhvr>
                                        <p:cTn id="15" dur="1" fill="hold">
                                          <p:stCondLst>
                                            <p:cond delay="0"/>
                                          </p:stCondLst>
                                        </p:cTn>
                                        <p:tgtEl>
                                          <p:spTgt spid="3061"/>
                                        </p:tgtEl>
                                        <p:attrNameLst>
                                          <p:attrName>style.visibility</p:attrName>
                                        </p:attrNameLst>
                                      </p:cBhvr>
                                      <p:to>
                                        <p:strVal val="visible"/>
                                      </p:to>
                                    </p:set>
                                    <p:animEffect transition="in" filter="fade">
                                      <p:cBhvr>
                                        <p:cTn id="16" dur="600"/>
                                        <p:tgtEl>
                                          <p:spTgt spid="3061"/>
                                        </p:tgtEl>
                                      </p:cBhvr>
                                    </p:animEffect>
                                  </p:childTnLst>
                                </p:cTn>
                              </p:par>
                              <p:par>
                                <p:cTn id="17" presetID="10" presetClass="entr" presetSubtype="0" fill="hold" nodeType="withEffect">
                                  <p:stCondLst>
                                    <p:cond delay="0"/>
                                  </p:stCondLst>
                                  <p:childTnLst>
                                    <p:set>
                                      <p:cBhvr>
                                        <p:cTn id="18" dur="1" fill="hold">
                                          <p:stCondLst>
                                            <p:cond delay="0"/>
                                          </p:stCondLst>
                                        </p:cTn>
                                        <p:tgtEl>
                                          <p:spTgt spid="3060"/>
                                        </p:tgtEl>
                                        <p:attrNameLst>
                                          <p:attrName>style.visibility</p:attrName>
                                        </p:attrNameLst>
                                      </p:cBhvr>
                                      <p:to>
                                        <p:strVal val="visible"/>
                                      </p:to>
                                    </p:set>
                                    <p:animEffect transition="in" filter="fade">
                                      <p:cBhvr>
                                        <p:cTn id="19" dur="600"/>
                                        <p:tgtEl>
                                          <p:spTgt spid="3060"/>
                                        </p:tgtEl>
                                      </p:cBhvr>
                                    </p:animEffect>
                                  </p:childTnLst>
                                </p:cTn>
                              </p:par>
                              <p:par>
                                <p:cTn id="20" presetID="10" presetClass="entr" presetSubtype="0" fill="hold" nodeType="withEffect">
                                  <p:stCondLst>
                                    <p:cond delay="0"/>
                                  </p:stCondLst>
                                  <p:childTnLst>
                                    <p:set>
                                      <p:cBhvr>
                                        <p:cTn id="21" dur="1" fill="hold">
                                          <p:stCondLst>
                                            <p:cond delay="0"/>
                                          </p:stCondLst>
                                        </p:cTn>
                                        <p:tgtEl>
                                          <p:spTgt spid="3056"/>
                                        </p:tgtEl>
                                        <p:attrNameLst>
                                          <p:attrName>style.visibility</p:attrName>
                                        </p:attrNameLst>
                                      </p:cBhvr>
                                      <p:to>
                                        <p:strVal val="visible"/>
                                      </p:to>
                                    </p:set>
                                    <p:animEffect transition="in" filter="fade">
                                      <p:cBhvr>
                                        <p:cTn id="22" dur="600"/>
                                        <p:tgtEl>
                                          <p:spTgt spid="3056"/>
                                        </p:tgtEl>
                                      </p:cBhvr>
                                    </p:animEffect>
                                  </p:childTnLst>
                                </p:cTn>
                              </p:par>
                              <p:par>
                                <p:cTn id="23" presetID="10" presetClass="entr" presetSubtype="0" fill="hold" nodeType="withEffect">
                                  <p:stCondLst>
                                    <p:cond delay="0"/>
                                  </p:stCondLst>
                                  <p:childTnLst>
                                    <p:set>
                                      <p:cBhvr>
                                        <p:cTn id="24" dur="1" fill="hold">
                                          <p:stCondLst>
                                            <p:cond delay="0"/>
                                          </p:stCondLst>
                                        </p:cTn>
                                        <p:tgtEl>
                                          <p:spTgt spid="3055"/>
                                        </p:tgtEl>
                                        <p:attrNameLst>
                                          <p:attrName>style.visibility</p:attrName>
                                        </p:attrNameLst>
                                      </p:cBhvr>
                                      <p:to>
                                        <p:strVal val="visible"/>
                                      </p:to>
                                    </p:set>
                                    <p:animEffect transition="in" filter="fade">
                                      <p:cBhvr>
                                        <p:cTn id="25" dur="600"/>
                                        <p:tgtEl>
                                          <p:spTgt spid="3055"/>
                                        </p:tgtEl>
                                      </p:cBhvr>
                                    </p:animEffect>
                                  </p:childTnLst>
                                </p:cTn>
                              </p:par>
                              <p:par>
                                <p:cTn id="26" presetID="10" presetClass="entr" presetSubtype="0" fill="hold" nodeType="withEffect">
                                  <p:stCondLst>
                                    <p:cond delay="0"/>
                                  </p:stCondLst>
                                  <p:childTnLst>
                                    <p:set>
                                      <p:cBhvr>
                                        <p:cTn id="27" dur="1" fill="hold">
                                          <p:stCondLst>
                                            <p:cond delay="0"/>
                                          </p:stCondLst>
                                        </p:cTn>
                                        <p:tgtEl>
                                          <p:spTgt spid="3054"/>
                                        </p:tgtEl>
                                        <p:attrNameLst>
                                          <p:attrName>style.visibility</p:attrName>
                                        </p:attrNameLst>
                                      </p:cBhvr>
                                      <p:to>
                                        <p:strVal val="visible"/>
                                      </p:to>
                                    </p:set>
                                    <p:animEffect transition="in" filter="fade">
                                      <p:cBhvr>
                                        <p:cTn id="28" dur="600"/>
                                        <p:tgtEl>
                                          <p:spTgt spid="3054"/>
                                        </p:tgtEl>
                                      </p:cBhvr>
                                    </p:animEffect>
                                  </p:childTnLst>
                                </p:cTn>
                              </p:par>
                              <p:par>
                                <p:cTn id="29" presetID="10" presetClass="entr" presetSubtype="0" fill="hold" nodeType="withEffect">
                                  <p:stCondLst>
                                    <p:cond delay="0"/>
                                  </p:stCondLst>
                                  <p:childTnLst>
                                    <p:set>
                                      <p:cBhvr>
                                        <p:cTn id="30" dur="1" fill="hold">
                                          <p:stCondLst>
                                            <p:cond delay="0"/>
                                          </p:stCondLst>
                                        </p:cTn>
                                        <p:tgtEl>
                                          <p:spTgt spid="3050"/>
                                        </p:tgtEl>
                                        <p:attrNameLst>
                                          <p:attrName>style.visibility</p:attrName>
                                        </p:attrNameLst>
                                      </p:cBhvr>
                                      <p:to>
                                        <p:strVal val="visible"/>
                                      </p:to>
                                    </p:set>
                                    <p:animEffect transition="in" filter="fade">
                                      <p:cBhvr>
                                        <p:cTn id="31" dur="600"/>
                                        <p:tgtEl>
                                          <p:spTgt spid="305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053"/>
                                        </p:tgtEl>
                                        <p:attrNameLst>
                                          <p:attrName>style.visibility</p:attrName>
                                        </p:attrNameLst>
                                      </p:cBhvr>
                                      <p:to>
                                        <p:strVal val="visible"/>
                                      </p:to>
                                    </p:set>
                                    <p:anim calcmode="lin" valueType="num">
                                      <p:cBhvr additive="base">
                                        <p:cTn id="36" dur="500"/>
                                        <p:tgtEl>
                                          <p:spTgt spid="3053"/>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59"/>
                                        </p:tgtEl>
                                        <p:attrNameLst>
                                          <p:attrName>style.visibility</p:attrName>
                                        </p:attrNameLst>
                                      </p:cBhvr>
                                      <p:to>
                                        <p:strVal val="visible"/>
                                      </p:to>
                                    </p:set>
                                    <p:anim calcmode="lin" valueType="num">
                                      <p:cBhvr additive="base">
                                        <p:cTn id="39" dur="500"/>
                                        <p:tgtEl>
                                          <p:spTgt spid="30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942"/>
        <p:cNvGrpSpPr/>
        <p:nvPr/>
      </p:nvGrpSpPr>
      <p:grpSpPr>
        <a:xfrm>
          <a:off x="0" y="0"/>
          <a:ext cx="0" cy="0"/>
          <a:chOff x="0" y="0"/>
          <a:chExt cx="0" cy="0"/>
        </a:xfrm>
      </p:grpSpPr>
      <p:sp>
        <p:nvSpPr>
          <p:cNvPr id="2943" name="Google Shape;2943;p111"/>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2944" name="Google Shape;2944;p111"/>
          <p:cNvGrpSpPr/>
          <p:nvPr/>
        </p:nvGrpSpPr>
        <p:grpSpPr>
          <a:xfrm>
            <a:off x="8098784" y="3994404"/>
            <a:ext cx="1225436" cy="1225436"/>
            <a:chOff x="0" y="0"/>
            <a:chExt cx="812800" cy="812800"/>
          </a:xfrm>
        </p:grpSpPr>
        <p:sp>
          <p:nvSpPr>
            <p:cNvPr id="2945" name="Google Shape;2945;p11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46" name="Google Shape;2946;p111"/>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947" name="Google Shape;2947;p111"/>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48" name="Google Shape;2948;p111"/>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2949" name="Google Shape;2949;p11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0" name="Google Shape;2950;p11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1" name="Google Shape;2951;p11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52" name="Google Shape;2952;p11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53" name="Google Shape;2953;p111"/>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4" name="Google Shape;2954;p111"/>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5" name="Google Shape;2955;p111"/>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9" name="投影片編號版面配置區 2">
            <a:extLst>
              <a:ext uri="{FF2B5EF4-FFF2-40B4-BE49-F238E27FC236}">
                <a16:creationId xmlns:a16="http://schemas.microsoft.com/office/drawing/2014/main" id="{86059B79-26B3-4D4E-B364-2C08FCA1E74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118</a:t>
            </a:fld>
            <a:endParaRPr lang="zh-TW" altLang="en-US" sz="1000" dirty="0">
              <a:solidFill>
                <a:schemeClr val="tx1"/>
              </a:solidFill>
            </a:endParaRPr>
          </a:p>
        </p:txBody>
      </p:sp>
      <p:sp>
        <p:nvSpPr>
          <p:cNvPr id="3" name="文字方塊 2">
            <a:extLst>
              <a:ext uri="{FF2B5EF4-FFF2-40B4-BE49-F238E27FC236}">
                <a16:creationId xmlns:a16="http://schemas.microsoft.com/office/drawing/2014/main" id="{20AB8704-6944-A82D-8283-668485D37835}"/>
              </a:ext>
            </a:extLst>
          </p:cNvPr>
          <p:cNvSpPr txBox="1"/>
          <p:nvPr/>
        </p:nvSpPr>
        <p:spPr>
          <a:xfrm>
            <a:off x="3442905" y="2110085"/>
            <a:ext cx="3257133" cy="923330"/>
          </a:xfrm>
          <a:prstGeom prst="rect">
            <a:avLst/>
          </a:prstGeom>
          <a:noFill/>
        </p:spPr>
        <p:txBody>
          <a:bodyPr wrap="square" rtlCol="0">
            <a:spAutoFit/>
          </a:bodyPr>
          <a:lstStyle/>
          <a:p>
            <a:pPr algn="ctr"/>
            <a:r>
              <a:rPr kumimoji="1" lang="en-US" altLang="zh-TW" sz="5400" dirty="0">
                <a:latin typeface="Britannic Bold" panose="020B0903060703020204" pitchFamily="34" charset="0"/>
                <a:ea typeface="STXinwei" panose="02010800040101010101" pitchFamily="2" charset="-122"/>
              </a:rPr>
              <a:t>THANKS!</a:t>
            </a:r>
            <a:endParaRPr kumimoji="1" lang="zh-TW" altLang="en-US" sz="5400" dirty="0">
              <a:latin typeface="Britannic Bold" panose="020B0903060703020204" pitchFamily="34" charset="0"/>
              <a:ea typeface="STXinwei" panose="02010800040101010101" pitchFamily="2" charset="-122"/>
            </a:endParaRPr>
          </a:p>
        </p:txBody>
      </p:sp>
      <p:pic>
        <p:nvPicPr>
          <p:cNvPr id="5" name="Google Shape;1739;p65">
            <a:extLst>
              <a:ext uri="{FF2B5EF4-FFF2-40B4-BE49-F238E27FC236}">
                <a16:creationId xmlns:a16="http://schemas.microsoft.com/office/drawing/2014/main" id="{CB286F33-A6D3-1A55-B60F-B4ABB916C551}"/>
              </a:ext>
            </a:extLst>
          </p:cNvPr>
          <p:cNvPicPr preferRelativeResize="0"/>
          <p:nvPr/>
        </p:nvPicPr>
        <p:blipFill rotWithShape="1">
          <a:blip r:embed="rId6">
            <a:alphaModFix/>
          </a:blip>
          <a:srcRect/>
          <a:stretch/>
        </p:blipFill>
        <p:spPr>
          <a:xfrm>
            <a:off x="2702936" y="2098879"/>
            <a:ext cx="945314" cy="923330"/>
          </a:xfrm>
          <a:prstGeom prst="rect">
            <a:avLst/>
          </a:prstGeom>
          <a:noFill/>
          <a:ln>
            <a:noFill/>
          </a:ln>
        </p:spPr>
      </p:pic>
    </p:spTree>
    <p:extLst>
      <p:ext uri="{BB962C8B-B14F-4D97-AF65-F5344CB8AC3E}">
        <p14:creationId xmlns:p14="http://schemas.microsoft.com/office/powerpoint/2010/main" val="3409886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4"/>
          <p:cNvSpPr txBox="1"/>
          <p:nvPr/>
        </p:nvSpPr>
        <p:spPr>
          <a:xfrm>
            <a:off x="219352" y="2626071"/>
            <a:ext cx="1761847" cy="1913492"/>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19" name="Google Shape;419;p14"/>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420" name="Google Shape;420;p14"/>
          <p:cNvSpPr txBox="1"/>
          <p:nvPr/>
        </p:nvSpPr>
        <p:spPr>
          <a:xfrm>
            <a:off x="482635" y="1149310"/>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21" name="Google Shape;421;p1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22" name="Google Shape;422;p14"/>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423" name="Google Shape;423;p1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24" name="Google Shape;424;p1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25" name="Google Shape;425;p1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26" name="Google Shape;426;p14"/>
          <p:cNvSpPr/>
          <p:nvPr/>
        </p:nvSpPr>
        <p:spPr>
          <a:xfrm>
            <a:off x="1144572" y="1803988"/>
            <a:ext cx="554613" cy="221845"/>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428" name="Google Shape;428;p14"/>
          <p:cNvSpPr txBox="1"/>
          <p:nvPr/>
        </p:nvSpPr>
        <p:spPr>
          <a:xfrm>
            <a:off x="3615045" y="906290"/>
            <a:ext cx="1913911"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30" name="Google Shape;430;p14"/>
          <p:cNvSpPr txBox="1"/>
          <p:nvPr/>
        </p:nvSpPr>
        <p:spPr>
          <a:xfrm>
            <a:off x="1562674" y="1747621"/>
            <a:ext cx="1530292" cy="1292662"/>
          </a:xfrm>
          <a:prstGeom prst="rect">
            <a:avLst/>
          </a:prstGeom>
          <a:noFill/>
          <a:ln>
            <a:noFill/>
          </a:ln>
        </p:spPr>
        <p:txBody>
          <a:bodyPr spcFirstLastPara="1" wrap="square" lIns="0" tIns="0" rIns="0" bIns="0" anchor="t" anchorCtr="0">
            <a:spAutoFit/>
          </a:bodyPr>
          <a:lstStyle/>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 社科院</a:t>
            </a:r>
            <a:endParaRPr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創新國際學院</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altLang="en-US" sz="1200" dirty="0">
                <a:latin typeface="Microsoft JhengHei"/>
                <a:ea typeface="Microsoft JhengHei"/>
                <a:cs typeface="Microsoft JhengHei"/>
                <a:sym typeface="Microsoft JhengHei"/>
              </a:rPr>
              <a:t>國關中心</a:t>
            </a:r>
            <a:endParaRPr lang="en-US" altLang="zh-TW" sz="120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altLang="en-US" sz="1200" dirty="0">
                <a:latin typeface="Microsoft JhengHei"/>
                <a:ea typeface="Microsoft JhengHei"/>
                <a:cs typeface="Microsoft JhengHei"/>
                <a:sym typeface="Microsoft JhengHei"/>
              </a:rPr>
              <a:t>台研中心</a:t>
            </a:r>
            <a:endParaRPr lang="zh-TW" altLang="en-US" sz="120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分機６３０８６</a:t>
            </a: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63696F"/>
              </a:solidFill>
              <a:latin typeface="Barlow Medium"/>
              <a:ea typeface="Barlow Medium"/>
              <a:cs typeface="Barlow Medium"/>
              <a:sym typeface="Barlow Medium"/>
            </a:endParaRPr>
          </a:p>
        </p:txBody>
      </p:sp>
      <p:sp>
        <p:nvSpPr>
          <p:cNvPr id="431" name="Google Shape;431;p14"/>
          <p:cNvSpPr txBox="1"/>
          <p:nvPr/>
        </p:nvSpPr>
        <p:spPr>
          <a:xfrm>
            <a:off x="4443436" y="1180520"/>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32" name="Google Shape;432;p14"/>
          <p:cNvSpPr/>
          <p:nvPr/>
        </p:nvSpPr>
        <p:spPr>
          <a:xfrm>
            <a:off x="5105373" y="1835198"/>
            <a:ext cx="554613" cy="221845"/>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433" name="Google Shape;433;p14"/>
          <p:cNvSpPr txBox="1"/>
          <p:nvPr/>
        </p:nvSpPr>
        <p:spPr>
          <a:xfrm>
            <a:off x="1619869" y="3486840"/>
            <a:ext cx="1482926" cy="1107996"/>
          </a:xfrm>
          <a:prstGeom prst="rect">
            <a:avLst/>
          </a:prstGeom>
          <a:noFill/>
          <a:ln>
            <a:noFill/>
          </a:ln>
        </p:spPr>
        <p:txBody>
          <a:bodyPr spcFirstLastPara="1" wrap="square" lIns="0" tIns="0" rIns="0" bIns="0" anchor="t" anchorCtr="0">
            <a:spAutoFit/>
          </a:bodyPr>
          <a:lstStyle/>
          <a:p>
            <a:pPr lvl="0">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傳播學院</a:t>
            </a:r>
          </a:p>
          <a:p>
            <a:pPr>
              <a:buSzPts val="1200"/>
            </a:pP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理學院</a:t>
            </a:r>
            <a:endParaRPr lang="zh-TW" altLang="en-US"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en-US" sz="1200" b="1" dirty="0">
                <a:latin typeface="Microsoft JhengHei"/>
                <a:ea typeface="Microsoft JhengHei"/>
                <a:cs typeface="Microsoft JhengHei"/>
                <a:sym typeface="Microsoft JhengHei"/>
              </a:rPr>
              <a:t>✔  </a:t>
            </a:r>
            <a:r>
              <a:rPr lang="zh-TW" altLang="en-US" sz="1200" dirty="0">
                <a:latin typeface="Microsoft JhengHei"/>
                <a:ea typeface="Microsoft JhengHei"/>
                <a:cs typeface="Microsoft JhengHei"/>
                <a:sym typeface="Microsoft JhengHei"/>
              </a:rPr>
              <a:t>資訊</a:t>
            </a:r>
            <a:r>
              <a:rPr lang="zh-TW" altLang="zh-TW" sz="1200" b="0" i="0" u="none" strike="noStrike" cap="none" dirty="0">
                <a:solidFill>
                  <a:srgbClr val="000000"/>
                </a:solidFill>
                <a:latin typeface="Microsoft JhengHei"/>
                <a:ea typeface="Microsoft JhengHei"/>
                <a:cs typeface="Microsoft JhengHei"/>
                <a:sym typeface="Microsoft JhengHei"/>
              </a:rPr>
              <a:t>學院</a:t>
            </a:r>
            <a:endParaRPr lang="zh-TW" altLang="en-US"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lang="en-US" sz="1200" dirty="0">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分機６２１９０</a:t>
            </a:r>
            <a:endParaRPr sz="1200" b="0" i="0" u="none" strike="noStrike" cap="none" dirty="0">
              <a:solidFill>
                <a:srgbClr val="63696F"/>
              </a:solidFill>
              <a:latin typeface="Barlow Medium"/>
              <a:ea typeface="Barlow Medium"/>
              <a:cs typeface="Barlow Medium"/>
              <a:sym typeface="Barlow Medium"/>
            </a:endParaRPr>
          </a:p>
        </p:txBody>
      </p:sp>
      <p:sp>
        <p:nvSpPr>
          <p:cNvPr id="434" name="Google Shape;434;p14"/>
          <p:cNvSpPr txBox="1"/>
          <p:nvPr/>
        </p:nvSpPr>
        <p:spPr>
          <a:xfrm>
            <a:off x="6085870" y="1747621"/>
            <a:ext cx="2565998" cy="1292662"/>
          </a:xfrm>
          <a:prstGeom prst="rect">
            <a:avLst/>
          </a:prstGeom>
          <a:noFill/>
          <a:ln>
            <a:noFill/>
          </a:ln>
        </p:spPr>
        <p:txBody>
          <a:bodyPr spcFirstLastPara="1" wrap="square" lIns="0" tIns="0" rIns="0" bIns="0" anchor="t" anchorCtr="0">
            <a:spAutoFit/>
          </a:bodyPr>
          <a:lstStyle/>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 商學院</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外語學院</a:t>
            </a:r>
            <a:endParaRPr lang="zh-TW" altLang="en-US"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法學院</a:t>
            </a: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選研中心</a:t>
            </a:r>
            <a:br>
              <a:rPr lang="zh-TW" sz="1200" b="0" i="0" u="none" strike="noStrike" cap="none" dirty="0">
                <a:solidFill>
                  <a:schemeClr val="dk1"/>
                </a:solidFill>
                <a:latin typeface="Calibri"/>
                <a:ea typeface="Calibri"/>
                <a:cs typeface="Calibri"/>
                <a:sym typeface="Calibri"/>
              </a:rPr>
            </a:b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分機６３２３</a:t>
            </a:r>
            <a:r>
              <a:rPr lang="zh-TW" altLang="en-US" sz="1200" b="0" i="0" u="none" strike="noStrike" cap="none" dirty="0">
                <a:solidFill>
                  <a:srgbClr val="000000"/>
                </a:solidFill>
                <a:latin typeface="Microsoft JhengHei"/>
                <a:ea typeface="Microsoft JhengHei"/>
                <a:cs typeface="Microsoft JhengHei"/>
                <a:sym typeface="Microsoft JhengHei"/>
              </a:rPr>
              <a:t>５</a:t>
            </a: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63696F"/>
              </a:solidFill>
              <a:latin typeface="Barlow Medium"/>
              <a:ea typeface="Barlow Medium"/>
              <a:cs typeface="Barlow Medium"/>
              <a:sym typeface="Barlow Medium"/>
            </a:endParaRPr>
          </a:p>
        </p:txBody>
      </p:sp>
      <p:sp>
        <p:nvSpPr>
          <p:cNvPr id="435" name="Google Shape;435;p14"/>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三</a:t>
            </a:r>
            <a:r>
              <a:rPr lang="zh-TW" sz="2400" b="1" i="0" u="none" strike="noStrike" cap="none" dirty="0">
                <a:solidFill>
                  <a:srgbClr val="191919"/>
                </a:solidFill>
                <a:latin typeface="Microsoft JhengHei"/>
                <a:ea typeface="Microsoft JhengHei"/>
                <a:cs typeface="Microsoft JhengHei"/>
                <a:sym typeface="Microsoft JhengHei"/>
              </a:rPr>
              <a:t>、主計室服務窗口 01</a:t>
            </a:r>
            <a:endParaRPr sz="700" b="0" i="0" u="none" strike="noStrike" cap="none" dirty="0">
              <a:solidFill>
                <a:srgbClr val="000000"/>
              </a:solidFill>
              <a:latin typeface="Arial"/>
              <a:ea typeface="Arial"/>
              <a:cs typeface="Arial"/>
              <a:sym typeface="Arial"/>
            </a:endParaRPr>
          </a:p>
        </p:txBody>
      </p:sp>
      <p:sp>
        <p:nvSpPr>
          <p:cNvPr id="436" name="Google Shape;436;p14"/>
          <p:cNvSpPr txBox="1"/>
          <p:nvPr/>
        </p:nvSpPr>
        <p:spPr>
          <a:xfrm>
            <a:off x="568138" y="2691884"/>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000000"/>
                </a:solidFill>
                <a:latin typeface="Microsoft JhengHei"/>
                <a:ea typeface="Microsoft JhengHei"/>
                <a:cs typeface="Microsoft JhengHei"/>
                <a:sym typeface="Microsoft JhengHei"/>
              </a:rPr>
              <a:t>洪允恩</a:t>
            </a:r>
            <a:endParaRPr sz="1200" b="1" i="0" u="none" strike="noStrike" cap="none" dirty="0">
              <a:solidFill>
                <a:srgbClr val="63696F"/>
              </a:solidFill>
              <a:latin typeface="Microsoft JhengHei"/>
              <a:ea typeface="Microsoft JhengHei"/>
              <a:cs typeface="Microsoft JhengHei"/>
              <a:sym typeface="Microsoft JhengHei"/>
            </a:endParaRPr>
          </a:p>
        </p:txBody>
      </p:sp>
      <p:sp>
        <p:nvSpPr>
          <p:cNvPr id="438" name="Google Shape;438;p14"/>
          <p:cNvSpPr txBox="1"/>
          <p:nvPr/>
        </p:nvSpPr>
        <p:spPr>
          <a:xfrm>
            <a:off x="5104249" y="2691884"/>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rgbClr val="000000"/>
                </a:solidFill>
                <a:latin typeface="Microsoft JhengHei"/>
                <a:ea typeface="Microsoft JhengHei"/>
                <a:cs typeface="Microsoft JhengHei"/>
                <a:sym typeface="Microsoft JhengHei"/>
              </a:rPr>
              <a:t>鄧慧婷</a:t>
            </a:r>
            <a:endParaRPr sz="1200" b="0" i="0" u="none" strike="noStrike" cap="none" dirty="0">
              <a:solidFill>
                <a:srgbClr val="63696F"/>
              </a:solidFill>
              <a:latin typeface="Barlow Medium"/>
              <a:ea typeface="Barlow Medium"/>
              <a:cs typeface="Barlow Medium"/>
              <a:sym typeface="Barlow Medium"/>
            </a:endParaRPr>
          </a:p>
        </p:txBody>
      </p:sp>
      <p:sp>
        <p:nvSpPr>
          <p:cNvPr id="439" name="Google Shape;439;p14"/>
          <p:cNvSpPr txBox="1"/>
          <p:nvPr/>
        </p:nvSpPr>
        <p:spPr>
          <a:xfrm>
            <a:off x="567971" y="4447230"/>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rgbClr val="000000"/>
                </a:solidFill>
                <a:latin typeface="Microsoft JhengHei"/>
                <a:ea typeface="Microsoft JhengHei"/>
                <a:cs typeface="Microsoft JhengHei"/>
                <a:sym typeface="Microsoft JhengHei"/>
              </a:rPr>
              <a:t>葉淑怡</a:t>
            </a:r>
            <a:endParaRPr sz="1200" b="1" i="0" u="none" strike="noStrike" cap="none" dirty="0">
              <a:solidFill>
                <a:srgbClr val="63696F"/>
              </a:solidFill>
              <a:latin typeface="Microsoft JhengHei"/>
              <a:ea typeface="Microsoft JhengHei"/>
              <a:cs typeface="Microsoft JhengHei"/>
              <a:sym typeface="Microsoft JhengHei"/>
            </a:endParaRPr>
          </a:p>
        </p:txBody>
      </p:sp>
      <p:sp>
        <p:nvSpPr>
          <p:cNvPr id="440" name="Google Shape;440;p14"/>
          <p:cNvSpPr txBox="1"/>
          <p:nvPr/>
        </p:nvSpPr>
        <p:spPr>
          <a:xfrm>
            <a:off x="2920317" y="1718021"/>
            <a:ext cx="1807193" cy="369332"/>
          </a:xfrm>
          <a:prstGeom prst="rect">
            <a:avLst/>
          </a:prstGeom>
          <a:noFill/>
          <a:ln>
            <a:noFill/>
          </a:ln>
        </p:spPr>
        <p:txBody>
          <a:bodyPr spcFirstLastPara="1" wrap="square" lIns="0" tIns="0" rIns="0" bIns="0" anchor="t" anchorCtr="0">
            <a:spAutoFit/>
          </a:bodyPr>
          <a:lstStyle/>
          <a:p>
            <a:pPr>
              <a:buSzPts val="1200"/>
            </a:pPr>
            <a:r>
              <a:rPr lang="zh-TW" altLang="en-US" sz="1200" b="1" dirty="0">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創新創造力中心</a:t>
            </a: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永續創新民主研究中心</a:t>
            </a:r>
            <a:endParaRPr lang="en-US" altLang="zh-TW" sz="1200" b="0" i="0" u="none" strike="noStrike" cap="none" dirty="0">
              <a:solidFill>
                <a:srgbClr val="000000"/>
              </a:solidFill>
              <a:latin typeface="Microsoft JhengHei"/>
              <a:ea typeface="Microsoft JhengHei"/>
              <a:cs typeface="Microsoft JhengHei"/>
              <a:sym typeface="Microsoft JhengHei"/>
            </a:endParaRPr>
          </a:p>
        </p:txBody>
      </p:sp>
      <p:sp>
        <p:nvSpPr>
          <p:cNvPr id="441" name="Google Shape;441;p14"/>
          <p:cNvSpPr txBox="1"/>
          <p:nvPr/>
        </p:nvSpPr>
        <p:spPr>
          <a:xfrm>
            <a:off x="2989986" y="3458399"/>
            <a:ext cx="1833856" cy="738664"/>
          </a:xfrm>
          <a:prstGeom prst="rect">
            <a:avLst/>
          </a:prstGeom>
          <a:noFill/>
          <a:ln>
            <a:noFill/>
          </a:ln>
        </p:spPr>
        <p:txBody>
          <a:bodyPr spcFirstLastPara="1" wrap="square" lIns="0" tIns="0" rIns="0" bIns="0" anchor="t" anchorCtr="0">
            <a:spAutoFit/>
          </a:bodyPr>
          <a:lstStyle/>
          <a:p>
            <a:pPr>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心腦學中心</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en-US" sz="1200" b="1" dirty="0">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altLang="en-US" sz="1200" i="0" u="none" strike="noStrike" cap="none" dirty="0">
                <a:solidFill>
                  <a:srgbClr val="000000"/>
                </a:solidFill>
                <a:latin typeface="Microsoft JhengHei"/>
                <a:ea typeface="Microsoft JhengHei"/>
                <a:cs typeface="Microsoft JhengHei"/>
                <a:sym typeface="Microsoft JhengHei"/>
              </a:rPr>
              <a:t>ＡＩ</a:t>
            </a:r>
            <a:r>
              <a:rPr lang="zh-TW" altLang="en-US" sz="1200" b="0" i="0" u="none" strike="noStrike" cap="none" dirty="0">
                <a:solidFill>
                  <a:srgbClr val="000000"/>
                </a:solidFill>
                <a:latin typeface="Microsoft JhengHei"/>
                <a:ea typeface="Microsoft JhengHei"/>
                <a:cs typeface="Microsoft JhengHei"/>
                <a:sym typeface="Microsoft JhengHei"/>
              </a:rPr>
              <a:t>中心</a:t>
            </a:r>
          </a:p>
          <a:p>
            <a:pPr lvl="0">
              <a:buSzPts val="1200"/>
            </a:pPr>
            <a:r>
              <a:rPr lang="zh-TW" altLang="en-US" sz="1200" b="1" dirty="0">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  資安中心</a:t>
            </a:r>
            <a:endParaRPr lang="zh-TW" altLang="en-US" sz="1200" b="0" i="0" u="none" strike="noStrike" cap="none" dirty="0">
              <a:solidFill>
                <a:schemeClr val="dk1"/>
              </a:solidFill>
              <a:latin typeface="Microsoft JhengHei"/>
              <a:ea typeface="Microsoft JhengHei"/>
              <a:cs typeface="Microsoft JhengHei"/>
              <a:sym typeface="Microsoft JhengHei"/>
            </a:endParaRPr>
          </a:p>
          <a:p>
            <a:pPr lvl="0">
              <a:buClr>
                <a:schemeClr val="dk1"/>
              </a:buClr>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chemeClr val="dk1"/>
                </a:solidFill>
                <a:latin typeface="Microsoft JhengHei"/>
                <a:ea typeface="Microsoft JhengHei"/>
                <a:cs typeface="Microsoft JhengHei"/>
                <a:sym typeface="Microsoft JhengHei"/>
              </a:rPr>
              <a:t> </a:t>
            </a:r>
            <a:r>
              <a:rPr lang="zh-TW" altLang="en-US" sz="1200" b="0" i="0" u="none" strike="noStrike" cap="none" dirty="0">
                <a:solidFill>
                  <a:schemeClr val="dk1"/>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產創總中心</a:t>
            </a:r>
            <a:endParaRPr sz="1200" b="0" i="0" u="none" strike="noStrike" cap="none" dirty="0">
              <a:solidFill>
                <a:srgbClr val="000000"/>
              </a:solidFill>
              <a:latin typeface="Microsoft JhengHei"/>
              <a:ea typeface="Microsoft JhengHei"/>
              <a:cs typeface="Microsoft JhengHei"/>
              <a:sym typeface="Microsoft JhengHei"/>
            </a:endParaRPr>
          </a:p>
        </p:txBody>
      </p:sp>
      <p:grpSp>
        <p:nvGrpSpPr>
          <p:cNvPr id="2" name="群組 1">
            <a:extLst>
              <a:ext uri="{FF2B5EF4-FFF2-40B4-BE49-F238E27FC236}">
                <a16:creationId xmlns:a16="http://schemas.microsoft.com/office/drawing/2014/main" id="{048ADB43-E5D7-47F5-A17A-999318A41117}"/>
              </a:ext>
            </a:extLst>
          </p:cNvPr>
          <p:cNvGrpSpPr/>
          <p:nvPr/>
        </p:nvGrpSpPr>
        <p:grpSpPr>
          <a:xfrm>
            <a:off x="432499" y="877209"/>
            <a:ext cx="2731728" cy="639058"/>
            <a:chOff x="3249973" y="827304"/>
            <a:chExt cx="2731728" cy="639058"/>
          </a:xfrm>
        </p:grpSpPr>
        <p:grpSp>
          <p:nvGrpSpPr>
            <p:cNvPr id="442" name="Google Shape;442;p14"/>
            <p:cNvGrpSpPr/>
            <p:nvPr/>
          </p:nvGrpSpPr>
          <p:grpSpPr>
            <a:xfrm>
              <a:off x="3249973" y="827304"/>
              <a:ext cx="2731728" cy="639058"/>
              <a:chOff x="0" y="-57150"/>
              <a:chExt cx="1624031" cy="463550"/>
            </a:xfrm>
          </p:grpSpPr>
          <p:sp>
            <p:nvSpPr>
              <p:cNvPr id="443" name="Google Shape;443;p1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444" name="Google Shape;444;p14"/>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445" name="Google Shape;445;p14"/>
            <p:cNvSpPr txBox="1"/>
            <p:nvPr/>
          </p:nvSpPr>
          <p:spPr>
            <a:xfrm>
              <a:off x="3351702" y="1125656"/>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B 國科會委託計畫</a:t>
              </a:r>
              <a:endParaRPr sz="1800" b="1" i="0" u="none" strike="noStrike" cap="none" dirty="0">
                <a:solidFill>
                  <a:schemeClr val="dk1"/>
                </a:solidFill>
                <a:latin typeface="Microsoft JhengHei"/>
                <a:ea typeface="Microsoft JhengHei"/>
                <a:cs typeface="Microsoft JhengHei"/>
                <a:sym typeface="Microsoft JhengHei"/>
              </a:endParaRPr>
            </a:p>
          </p:txBody>
        </p:sp>
      </p:grpSp>
      <p:pic>
        <p:nvPicPr>
          <p:cNvPr id="446" name="Google Shape;446;p14"/>
          <p:cNvPicPr preferRelativeResize="0"/>
          <p:nvPr/>
        </p:nvPicPr>
        <p:blipFill rotWithShape="1">
          <a:blip r:embed="rId7">
            <a:alphaModFix/>
          </a:blip>
          <a:srcRect/>
          <a:stretch/>
        </p:blipFill>
        <p:spPr>
          <a:xfrm>
            <a:off x="5104225" y="1738375"/>
            <a:ext cx="648875" cy="843386"/>
          </a:xfrm>
          <a:prstGeom prst="rect">
            <a:avLst/>
          </a:prstGeom>
          <a:noFill/>
          <a:ln>
            <a:noFill/>
          </a:ln>
        </p:spPr>
      </p:pic>
      <p:pic>
        <p:nvPicPr>
          <p:cNvPr id="448" name="Google Shape;448;p14"/>
          <p:cNvPicPr preferRelativeResize="0"/>
          <p:nvPr/>
        </p:nvPicPr>
        <p:blipFill rotWithShape="1">
          <a:blip r:embed="rId8">
            <a:alphaModFix/>
          </a:blip>
          <a:srcRect/>
          <a:stretch/>
        </p:blipFill>
        <p:spPr>
          <a:xfrm>
            <a:off x="568149" y="1678961"/>
            <a:ext cx="648850" cy="931011"/>
          </a:xfrm>
          <a:prstGeom prst="rect">
            <a:avLst/>
          </a:prstGeom>
          <a:noFill/>
          <a:ln>
            <a:noFill/>
          </a:ln>
        </p:spPr>
      </p:pic>
      <p:pic>
        <p:nvPicPr>
          <p:cNvPr id="449" name="Google Shape;449;p14"/>
          <p:cNvPicPr preferRelativeResize="0"/>
          <p:nvPr/>
        </p:nvPicPr>
        <p:blipFill rotWithShape="1">
          <a:blip r:embed="rId9">
            <a:alphaModFix/>
          </a:blip>
          <a:srcRect/>
          <a:stretch/>
        </p:blipFill>
        <p:spPr>
          <a:xfrm>
            <a:off x="627642" y="3460178"/>
            <a:ext cx="554601" cy="843426"/>
          </a:xfrm>
          <a:prstGeom prst="rect">
            <a:avLst/>
          </a:prstGeom>
          <a:noFill/>
          <a:ln>
            <a:noFill/>
          </a:ln>
        </p:spPr>
      </p:pic>
      <p:sp>
        <p:nvSpPr>
          <p:cNvPr id="35" name="投影片編號版面配置區 2">
            <a:extLst>
              <a:ext uri="{FF2B5EF4-FFF2-40B4-BE49-F238E27FC236}">
                <a16:creationId xmlns:a16="http://schemas.microsoft.com/office/drawing/2014/main" id="{35DE14B3-C4C7-4C23-AA43-01AB503B28A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12</a:t>
            </a:fld>
            <a:endParaRPr lang="zh-TW" altLang="en-US" sz="1000" dirty="0">
              <a:solidFill>
                <a:schemeClr val="tx1"/>
              </a:solidFill>
            </a:endParaRPr>
          </a:p>
        </p:txBody>
      </p:sp>
      <p:pic>
        <p:nvPicPr>
          <p:cNvPr id="13" name="圖片 12">
            <a:extLst>
              <a:ext uri="{FF2B5EF4-FFF2-40B4-BE49-F238E27FC236}">
                <a16:creationId xmlns:a16="http://schemas.microsoft.com/office/drawing/2014/main" id="{6D328358-E5FA-D869-AFB6-97E686748305}"/>
              </a:ext>
            </a:extLst>
          </p:cNvPr>
          <p:cNvPicPr>
            <a:picLocks noChangeAspect="1"/>
          </p:cNvPicPr>
          <p:nvPr/>
        </p:nvPicPr>
        <p:blipFill>
          <a:blip r:embed="rId10"/>
          <a:stretch>
            <a:fillRect/>
          </a:stretch>
        </p:blipFill>
        <p:spPr>
          <a:xfrm>
            <a:off x="5142554" y="3456668"/>
            <a:ext cx="647656" cy="764850"/>
          </a:xfrm>
          <a:prstGeom prst="rect">
            <a:avLst/>
          </a:prstGeom>
        </p:spPr>
      </p:pic>
      <p:sp>
        <p:nvSpPr>
          <p:cNvPr id="36" name="Google Shape;433;p14">
            <a:extLst>
              <a:ext uri="{FF2B5EF4-FFF2-40B4-BE49-F238E27FC236}">
                <a16:creationId xmlns:a16="http://schemas.microsoft.com/office/drawing/2014/main" id="{74D560EA-9304-4EBD-86D8-3BD970AC48FE}"/>
              </a:ext>
            </a:extLst>
          </p:cNvPr>
          <p:cNvSpPr txBox="1"/>
          <p:nvPr/>
        </p:nvSpPr>
        <p:spPr>
          <a:xfrm>
            <a:off x="6118653" y="3476474"/>
            <a:ext cx="1482926" cy="1107996"/>
          </a:xfrm>
          <a:prstGeom prst="rect">
            <a:avLst/>
          </a:prstGeom>
          <a:noFill/>
          <a:ln>
            <a:noFill/>
          </a:ln>
        </p:spPr>
        <p:txBody>
          <a:bodyPr spcFirstLastPara="1" wrap="square" lIns="0" tIns="0" rIns="0" bIns="0" anchor="t" anchorCtr="0">
            <a:spAutoFit/>
          </a:bodyPr>
          <a:lstStyle/>
          <a:p>
            <a:pPr lvl="0">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文學院</a:t>
            </a:r>
          </a:p>
          <a:p>
            <a:pPr>
              <a:buSzPts val="1200"/>
            </a:pPr>
            <a:r>
              <a:rPr lang="zh-TW" altLang="en-US" sz="1200" b="1" dirty="0">
                <a:latin typeface="Microsoft JhengHei"/>
                <a:ea typeface="Microsoft JhengHei"/>
                <a:cs typeface="Microsoft JhengHei"/>
                <a:sym typeface="Microsoft JhengHei"/>
              </a:rPr>
              <a:t>✔  </a:t>
            </a:r>
            <a:r>
              <a:rPr lang="zh-TW" altLang="en-US" sz="1200" dirty="0">
                <a:latin typeface="Microsoft JhengHei"/>
                <a:ea typeface="Microsoft JhengHei"/>
                <a:cs typeface="Microsoft JhengHei"/>
                <a:sym typeface="Microsoft JhengHei"/>
              </a:rPr>
              <a:t>國際事務</a:t>
            </a:r>
            <a:r>
              <a:rPr lang="zh-TW" altLang="zh-TW" sz="1200" b="0" i="0" u="none" strike="noStrike" cap="none" dirty="0">
                <a:solidFill>
                  <a:srgbClr val="000000"/>
                </a:solidFill>
                <a:latin typeface="Microsoft JhengHei"/>
                <a:ea typeface="Microsoft JhengHei"/>
                <a:cs typeface="Microsoft JhengHei"/>
                <a:sym typeface="Microsoft JhengHei"/>
              </a:rPr>
              <a:t>學院</a:t>
            </a:r>
            <a:endParaRPr lang="zh-TW" altLang="en-US"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教育學院</a:t>
            </a:r>
            <a:endParaRPr lang="zh-TW" altLang="en-US"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lang="en-US"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分機６２</a:t>
            </a:r>
            <a:r>
              <a:rPr lang="zh-TW" altLang="en-US" sz="1200" b="0" i="0" u="none" strike="noStrike" cap="none" dirty="0">
                <a:solidFill>
                  <a:srgbClr val="000000"/>
                </a:solidFill>
                <a:latin typeface="Microsoft JhengHei"/>
                <a:ea typeface="Microsoft JhengHei"/>
                <a:cs typeface="Microsoft JhengHei"/>
                <a:sym typeface="Microsoft JhengHei"/>
              </a:rPr>
              <a:t>０８４</a:t>
            </a:r>
            <a:endParaRPr sz="1200" b="0" i="0" u="none" strike="noStrike" cap="none" dirty="0">
              <a:solidFill>
                <a:srgbClr val="63696F"/>
              </a:solidFill>
              <a:latin typeface="Barlow Medium"/>
              <a:ea typeface="Barlow Medium"/>
              <a:cs typeface="Barlow Medium"/>
              <a:sym typeface="Barlow Medium"/>
            </a:endParaRPr>
          </a:p>
        </p:txBody>
      </p:sp>
      <p:sp>
        <p:nvSpPr>
          <p:cNvPr id="37" name="Google Shape;441;p14">
            <a:extLst>
              <a:ext uri="{FF2B5EF4-FFF2-40B4-BE49-F238E27FC236}">
                <a16:creationId xmlns:a16="http://schemas.microsoft.com/office/drawing/2014/main" id="{98CB3433-2219-47AA-8968-02B45D77D344}"/>
              </a:ext>
            </a:extLst>
          </p:cNvPr>
          <p:cNvSpPr txBox="1"/>
          <p:nvPr/>
        </p:nvSpPr>
        <p:spPr>
          <a:xfrm>
            <a:off x="7440245" y="3440814"/>
            <a:ext cx="1447800" cy="553998"/>
          </a:xfrm>
          <a:prstGeom prst="rect">
            <a:avLst/>
          </a:prstGeom>
          <a:noFill/>
          <a:ln>
            <a:noFill/>
          </a:ln>
        </p:spPr>
        <p:txBody>
          <a:bodyPr spcFirstLastPara="1" wrap="square" lIns="0" tIns="0" rIns="0" bIns="0" anchor="t" anchorCtr="0">
            <a:spAutoFit/>
          </a:bodyPr>
          <a:lstStyle/>
          <a:p>
            <a:pPr>
              <a:buSzPts val="1200"/>
            </a:pP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華宗研</a:t>
            </a:r>
            <a:r>
              <a:rPr lang="zh-TW" altLang="en-US" sz="1200" b="0" i="0" u="none" strike="noStrike" cap="none" dirty="0">
                <a:solidFill>
                  <a:srgbClr val="000000"/>
                </a:solidFill>
                <a:latin typeface="Microsoft JhengHei"/>
                <a:ea typeface="Microsoft JhengHei"/>
                <a:cs typeface="Microsoft JhengHei"/>
                <a:sym typeface="Microsoft JhengHei"/>
              </a:rPr>
              <a:t>中心</a:t>
            </a:r>
          </a:p>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華</a:t>
            </a:r>
            <a:r>
              <a:rPr lang="zh-TW" altLang="en-US" sz="1200" b="0" i="0" u="none" strike="noStrike" cap="none" dirty="0">
                <a:solidFill>
                  <a:srgbClr val="000000"/>
                </a:solidFill>
                <a:latin typeface="Microsoft JhengHei"/>
                <a:ea typeface="Microsoft JhengHei"/>
                <a:cs typeface="Microsoft JhengHei"/>
                <a:sym typeface="Microsoft JhengHei"/>
              </a:rPr>
              <a:t>元</a:t>
            </a:r>
            <a:r>
              <a:rPr lang="zh-TW" altLang="zh-TW" sz="1200" b="0" i="0" u="none" strike="noStrike" cap="none" dirty="0">
                <a:solidFill>
                  <a:srgbClr val="000000"/>
                </a:solidFill>
                <a:latin typeface="Microsoft JhengHei"/>
                <a:ea typeface="Microsoft JhengHei"/>
                <a:cs typeface="Microsoft JhengHei"/>
                <a:sym typeface="Microsoft JhengHei"/>
              </a:rPr>
              <a:t>研中心</a:t>
            </a:r>
            <a:endParaRPr sz="1200" b="0" i="0" u="none" strike="noStrike" cap="none" dirty="0">
              <a:solidFill>
                <a:srgbClr val="000000"/>
              </a:solidFill>
              <a:latin typeface="Microsoft JhengHei"/>
              <a:ea typeface="Microsoft JhengHei"/>
              <a:cs typeface="Microsoft JhengHei"/>
              <a:sym typeface="Microsoft JhengHei"/>
            </a:endParaRPr>
          </a:p>
          <a:p>
            <a:pPr lvl="0">
              <a:buClr>
                <a:schemeClr val="dk1"/>
              </a:buClr>
              <a:buSzPts val="1200"/>
            </a:pPr>
            <a:endParaRPr sz="1200" b="0" i="0" u="none" strike="noStrike" cap="none" dirty="0">
              <a:solidFill>
                <a:srgbClr val="000000"/>
              </a:solidFill>
              <a:latin typeface="Microsoft JhengHei"/>
              <a:ea typeface="Microsoft JhengHei"/>
              <a:cs typeface="Microsoft JhengHei"/>
              <a:sym typeface="Microsoft JhengHei"/>
            </a:endParaRPr>
          </a:p>
        </p:txBody>
      </p:sp>
      <p:sp>
        <p:nvSpPr>
          <p:cNvPr id="38" name="Google Shape;438;p14">
            <a:extLst>
              <a:ext uri="{FF2B5EF4-FFF2-40B4-BE49-F238E27FC236}">
                <a16:creationId xmlns:a16="http://schemas.microsoft.com/office/drawing/2014/main" id="{EEB833FF-8B5F-4C5B-BCFA-F8CE9DAB8AA4}"/>
              </a:ext>
            </a:extLst>
          </p:cNvPr>
          <p:cNvSpPr txBox="1"/>
          <p:nvPr/>
        </p:nvSpPr>
        <p:spPr>
          <a:xfrm>
            <a:off x="5141359" y="4437800"/>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altLang="en-US" sz="1200" b="1" i="0" u="none" strike="noStrike" cap="none" dirty="0">
                <a:solidFill>
                  <a:srgbClr val="000000"/>
                </a:solidFill>
                <a:latin typeface="Microsoft JhengHei"/>
                <a:ea typeface="Microsoft JhengHei"/>
                <a:cs typeface="Microsoft JhengHei"/>
                <a:sym typeface="Microsoft JhengHei"/>
              </a:rPr>
              <a:t>于其弘</a:t>
            </a:r>
            <a:endParaRPr sz="1200" b="0" i="0" u="none" strike="noStrike" cap="none" dirty="0">
              <a:solidFill>
                <a:srgbClr val="63696F"/>
              </a:solidFill>
              <a:latin typeface="Barlow Medium"/>
              <a:ea typeface="Barlow Medium"/>
              <a:cs typeface="Barlow Medium"/>
              <a:sym typeface="Barlow Medium"/>
            </a:endParaRPr>
          </a:p>
        </p:txBody>
      </p:sp>
      <p:sp>
        <p:nvSpPr>
          <p:cNvPr id="39" name="Google Shape;480;p15">
            <a:extLst>
              <a:ext uri="{FF2B5EF4-FFF2-40B4-BE49-F238E27FC236}">
                <a16:creationId xmlns:a16="http://schemas.microsoft.com/office/drawing/2014/main" id="{219429A4-FA87-4BF9-90EA-5D8AA056F880}"/>
              </a:ext>
            </a:extLst>
          </p:cNvPr>
          <p:cNvSpPr txBox="1"/>
          <p:nvPr/>
        </p:nvSpPr>
        <p:spPr>
          <a:xfrm>
            <a:off x="6118653" y="1068569"/>
            <a:ext cx="2422535" cy="369332"/>
          </a:xfrm>
          <a:prstGeom prst="rect">
            <a:avLst/>
          </a:prstGeom>
          <a:noFill/>
          <a:ln>
            <a:noFill/>
          </a:ln>
        </p:spPr>
        <p:txBody>
          <a:bodyPr spcFirstLastPara="1" wrap="square" lIns="0" tIns="0" rIns="0" bIns="0" anchor="t" anchorCtr="0">
            <a:spAutoFit/>
          </a:bodyPr>
          <a:lstStyle/>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各單位承辦人員，仍以主計室網頁</a:t>
            </a:r>
            <a:r>
              <a:rPr lang="en-US" altLang="zh-TW" sz="1200" b="0" i="0" u="none" strike="noStrike" cap="none" dirty="0">
                <a:solidFill>
                  <a:srgbClr val="000000"/>
                </a:solidFill>
                <a:latin typeface="Microsoft JhengHei"/>
                <a:ea typeface="Microsoft JhengHei"/>
                <a:cs typeface="Microsoft JhengHei"/>
                <a:sym typeface="Microsoft JhengHei"/>
              </a:rPr>
              <a:t>/</a:t>
            </a:r>
          </a:p>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成員及職掌</a:t>
            </a:r>
            <a:r>
              <a:rPr lang="en-US" altLang="zh-TW" sz="1200" b="0" i="0" u="none" strike="noStrike" cap="none" dirty="0">
                <a:solidFill>
                  <a:srgbClr val="000000"/>
                </a:solidFill>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第一組為準</a:t>
            </a:r>
            <a:endParaRPr sz="1200" b="0" i="0" u="none" strike="noStrike" cap="none" dirty="0">
              <a:solidFill>
                <a:srgbClr val="63696F"/>
              </a:solidFill>
              <a:latin typeface="Barlow Medium"/>
              <a:ea typeface="Barlow Medium"/>
              <a:cs typeface="Barlow Medium"/>
              <a:sym typeface="Barlow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7" name="Google Shape;457;p1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458" name="Google Shape;458;p15"/>
          <p:cNvSpPr txBox="1"/>
          <p:nvPr/>
        </p:nvSpPr>
        <p:spPr>
          <a:xfrm>
            <a:off x="482635" y="1149310"/>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62" name="Google Shape;462;p1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63" name="Google Shape;463;p15"/>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464" name="Google Shape;464;p1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65" name="Google Shape;465;p1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66" name="Google Shape;466;p1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70" name="Google Shape;470;p15"/>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dirty="0">
              <a:solidFill>
                <a:srgbClr val="000000"/>
              </a:solidFill>
              <a:latin typeface="Arial"/>
              <a:ea typeface="Arial"/>
              <a:cs typeface="Arial"/>
              <a:sym typeface="Arial"/>
            </a:endParaRPr>
          </a:p>
        </p:txBody>
      </p:sp>
      <p:grpSp>
        <p:nvGrpSpPr>
          <p:cNvPr id="471" name="Google Shape;471;p15"/>
          <p:cNvGrpSpPr/>
          <p:nvPr/>
        </p:nvGrpSpPr>
        <p:grpSpPr>
          <a:xfrm>
            <a:off x="661868" y="-1369783"/>
            <a:ext cx="1225436" cy="1225436"/>
            <a:chOff x="5736848" y="2639059"/>
            <a:chExt cx="2450872" cy="2450872"/>
          </a:xfrm>
        </p:grpSpPr>
        <p:grpSp>
          <p:nvGrpSpPr>
            <p:cNvPr id="472" name="Google Shape;472;p15"/>
            <p:cNvGrpSpPr/>
            <p:nvPr/>
          </p:nvGrpSpPr>
          <p:grpSpPr>
            <a:xfrm>
              <a:off x="5736848" y="2639059"/>
              <a:ext cx="2450872" cy="2450872"/>
              <a:chOff x="0" y="0"/>
              <a:chExt cx="812800" cy="812800"/>
            </a:xfrm>
          </p:grpSpPr>
          <p:sp>
            <p:nvSpPr>
              <p:cNvPr id="473" name="Google Shape;473;p1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4" name="Google Shape;474;p15"/>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pic>
          <p:nvPicPr>
            <p:cNvPr id="475" name="Google Shape;475;p15"/>
            <p:cNvPicPr preferRelativeResize="0"/>
            <p:nvPr/>
          </p:nvPicPr>
          <p:blipFill rotWithShape="1">
            <a:blip r:embed="rId6">
              <a:alphaModFix/>
            </a:blip>
            <a:srcRect/>
            <a:stretch/>
          </p:blipFill>
          <p:spPr>
            <a:xfrm>
              <a:off x="6335345" y="3037113"/>
              <a:ext cx="1253879" cy="1654764"/>
            </a:xfrm>
            <a:prstGeom prst="rect">
              <a:avLst/>
            </a:prstGeom>
            <a:noFill/>
            <a:ln>
              <a:noFill/>
            </a:ln>
          </p:spPr>
        </p:pic>
      </p:grpSp>
      <p:sp>
        <p:nvSpPr>
          <p:cNvPr id="476" name="Google Shape;476;p15"/>
          <p:cNvSpPr txBox="1"/>
          <p:nvPr/>
        </p:nvSpPr>
        <p:spPr>
          <a:xfrm>
            <a:off x="575383" y="1947502"/>
            <a:ext cx="715302" cy="777204"/>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77" name="Google Shape;477;p15"/>
          <p:cNvSpPr txBox="1"/>
          <p:nvPr/>
        </p:nvSpPr>
        <p:spPr>
          <a:xfrm>
            <a:off x="3929429" y="2276967"/>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78" name="Google Shape;478;p15"/>
          <p:cNvSpPr/>
          <p:nvPr/>
        </p:nvSpPr>
        <p:spPr>
          <a:xfrm>
            <a:off x="5105373" y="1835198"/>
            <a:ext cx="554613" cy="221845"/>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sp>
      <p:sp>
        <p:nvSpPr>
          <p:cNvPr id="480" name="Google Shape;480;p15"/>
          <p:cNvSpPr txBox="1"/>
          <p:nvPr/>
        </p:nvSpPr>
        <p:spPr>
          <a:xfrm>
            <a:off x="5939930" y="1986042"/>
            <a:ext cx="2681426" cy="132343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教育部補助</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lvl="0">
              <a:buSzPts val="1200"/>
            </a:pPr>
            <a:endParaRPr lang="en-US" sz="1200" dirty="0">
              <a:latin typeface="Microsoft JhengHei"/>
              <a:ea typeface="Microsoft JhengHei"/>
              <a:cs typeface="Microsoft JhengHei"/>
              <a:sym typeface="Microsoft JhengHei"/>
            </a:endParaRPr>
          </a:p>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代理人員部分，</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請查看主計室網頁</a:t>
            </a:r>
            <a:r>
              <a:rPr lang="en-US" altLang="zh-TW" sz="1200" b="0" i="0" u="none" strike="noStrike" cap="none" dirty="0">
                <a:solidFill>
                  <a:srgbClr val="000000"/>
                </a:solidFill>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成員及職掌</a:t>
            </a:r>
            <a:r>
              <a:rPr lang="en-US" altLang="zh-TW" sz="1200" b="0" i="0" u="none" strike="noStrike" cap="none" dirty="0">
                <a:solidFill>
                  <a:srgbClr val="000000"/>
                </a:solidFill>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第二組</a:t>
            </a:r>
            <a:endParaRPr lang="en-US"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a:t>
            </a:r>
            <a:r>
              <a:rPr lang="zh-TW" altLang="en-US" sz="1200" b="0" i="0" u="none" strike="noStrike" cap="none" dirty="0">
                <a:solidFill>
                  <a:srgbClr val="000000"/>
                </a:solidFill>
                <a:latin typeface="Microsoft JhengHei"/>
                <a:ea typeface="Microsoft JhengHei"/>
                <a:cs typeface="Microsoft JhengHei"/>
                <a:sym typeface="Microsoft JhengHei"/>
              </a:rPr>
              <a:t> </a:t>
            </a:r>
            <a:endParaRPr sz="1200" b="0" i="0" u="none" strike="noStrike" cap="none" dirty="0">
              <a:solidFill>
                <a:srgbClr val="63696F"/>
              </a:solidFill>
              <a:latin typeface="Barlow Medium"/>
              <a:ea typeface="Barlow Medium"/>
              <a:cs typeface="Barlow Medium"/>
              <a:sym typeface="Barlow Medium"/>
            </a:endParaRPr>
          </a:p>
        </p:txBody>
      </p:sp>
      <p:sp>
        <p:nvSpPr>
          <p:cNvPr id="481" name="Google Shape;481;p15"/>
          <p:cNvSpPr txBox="1"/>
          <p:nvPr/>
        </p:nvSpPr>
        <p:spPr>
          <a:xfrm>
            <a:off x="1620116" y="2205988"/>
            <a:ext cx="2565998" cy="1292662"/>
          </a:xfrm>
          <a:prstGeom prst="rect">
            <a:avLst/>
          </a:prstGeom>
          <a:noFill/>
          <a:ln>
            <a:noFill/>
          </a:ln>
        </p:spPr>
        <p:txBody>
          <a:bodyPr spcFirstLastPara="1" wrap="square" lIns="0" tIns="0" rIns="0" bIns="0" anchor="t" anchorCtr="0">
            <a:spAutoFit/>
          </a:bodyPr>
          <a:lstStyle/>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 非教育部補助</a:t>
            </a: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lang="en-US" altLang="zh-TW"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(含國科會補助國內舉辦國際研討會)</a:t>
            </a:r>
            <a:endParaRPr sz="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lang="en-US" sz="1200" dirty="0">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分機６３２３３</a:t>
            </a: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63696F"/>
              </a:solidFill>
              <a:latin typeface="Barlow Medium"/>
              <a:ea typeface="Barlow Medium"/>
              <a:cs typeface="Barlow Medium"/>
              <a:sym typeface="Barlow Medium"/>
            </a:endParaRPr>
          </a:p>
        </p:txBody>
      </p:sp>
      <p:sp>
        <p:nvSpPr>
          <p:cNvPr id="482" name="Google Shape;482;p15"/>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三</a:t>
            </a:r>
            <a:r>
              <a:rPr lang="zh-TW" sz="2400" b="1" i="0" u="none" strike="noStrike" cap="none" dirty="0">
                <a:solidFill>
                  <a:srgbClr val="191919"/>
                </a:solidFill>
                <a:latin typeface="Microsoft JhengHei"/>
                <a:ea typeface="Microsoft JhengHei"/>
                <a:cs typeface="Microsoft JhengHei"/>
                <a:sym typeface="Microsoft JhengHei"/>
              </a:rPr>
              <a:t>、主計室服務窗口 0</a:t>
            </a:r>
            <a:r>
              <a:rPr lang="en-US" altLang="zh-TW" sz="2400" b="1" i="0" u="none" strike="noStrike" cap="none" dirty="0">
                <a:solidFill>
                  <a:srgbClr val="191919"/>
                </a:solidFill>
                <a:latin typeface="Microsoft JhengHei"/>
                <a:ea typeface="Microsoft JhengHei"/>
                <a:cs typeface="Microsoft JhengHei"/>
                <a:sym typeface="Microsoft JhengHei"/>
              </a:rPr>
              <a:t>3</a:t>
            </a:r>
            <a:endParaRPr sz="700" b="0" i="0" u="none" strike="noStrike" cap="none" dirty="0">
              <a:solidFill>
                <a:srgbClr val="000000"/>
              </a:solidFill>
              <a:latin typeface="Arial"/>
              <a:ea typeface="Arial"/>
              <a:cs typeface="Arial"/>
              <a:sym typeface="Arial"/>
            </a:endParaRPr>
          </a:p>
        </p:txBody>
      </p:sp>
      <p:pic>
        <p:nvPicPr>
          <p:cNvPr id="483" name="Google Shape;483;p15"/>
          <p:cNvPicPr preferRelativeResize="0"/>
          <p:nvPr/>
        </p:nvPicPr>
        <p:blipFill rotWithShape="1">
          <a:blip r:embed="rId8">
            <a:alphaModFix/>
          </a:blip>
          <a:srcRect/>
          <a:stretch/>
        </p:blipFill>
        <p:spPr>
          <a:xfrm>
            <a:off x="4896988" y="2057043"/>
            <a:ext cx="558800" cy="819150"/>
          </a:xfrm>
          <a:prstGeom prst="rect">
            <a:avLst/>
          </a:prstGeom>
          <a:noFill/>
          <a:ln>
            <a:noFill/>
          </a:ln>
        </p:spPr>
      </p:pic>
      <p:sp>
        <p:nvSpPr>
          <p:cNvPr id="484" name="Google Shape;484;p15"/>
          <p:cNvSpPr txBox="1"/>
          <p:nvPr/>
        </p:nvSpPr>
        <p:spPr>
          <a:xfrm>
            <a:off x="688904" y="3129790"/>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rgbClr val="000000"/>
                </a:solidFill>
                <a:latin typeface="Microsoft JhengHei"/>
                <a:ea typeface="Microsoft JhengHei"/>
                <a:cs typeface="Microsoft JhengHei"/>
                <a:sym typeface="Microsoft JhengHei"/>
              </a:rPr>
              <a:t>賴幸玫</a:t>
            </a:r>
            <a:endParaRPr sz="1200" b="0" i="0" u="none" strike="noStrike" cap="none" dirty="0">
              <a:solidFill>
                <a:srgbClr val="63696F"/>
              </a:solidFill>
              <a:latin typeface="Barlow Medium"/>
              <a:ea typeface="Barlow Medium"/>
              <a:cs typeface="Barlow Medium"/>
              <a:sym typeface="Barlow Medium"/>
            </a:endParaRPr>
          </a:p>
        </p:txBody>
      </p:sp>
      <p:sp>
        <p:nvSpPr>
          <p:cNvPr id="485" name="Google Shape;485;p15"/>
          <p:cNvSpPr txBox="1"/>
          <p:nvPr/>
        </p:nvSpPr>
        <p:spPr>
          <a:xfrm>
            <a:off x="4851962" y="3096117"/>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altLang="en-US" sz="1200" b="1" i="0" u="none" strike="noStrike" cap="none" dirty="0">
                <a:solidFill>
                  <a:srgbClr val="000000"/>
                </a:solidFill>
                <a:latin typeface="Microsoft JhengHei"/>
                <a:ea typeface="Microsoft JhengHei"/>
                <a:cs typeface="Microsoft JhengHei"/>
                <a:sym typeface="Microsoft JhengHei"/>
              </a:rPr>
              <a:t>人員待補</a:t>
            </a:r>
            <a:endParaRPr sz="1200" b="0" i="0" u="none" strike="noStrike" cap="none" dirty="0">
              <a:solidFill>
                <a:srgbClr val="63696F"/>
              </a:solidFill>
              <a:latin typeface="Barlow Medium"/>
              <a:ea typeface="Barlow Medium"/>
              <a:cs typeface="Barlow Medium"/>
              <a:sym typeface="Barlow Medium"/>
            </a:endParaRPr>
          </a:p>
        </p:txBody>
      </p:sp>
      <p:grpSp>
        <p:nvGrpSpPr>
          <p:cNvPr id="486" name="Google Shape;486;p15"/>
          <p:cNvGrpSpPr/>
          <p:nvPr/>
        </p:nvGrpSpPr>
        <p:grpSpPr>
          <a:xfrm>
            <a:off x="2903115" y="-1320150"/>
            <a:ext cx="2731728" cy="580962"/>
            <a:chOff x="0" y="-57150"/>
            <a:chExt cx="1624031" cy="463550"/>
          </a:xfrm>
        </p:grpSpPr>
        <p:sp>
          <p:nvSpPr>
            <p:cNvPr id="487" name="Google Shape;487;p1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sp>
          <p:nvSpPr>
            <p:cNvPr id="488" name="Google Shape;488;p1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489" name="Google Shape;489;p15"/>
          <p:cNvSpPr txBox="1"/>
          <p:nvPr/>
        </p:nvSpPr>
        <p:spPr>
          <a:xfrm>
            <a:off x="3004844" y="-1041055"/>
            <a:ext cx="2533800" cy="195818"/>
          </a:xfrm>
          <a:prstGeom prst="rect">
            <a:avLst/>
          </a:prstGeom>
          <a:noFill/>
          <a:ln>
            <a:noFill/>
          </a:ln>
        </p:spPr>
        <p:txBody>
          <a:bodyPr spcFirstLastPara="1" wrap="square" lIns="0" tIns="0" rIns="0" bIns="0" anchor="ctr"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Ｆ補助計畫</a:t>
            </a:r>
            <a:endParaRPr sz="1800" b="1" i="0" u="none" strike="noStrike" cap="none" dirty="0">
              <a:solidFill>
                <a:schemeClr val="lt1"/>
              </a:solidFill>
              <a:latin typeface="Microsoft JhengHei"/>
              <a:ea typeface="Microsoft JhengHei"/>
              <a:cs typeface="Microsoft JhengHei"/>
              <a:sym typeface="Microsoft JhengHei"/>
            </a:endParaRPr>
          </a:p>
        </p:txBody>
      </p:sp>
      <p:pic>
        <p:nvPicPr>
          <p:cNvPr id="498" name="Google Shape;498;p15"/>
          <p:cNvPicPr preferRelativeResize="0"/>
          <p:nvPr/>
        </p:nvPicPr>
        <p:blipFill rotWithShape="1">
          <a:blip r:embed="rId9">
            <a:alphaModFix/>
          </a:blip>
          <a:srcRect/>
          <a:stretch/>
        </p:blipFill>
        <p:spPr>
          <a:xfrm>
            <a:off x="688880" y="2189995"/>
            <a:ext cx="648875" cy="769728"/>
          </a:xfrm>
          <a:prstGeom prst="rect">
            <a:avLst/>
          </a:prstGeom>
          <a:noFill/>
          <a:ln>
            <a:noFill/>
          </a:ln>
        </p:spPr>
      </p:pic>
      <p:grpSp>
        <p:nvGrpSpPr>
          <p:cNvPr id="2" name="群組 1">
            <a:extLst>
              <a:ext uri="{FF2B5EF4-FFF2-40B4-BE49-F238E27FC236}">
                <a16:creationId xmlns:a16="http://schemas.microsoft.com/office/drawing/2014/main" id="{E48ABB1C-B131-420D-8F3A-2F8D9629E0F9}"/>
              </a:ext>
            </a:extLst>
          </p:cNvPr>
          <p:cNvGrpSpPr/>
          <p:nvPr/>
        </p:nvGrpSpPr>
        <p:grpSpPr>
          <a:xfrm>
            <a:off x="620404" y="1123859"/>
            <a:ext cx="2533800" cy="519173"/>
            <a:chOff x="482635" y="1173405"/>
            <a:chExt cx="2533800" cy="519173"/>
          </a:xfrm>
        </p:grpSpPr>
        <p:sp>
          <p:nvSpPr>
            <p:cNvPr id="500" name="Google Shape;500;p15"/>
            <p:cNvSpPr/>
            <p:nvPr/>
          </p:nvSpPr>
          <p:spPr>
            <a:xfrm>
              <a:off x="539295" y="1173405"/>
              <a:ext cx="2420480" cy="519173"/>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F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01" name="Google Shape;501;p15"/>
            <p:cNvSpPr txBox="1"/>
            <p:nvPr/>
          </p:nvSpPr>
          <p:spPr>
            <a:xfrm>
              <a:off x="482635" y="1374851"/>
              <a:ext cx="2533800" cy="215400"/>
            </a:xfrm>
            <a:prstGeom prst="rect">
              <a:avLst/>
            </a:prstGeom>
            <a:noFill/>
            <a:ln>
              <a:noFill/>
            </a:ln>
          </p:spPr>
          <p:txBody>
            <a:bodyPr spcFirstLastPara="1" wrap="square" lIns="0" tIns="0" rIns="0" bIns="0" anchor="ctr"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Ｆ補助計畫</a:t>
              </a:r>
              <a:endParaRPr sz="1400" b="0" i="0" u="none" strike="noStrike" cap="none" dirty="0">
                <a:solidFill>
                  <a:srgbClr val="000000"/>
                </a:solidFill>
                <a:latin typeface="Arial"/>
                <a:ea typeface="Arial"/>
                <a:cs typeface="Arial"/>
                <a:sym typeface="Arial"/>
              </a:endParaRPr>
            </a:p>
          </p:txBody>
        </p:sp>
      </p:grpSp>
      <p:sp>
        <p:nvSpPr>
          <p:cNvPr id="48" name="投影片編號版面配置區 2">
            <a:extLst>
              <a:ext uri="{FF2B5EF4-FFF2-40B4-BE49-F238E27FC236}">
                <a16:creationId xmlns:a16="http://schemas.microsoft.com/office/drawing/2014/main" id="{ECC3931E-B635-4EBF-9AC1-37A1D3A7CFF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13</a:t>
            </a:fld>
            <a:endParaRPr lang="zh-TW" altLang="en-US" sz="1000" dirty="0">
              <a:solidFill>
                <a:schemeClr val="tx1"/>
              </a:solidFill>
            </a:endParaRPr>
          </a:p>
        </p:txBody>
      </p:sp>
      <p:sp>
        <p:nvSpPr>
          <p:cNvPr id="33" name="Google Shape;480;p15">
            <a:extLst>
              <a:ext uri="{FF2B5EF4-FFF2-40B4-BE49-F238E27FC236}">
                <a16:creationId xmlns:a16="http://schemas.microsoft.com/office/drawing/2014/main" id="{C2AC2D88-78F1-4152-994D-0C29F0B69EDD}"/>
              </a:ext>
            </a:extLst>
          </p:cNvPr>
          <p:cNvSpPr txBox="1"/>
          <p:nvPr/>
        </p:nvSpPr>
        <p:spPr>
          <a:xfrm>
            <a:off x="6118653" y="1068569"/>
            <a:ext cx="2422535" cy="369332"/>
          </a:xfrm>
          <a:prstGeom prst="rect">
            <a:avLst/>
          </a:prstGeom>
          <a:noFill/>
          <a:ln>
            <a:noFill/>
          </a:ln>
        </p:spPr>
        <p:txBody>
          <a:bodyPr spcFirstLastPara="1" wrap="square" lIns="0" tIns="0" rIns="0" bIns="0" anchor="t" anchorCtr="0">
            <a:spAutoFit/>
          </a:bodyPr>
          <a:lstStyle/>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各單位承辦人員，仍以主計室網頁</a:t>
            </a:r>
            <a:r>
              <a:rPr lang="en-US" altLang="zh-TW" sz="1200" b="0" i="0" u="none" strike="noStrike" cap="none" dirty="0">
                <a:solidFill>
                  <a:srgbClr val="000000"/>
                </a:solidFill>
                <a:latin typeface="Microsoft JhengHei"/>
                <a:ea typeface="Microsoft JhengHei"/>
                <a:cs typeface="Microsoft JhengHei"/>
                <a:sym typeface="Microsoft JhengHei"/>
              </a:rPr>
              <a:t>/</a:t>
            </a:r>
          </a:p>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成員及職掌</a:t>
            </a:r>
            <a:r>
              <a:rPr lang="en-US" altLang="zh-TW" sz="1200" b="0" i="0" u="none" strike="noStrike" cap="none" dirty="0">
                <a:solidFill>
                  <a:srgbClr val="000000"/>
                </a:solidFill>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第二組為準</a:t>
            </a:r>
            <a:endParaRPr sz="1200" b="0" i="0" u="none" strike="noStrike" cap="none" dirty="0">
              <a:solidFill>
                <a:srgbClr val="63696F"/>
              </a:solidFill>
              <a:latin typeface="Barlow Medium"/>
              <a:ea typeface="Barlow Medium"/>
              <a:cs typeface="Barlow Medium"/>
              <a:sym typeface="Barlow Medium"/>
            </a:endParaRPr>
          </a:p>
        </p:txBody>
      </p:sp>
    </p:spTree>
    <p:extLst>
      <p:ext uri="{BB962C8B-B14F-4D97-AF65-F5344CB8AC3E}">
        <p14:creationId xmlns:p14="http://schemas.microsoft.com/office/powerpoint/2010/main" val="2976556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6"/>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507" name="Google Shape;507;p16"/>
          <p:cNvGrpSpPr/>
          <p:nvPr/>
        </p:nvGrpSpPr>
        <p:grpSpPr>
          <a:xfrm>
            <a:off x="8098784" y="3994404"/>
            <a:ext cx="1225436" cy="1225436"/>
            <a:chOff x="0" y="0"/>
            <a:chExt cx="812800" cy="812800"/>
          </a:xfrm>
        </p:grpSpPr>
        <p:sp>
          <p:nvSpPr>
            <p:cNvPr id="508" name="Google Shape;508;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9" name="Google Shape;509;p16"/>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510" name="Google Shape;510;p16"/>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11" name="Google Shape;511;p16"/>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512" name="Google Shape;512;p1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13" name="Google Shape;513;p16"/>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14" name="Google Shape;514;p1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515" name="Google Shape;515;p1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516" name="Google Shape;516;p16"/>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17" name="Google Shape;517;p16"/>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18" name="Google Shape;518;p16"/>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519" name="Google Shape;519;p16"/>
          <p:cNvGrpSpPr/>
          <p:nvPr/>
        </p:nvGrpSpPr>
        <p:grpSpPr>
          <a:xfrm>
            <a:off x="2247900" y="1671964"/>
            <a:ext cx="1749460" cy="1966586"/>
            <a:chOff x="0" y="0"/>
            <a:chExt cx="812800" cy="913678"/>
          </a:xfrm>
        </p:grpSpPr>
        <p:sp>
          <p:nvSpPr>
            <p:cNvPr id="520" name="Google Shape;520;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w="196850"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21" name="Google Shape;521;p16"/>
            <p:cNvSpPr txBox="1"/>
            <p:nvPr/>
          </p:nvSpPr>
          <p:spPr>
            <a:xfrm>
              <a:off x="76200" y="196128"/>
              <a:ext cx="660400" cy="717550"/>
            </a:xfrm>
            <a:prstGeom prst="rect">
              <a:avLst/>
            </a:prstGeom>
            <a:noFill/>
            <a:ln>
              <a:noFill/>
            </a:ln>
          </p:spPr>
          <p:txBody>
            <a:bodyPr spcFirstLastPara="1" wrap="square" lIns="0" tIns="0" rIns="0" bIns="0" anchor="ctr" anchorCtr="1">
              <a:noAutofit/>
            </a:bodyPr>
            <a:lstStyle/>
            <a:p>
              <a:pPr marL="0" marR="0" lvl="0" indent="0" algn="ctr" rtl="0">
                <a:lnSpc>
                  <a:spcPct val="36007"/>
                </a:lnSpc>
                <a:spcBef>
                  <a:spcPts val="0"/>
                </a:spcBef>
                <a:spcAft>
                  <a:spcPts val="0"/>
                </a:spcAft>
                <a:buClr>
                  <a:srgbClr val="000000"/>
                </a:buClr>
                <a:buSzPts val="6900"/>
                <a:buFont typeface="Arial"/>
                <a:buNone/>
              </a:pPr>
              <a:r>
                <a:rPr lang="zh-TW" sz="6900" b="1" i="0" u="none" strike="noStrike" cap="none">
                  <a:solidFill>
                    <a:srgbClr val="FFFFFF"/>
                  </a:solidFill>
                  <a:latin typeface="DM Sans"/>
                  <a:ea typeface="DM Sans"/>
                  <a:cs typeface="DM Sans"/>
                  <a:sym typeface="DM Sans"/>
                </a:rPr>
                <a:t>02</a:t>
              </a:r>
              <a:endParaRPr sz="700" b="0" i="0" u="none" strike="noStrike" cap="none" dirty="0">
                <a:solidFill>
                  <a:srgbClr val="000000"/>
                </a:solidFill>
                <a:latin typeface="Arial"/>
                <a:ea typeface="Arial"/>
                <a:cs typeface="Arial"/>
                <a:sym typeface="Arial"/>
              </a:endParaRPr>
            </a:p>
          </p:txBody>
        </p:sp>
      </p:grpSp>
      <p:sp>
        <p:nvSpPr>
          <p:cNvPr id="522" name="Google Shape;522;p16"/>
          <p:cNvSpPr txBox="1"/>
          <p:nvPr/>
        </p:nvSpPr>
        <p:spPr>
          <a:xfrm>
            <a:off x="4355321" y="1782873"/>
            <a:ext cx="4076700" cy="1477328"/>
          </a:xfrm>
          <a:prstGeom prst="rect">
            <a:avLst/>
          </a:prstGeom>
          <a:noFill/>
          <a:ln>
            <a:noFill/>
          </a:ln>
        </p:spPr>
        <p:txBody>
          <a:bodyPr spcFirstLastPara="1" wrap="square" lIns="0" tIns="0" rIns="0" bIns="0" anchor="ctr" anchorCtr="0">
            <a:spAutoFit/>
          </a:bodyPr>
          <a:lstStyle/>
          <a:p>
            <a:pPr marL="0" marR="0" lvl="0" indent="0" rtl="0">
              <a:lnSpc>
                <a:spcPct val="200000"/>
              </a:lnSpc>
              <a:spcBef>
                <a:spcPts val="0"/>
              </a:spcBef>
              <a:spcAft>
                <a:spcPts val="0"/>
              </a:spcAft>
              <a:buClr>
                <a:srgbClr val="000000"/>
              </a:buClr>
              <a:buSzPts val="4800"/>
              <a:buFont typeface="Arial"/>
              <a:buNone/>
            </a:pPr>
            <a:r>
              <a:rPr lang="zh-TW" sz="4800" b="1" i="0" u="none" strike="noStrike" cap="none" dirty="0">
                <a:solidFill>
                  <a:srgbClr val="262626"/>
                </a:solidFill>
                <a:latin typeface="Microsoft JhengHei"/>
                <a:ea typeface="Microsoft JhengHei"/>
                <a:cs typeface="Microsoft JhengHei"/>
                <a:sym typeface="Microsoft JhengHei"/>
              </a:rPr>
              <a:t>經費動支</a:t>
            </a:r>
            <a:endParaRPr sz="4000" b="1" i="0" u="none" strike="noStrike" cap="none" dirty="0">
              <a:solidFill>
                <a:srgbClr val="262626"/>
              </a:solidFill>
              <a:latin typeface="Microsoft JhengHei"/>
              <a:ea typeface="Microsoft JhengHei"/>
              <a:cs typeface="Microsoft JhengHei"/>
              <a:sym typeface="Microsoft JhengHei"/>
            </a:endParaRPr>
          </a:p>
        </p:txBody>
      </p:sp>
      <p:sp>
        <p:nvSpPr>
          <p:cNvPr id="21" name="投影片編號版面配置區 2">
            <a:extLst>
              <a:ext uri="{FF2B5EF4-FFF2-40B4-BE49-F238E27FC236}">
                <a16:creationId xmlns:a16="http://schemas.microsoft.com/office/drawing/2014/main" id="{00C4257F-BF32-40CE-8A49-D04098EC914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14</a:t>
            </a:fld>
            <a:endParaRPr lang="zh-TW" altLang="en-US" sz="100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7"/>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528" name="Google Shape;528;p17"/>
          <p:cNvSpPr txBox="1"/>
          <p:nvPr/>
        </p:nvSpPr>
        <p:spPr>
          <a:xfrm>
            <a:off x="1879390" y="814035"/>
            <a:ext cx="7010400" cy="3293209"/>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1" i="0" u="none" strike="noStrike" cap="none" dirty="0">
                <a:solidFill>
                  <a:srgbClr val="000000"/>
                </a:solidFill>
                <a:latin typeface="Microsoft JhengHei"/>
                <a:ea typeface="Microsoft JhengHei"/>
                <a:cs typeface="Microsoft JhengHei"/>
                <a:sym typeface="Microsoft JhengHei"/>
              </a:rPr>
              <a:t>計畫開始執行啦！但是可以花那些錢呢?是不是覺得毫無頭緒?</a:t>
            </a:r>
            <a:endParaRPr lang="en-US" altLang="zh-TW" sz="2000" b="1" i="0" u="none" strike="noStrike" cap="none" dirty="0">
              <a:solidFill>
                <a:srgbClr val="000000"/>
              </a:solidFill>
              <a:latin typeface="Microsoft JhengHei"/>
              <a:ea typeface="Microsoft JhengHei"/>
              <a:cs typeface="Microsoft JhengHei"/>
              <a:sym typeface="Microsoft JhengHei"/>
            </a:endParaRPr>
          </a:p>
          <a:p>
            <a:pPr>
              <a:lnSpc>
                <a:spcPct val="200000"/>
              </a:lnSpc>
              <a:buSzPts val="2000"/>
            </a:pPr>
            <a:endParaRPr lang="en-US" altLang="zh-TW" sz="2000" b="1" i="0" u="none" strike="noStrike" cap="none" dirty="0">
              <a:solidFill>
                <a:srgbClr val="000000"/>
              </a:solidFill>
              <a:latin typeface="Microsoft JhengHei"/>
              <a:ea typeface="Microsoft JhengHei"/>
              <a:cs typeface="Microsoft JhengHei"/>
              <a:sym typeface="Microsoft JhengHei"/>
            </a:endParaRPr>
          </a:p>
          <a:p>
            <a:pPr>
              <a:lnSpc>
                <a:spcPct val="200000"/>
              </a:lnSpc>
              <a:buSzPts val="2000"/>
            </a:pPr>
            <a:r>
              <a:rPr lang="zh-TW" altLang="en-US" sz="2000" b="1" i="0" u="none" strike="noStrike" cap="none" dirty="0">
                <a:solidFill>
                  <a:srgbClr val="000000"/>
                </a:solidFill>
                <a:latin typeface="Microsoft JhengHei"/>
                <a:ea typeface="Microsoft JhengHei"/>
                <a:cs typeface="Microsoft JhengHei"/>
                <a:sym typeface="Microsoft JhengHei"/>
              </a:rPr>
              <a:t>計畫核定時，你應該會拿到一張</a:t>
            </a:r>
            <a:r>
              <a:rPr lang="zh-TW" altLang="en-US" sz="2000" b="1" i="0" u="sng" strike="noStrike" cap="none" dirty="0">
                <a:solidFill>
                  <a:srgbClr val="FD7DCF"/>
                </a:solidFill>
                <a:latin typeface="Microsoft JhengHei"/>
                <a:ea typeface="Microsoft JhengHei"/>
                <a:cs typeface="Microsoft JhengHei"/>
                <a:sym typeface="Microsoft JhengHei"/>
              </a:rPr>
              <a:t>核定清單</a:t>
            </a:r>
            <a:r>
              <a:rPr lang="zh-TW" altLang="en-US" sz="2000" b="1" i="0" u="none" strike="noStrike" cap="none" dirty="0">
                <a:solidFill>
                  <a:srgbClr val="000000"/>
                </a:solidFill>
                <a:latin typeface="Microsoft JhengHei"/>
                <a:ea typeface="Microsoft JhengHei"/>
                <a:cs typeface="Microsoft JhengHei"/>
                <a:sym typeface="Microsoft JhengHei"/>
              </a:rPr>
              <a:t>，</a:t>
            </a:r>
            <a:r>
              <a:rPr lang="zh-TW" altLang="en-US" sz="2000" b="1" i="0" u="none" strike="noStrike" cap="none" dirty="0">
                <a:solidFill>
                  <a:srgbClr val="FD7DCF"/>
                </a:solidFill>
                <a:latin typeface="Microsoft JhengHei"/>
                <a:ea typeface="Microsoft JhengHei"/>
                <a:cs typeface="Microsoft JhengHei"/>
                <a:sym typeface="Microsoft JhengHei"/>
              </a:rPr>
              <a:t>經費動支</a:t>
            </a:r>
            <a:r>
              <a:rPr lang="zh-TW" altLang="en-US" sz="2000" b="1" i="0" u="none" strike="noStrike" cap="none" dirty="0">
                <a:solidFill>
                  <a:schemeClr val="tx1"/>
                </a:solidFill>
                <a:latin typeface="Microsoft JhengHei"/>
                <a:ea typeface="Microsoft JhengHei"/>
                <a:cs typeface="Microsoft JhengHei"/>
                <a:sym typeface="Microsoft JhengHei"/>
              </a:rPr>
              <a:t>前，要先知道計畫有哪些可支用的項目，</a:t>
            </a:r>
            <a:r>
              <a:rPr lang="zh-TW" altLang="en-US" sz="2000" b="1" i="0" u="none" strike="noStrike" cap="none" dirty="0">
                <a:solidFill>
                  <a:srgbClr val="000000"/>
                </a:solidFill>
                <a:latin typeface="Microsoft JhengHei"/>
                <a:ea typeface="Microsoft JhengHei"/>
                <a:cs typeface="Microsoft JhengHei"/>
                <a:sym typeface="Microsoft JhengHei"/>
              </a:rPr>
              <a:t>接下來博士要來講解</a:t>
            </a:r>
            <a:r>
              <a:rPr lang="zh-TW" altLang="en-US" sz="2000" b="1" i="0" u="none" strike="noStrike" cap="none" dirty="0">
                <a:solidFill>
                  <a:srgbClr val="FD7DCF"/>
                </a:solidFill>
                <a:latin typeface="Microsoft JhengHei"/>
                <a:ea typeface="Microsoft JhengHei"/>
                <a:cs typeface="Microsoft JhengHei"/>
                <a:sym typeface="Microsoft JhengHei"/>
              </a:rPr>
              <a:t>經費項目</a:t>
            </a:r>
            <a:r>
              <a:rPr lang="zh-TW" altLang="en-US" sz="2000" b="1" i="0" u="none" strike="noStrike" cap="none" dirty="0">
                <a:solidFill>
                  <a:srgbClr val="000000"/>
                </a:solidFill>
                <a:latin typeface="Microsoft JhengHei"/>
                <a:ea typeface="Microsoft JhengHei"/>
                <a:cs typeface="Microsoft JhengHei"/>
                <a:sym typeface="Microsoft JhengHei"/>
              </a:rPr>
              <a:t>喔！</a:t>
            </a:r>
            <a:endParaRPr lang="en-US" sz="2000" b="1" dirty="0">
              <a:solidFill>
                <a:schemeClr val="tx1"/>
              </a:solidFill>
              <a:latin typeface="Microsoft JhengHei"/>
              <a:ea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endParaRPr sz="700" b="0" i="0" u="none" strike="noStrike" cap="none" dirty="0">
              <a:solidFill>
                <a:srgbClr val="000000"/>
              </a:solidFill>
              <a:latin typeface="Arial"/>
              <a:ea typeface="Arial"/>
              <a:cs typeface="Arial"/>
              <a:sym typeface="Arial"/>
            </a:endParaRPr>
          </a:p>
        </p:txBody>
      </p:sp>
      <p:sp>
        <p:nvSpPr>
          <p:cNvPr id="529" name="Google Shape;529;p17"/>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530" name="Google Shape;530;p1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31" name="Google Shape;531;p1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32" name="Google Shape;532;p1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533" name="Google Shape;533;p1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534" name="Google Shape;534;p17"/>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35" name="Google Shape;535;p17"/>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36" name="Google Shape;536;p17"/>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537" name="Google Shape;537;p17"/>
          <p:cNvPicPr preferRelativeResize="0"/>
          <p:nvPr/>
        </p:nvPicPr>
        <p:blipFill rotWithShape="1">
          <a:blip r:embed="rId6">
            <a:alphaModFix/>
          </a:blip>
          <a:srcRect/>
          <a:stretch/>
        </p:blipFill>
        <p:spPr>
          <a:xfrm>
            <a:off x="-114300" y="3046281"/>
            <a:ext cx="2247901" cy="2195623"/>
          </a:xfrm>
          <a:prstGeom prst="rect">
            <a:avLst/>
          </a:prstGeom>
          <a:noFill/>
          <a:ln>
            <a:noFill/>
          </a:ln>
        </p:spPr>
      </p:pic>
      <p:sp>
        <p:nvSpPr>
          <p:cNvPr id="13" name="投影片編號版面配置區 2">
            <a:extLst>
              <a:ext uri="{FF2B5EF4-FFF2-40B4-BE49-F238E27FC236}">
                <a16:creationId xmlns:a16="http://schemas.microsoft.com/office/drawing/2014/main" id="{6BB4CDE8-D3C5-46E6-A237-1DF5F886CD4C}"/>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15</a:t>
            </a:fld>
            <a:endParaRPr lang="zh-TW" altLang="en-US" sz="100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0"/>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601" name="Google Shape;601;p20"/>
          <p:cNvGrpSpPr/>
          <p:nvPr/>
        </p:nvGrpSpPr>
        <p:grpSpPr>
          <a:xfrm>
            <a:off x="8098784" y="3994404"/>
            <a:ext cx="1225436" cy="1225436"/>
            <a:chOff x="0" y="0"/>
            <a:chExt cx="812800" cy="812800"/>
          </a:xfrm>
        </p:grpSpPr>
        <p:sp>
          <p:nvSpPr>
            <p:cNvPr id="602" name="Google Shape;602;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3" name="Google Shape;603;p20"/>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04" name="Google Shape;604;p20"/>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605" name="Google Shape;605;p20"/>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606" name="Google Shape;606;p2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07" name="Google Shape;607;p20"/>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08" name="Google Shape;608;p2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609" name="Google Shape;609;p2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610" name="Google Shape;610;p20"/>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11" name="Google Shape;611;p20"/>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12" name="Google Shape;612;p20"/>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613" name="Google Shape;613;p20"/>
          <p:cNvSpPr txBox="1"/>
          <p:nvPr/>
        </p:nvSpPr>
        <p:spPr>
          <a:xfrm>
            <a:off x="2133600" y="1954204"/>
            <a:ext cx="4303373" cy="312746"/>
          </a:xfrm>
          <a:prstGeom prst="rect">
            <a:avLst/>
          </a:prstGeom>
          <a:noFill/>
          <a:ln>
            <a:noFill/>
          </a:ln>
        </p:spPr>
        <p:txBody>
          <a:bodyPr spcFirstLastPara="1" wrap="square" lIns="0" tIns="0" rIns="0" bIns="0" anchor="t" anchorCtr="0">
            <a:spAutoFit/>
          </a:bodyPr>
          <a:lstStyle/>
          <a:p>
            <a:pPr marL="0" marR="0" lvl="0" indent="0" algn="ctr" rtl="0">
              <a:lnSpc>
                <a:spcPct val="60083"/>
              </a:lnSpc>
              <a:spcBef>
                <a:spcPts val="0"/>
              </a:spcBef>
              <a:spcAft>
                <a:spcPts val="0"/>
              </a:spcAft>
              <a:buClr>
                <a:srgbClr val="000000"/>
              </a:buClr>
              <a:buSzPts val="3600"/>
              <a:buFont typeface="Arial"/>
              <a:buNone/>
            </a:pPr>
            <a:r>
              <a:rPr lang="zh-TW" sz="3600" b="1" i="0" u="none" strike="noStrike" cap="none">
                <a:solidFill>
                  <a:srgbClr val="000000"/>
                </a:solidFill>
                <a:latin typeface="Microsoft JhengHei"/>
                <a:ea typeface="Microsoft JhengHei"/>
                <a:cs typeface="Microsoft JhengHei"/>
                <a:sym typeface="Microsoft JhengHei"/>
              </a:rPr>
              <a:t>ㄧ、經費項目</a:t>
            </a:r>
            <a:endParaRPr sz="3600" b="1" i="0" u="none" strike="noStrike" cap="none" dirty="0">
              <a:solidFill>
                <a:srgbClr val="000000"/>
              </a:solidFill>
              <a:latin typeface="Microsoft JhengHei"/>
              <a:ea typeface="Microsoft JhengHei"/>
              <a:cs typeface="Microsoft JhengHei"/>
              <a:sym typeface="Microsoft JhengHei"/>
            </a:endParaRPr>
          </a:p>
        </p:txBody>
      </p:sp>
      <p:grpSp>
        <p:nvGrpSpPr>
          <p:cNvPr id="614" name="Google Shape;614;p20"/>
          <p:cNvGrpSpPr/>
          <p:nvPr/>
        </p:nvGrpSpPr>
        <p:grpSpPr>
          <a:xfrm>
            <a:off x="3619500" y="2378789"/>
            <a:ext cx="2324151" cy="729118"/>
            <a:chOff x="0" y="-57150"/>
            <a:chExt cx="1624031" cy="463550"/>
          </a:xfrm>
        </p:grpSpPr>
        <p:sp>
          <p:nvSpPr>
            <p:cNvPr id="615" name="Google Shape;615;p20"/>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616" name="Google Shape;616;p20"/>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617" name="Google Shape;617;p20"/>
          <p:cNvSpPr txBox="1"/>
          <p:nvPr/>
        </p:nvSpPr>
        <p:spPr>
          <a:xfrm>
            <a:off x="3619525" y="2634222"/>
            <a:ext cx="2324100" cy="333000"/>
          </a:xfrm>
          <a:prstGeom prst="rect">
            <a:avLst/>
          </a:prstGeom>
          <a:noFill/>
          <a:ln>
            <a:noFill/>
          </a:ln>
        </p:spPr>
        <p:txBody>
          <a:bodyPr spcFirstLastPara="1" wrap="square" lIns="0" tIns="0" rIns="0" bIns="0" anchor="t" anchorCtr="0">
            <a:spAutoFit/>
          </a:bodyPr>
          <a:lstStyle/>
          <a:p>
            <a:pPr marL="0" marR="0" lvl="0" indent="0" algn="ctr" rtl="0">
              <a:lnSpc>
                <a:spcPct val="90125"/>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國科會</a:t>
            </a:r>
            <a:endParaRPr sz="2400" b="1" i="0" u="none" strike="noStrike" cap="none" dirty="0">
              <a:solidFill>
                <a:srgbClr val="000000"/>
              </a:solidFill>
              <a:latin typeface="Microsoft JhengHei"/>
              <a:ea typeface="Microsoft JhengHei"/>
              <a:cs typeface="Microsoft JhengHei"/>
              <a:sym typeface="Microsoft JhengHei"/>
            </a:endParaRPr>
          </a:p>
        </p:txBody>
      </p:sp>
      <p:sp>
        <p:nvSpPr>
          <p:cNvPr id="22" name="投影片編號版面配置區 2">
            <a:extLst>
              <a:ext uri="{FF2B5EF4-FFF2-40B4-BE49-F238E27FC236}">
                <a16:creationId xmlns:a16="http://schemas.microsoft.com/office/drawing/2014/main" id="{99567565-2A4D-475E-8F2F-9348F15BD6C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16</a:t>
            </a:fld>
            <a:endParaRPr lang="zh-TW" altLang="en-US" sz="1000"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21"/>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623" name="Google Shape;623;p2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624" name="Google Shape;624;p21"/>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625" name="Google Shape;625;p2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626" name="Google Shape;626;p2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627" name="Google Shape;627;p2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628" name="Google Shape;628;p21"/>
          <p:cNvSpPr txBox="1"/>
          <p:nvPr/>
        </p:nvSpPr>
        <p:spPr>
          <a:xfrm>
            <a:off x="1775069" y="361950"/>
            <a:ext cx="5593862" cy="301365"/>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一、經費項目 – 總覽</a:t>
            </a:r>
            <a:endParaRPr sz="2400" b="1" i="0" u="none" strike="noStrike" cap="none" dirty="0">
              <a:solidFill>
                <a:srgbClr val="191919"/>
              </a:solidFill>
              <a:latin typeface="Microsoft JhengHei"/>
              <a:ea typeface="Microsoft JhengHei"/>
              <a:cs typeface="Microsoft JhengHei"/>
              <a:sym typeface="Microsoft JhengHei"/>
            </a:endParaRPr>
          </a:p>
        </p:txBody>
      </p:sp>
      <p:grpSp>
        <p:nvGrpSpPr>
          <p:cNvPr id="629" name="Google Shape;629;p21"/>
          <p:cNvGrpSpPr/>
          <p:nvPr/>
        </p:nvGrpSpPr>
        <p:grpSpPr>
          <a:xfrm rot="10800000">
            <a:off x="254812" y="1594651"/>
            <a:ext cx="2107388" cy="2805899"/>
            <a:chOff x="0" y="-641134"/>
            <a:chExt cx="2073612" cy="3089675"/>
          </a:xfrm>
        </p:grpSpPr>
        <p:sp>
          <p:nvSpPr>
            <p:cNvPr id="630" name="Google Shape;630;p21"/>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71741" dist="28082"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31" name="Google Shape;631;p21"/>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32" name="Google Shape;632;p21"/>
          <p:cNvSpPr txBox="1"/>
          <p:nvPr/>
        </p:nvSpPr>
        <p:spPr>
          <a:xfrm>
            <a:off x="179374" y="2336191"/>
            <a:ext cx="2109300" cy="1994392"/>
          </a:xfrm>
          <a:prstGeom prst="rect">
            <a:avLst/>
          </a:prstGeom>
          <a:noFill/>
          <a:ln>
            <a:noFill/>
          </a:ln>
        </p:spPr>
        <p:txBody>
          <a:bodyPr spcFirstLastPara="1" wrap="square" lIns="0" tIns="0" rIns="0" bIns="0" anchor="t" anchorCtr="0">
            <a:spAutoFit/>
          </a:bodyPr>
          <a:lstStyle/>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研究人力費</a:t>
            </a:r>
            <a:endParaRPr sz="1400" b="0" i="0" u="none" strike="noStrike" cap="none" dirty="0">
              <a:solidFill>
                <a:srgbClr val="000000"/>
              </a:solidFill>
              <a:latin typeface="Microsoft JhengHei"/>
              <a:ea typeface="Microsoft JhengHei"/>
              <a:cs typeface="Microsoft JhengHei"/>
              <a:sym typeface="Microsoft JhengHei"/>
            </a:endParaRPr>
          </a:p>
          <a:p>
            <a:pPr marL="546100" marR="0" lvl="1" indent="-82550" algn="l" rtl="0">
              <a:lnSpc>
                <a:spcPct val="120000"/>
              </a:lnSpc>
              <a:spcAft>
                <a:spcPts val="0"/>
              </a:spcAft>
              <a:buClr>
                <a:srgbClr val="000000"/>
              </a:buClr>
              <a:buSzPts val="13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 研究主持費</a:t>
            </a:r>
            <a:endParaRPr sz="13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20000"/>
              </a:lnSpc>
              <a:spcAft>
                <a:spcPts val="0"/>
              </a:spcAft>
              <a:buClr>
                <a:srgbClr val="000000"/>
              </a:buClr>
              <a:buSzPts val="13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(國科會增核)</a:t>
            </a:r>
            <a:endParaRPr sz="1200" b="0" i="0" u="none" strike="noStrike" cap="none" dirty="0">
              <a:solidFill>
                <a:srgbClr val="000000"/>
              </a:solidFill>
              <a:sym typeface="Arial"/>
            </a:endParaRPr>
          </a:p>
          <a:p>
            <a:pPr marL="546100" marR="0" lvl="1" indent="-82550" algn="l" rtl="0">
              <a:lnSpc>
                <a:spcPct val="120000"/>
              </a:lnSpc>
              <a:spcAft>
                <a:spcPts val="0"/>
              </a:spcAft>
              <a:buClr>
                <a:srgbClr val="000000"/>
              </a:buClr>
              <a:buSzPts val="13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 專、兼任人員費用及臨時工資</a:t>
            </a:r>
            <a:endParaRPr sz="1300" b="0" i="0" u="none" strike="noStrike" cap="none" dirty="0">
              <a:solidFill>
                <a:srgbClr val="000000"/>
              </a:solidFill>
              <a:latin typeface="Microsoft JhengHei"/>
              <a:ea typeface="Microsoft JhengHei"/>
              <a:cs typeface="Microsoft JhengHei"/>
              <a:sym typeface="Microsoft JhengHei"/>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耗材、物品、圖書及   雜項費用</a:t>
            </a:r>
            <a:endParaRPr sz="1400" b="0" i="0" u="none" strike="noStrike" cap="none" dirty="0">
              <a:solidFill>
                <a:srgbClr val="000000"/>
              </a:solidFill>
              <a:latin typeface="Microsoft JhengHei"/>
              <a:ea typeface="Microsoft JhengHei"/>
              <a:cs typeface="Microsoft JhengHei"/>
              <a:sym typeface="Microsoft JhengHei"/>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國外學者來台費用</a:t>
            </a:r>
            <a:endParaRPr sz="700" b="0" i="0" u="none" strike="noStrike" cap="none" dirty="0">
              <a:solidFill>
                <a:srgbClr val="000000"/>
              </a:solidFill>
              <a:latin typeface="Arial"/>
              <a:ea typeface="Arial"/>
              <a:cs typeface="Arial"/>
              <a:sym typeface="Arial"/>
            </a:endParaRPr>
          </a:p>
        </p:txBody>
      </p:sp>
      <p:pic>
        <p:nvPicPr>
          <p:cNvPr id="633" name="Google Shape;633;p21"/>
          <p:cNvPicPr preferRelativeResize="0"/>
          <p:nvPr/>
        </p:nvPicPr>
        <p:blipFill rotWithShape="1">
          <a:blip r:embed="rId6">
            <a:alphaModFix/>
          </a:blip>
          <a:srcRect/>
          <a:stretch/>
        </p:blipFill>
        <p:spPr>
          <a:xfrm>
            <a:off x="785122" y="797096"/>
            <a:ext cx="764130" cy="865053"/>
          </a:xfrm>
          <a:prstGeom prst="rect">
            <a:avLst/>
          </a:prstGeom>
          <a:noFill/>
          <a:ln>
            <a:noFill/>
          </a:ln>
        </p:spPr>
      </p:pic>
      <p:sp>
        <p:nvSpPr>
          <p:cNvPr id="634" name="Google Shape;634;p21"/>
          <p:cNvSpPr/>
          <p:nvPr/>
        </p:nvSpPr>
        <p:spPr>
          <a:xfrm>
            <a:off x="254812" y="1774620"/>
            <a:ext cx="2074860" cy="485284"/>
          </a:xfrm>
          <a:prstGeom prst="round2SameRect">
            <a:avLst>
              <a:gd name="adj1" fmla="val 16667"/>
              <a:gd name="adj2" fmla="val 0"/>
            </a:avLst>
          </a:prstGeom>
          <a:solidFill>
            <a:srgbClr val="FBDF4E"/>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635" name="Google Shape;635;p21"/>
          <p:cNvSpPr txBox="1"/>
          <p:nvPr/>
        </p:nvSpPr>
        <p:spPr>
          <a:xfrm>
            <a:off x="340074" y="2001377"/>
            <a:ext cx="1832795" cy="18761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00000"/>
                </a:solidFill>
                <a:latin typeface="Microsoft JhengHei"/>
                <a:ea typeface="Microsoft JhengHei"/>
                <a:cs typeface="Microsoft JhengHei"/>
                <a:sym typeface="Microsoft JhengHei"/>
              </a:rPr>
              <a:t>業務費</a:t>
            </a:r>
            <a:endParaRPr sz="1800" b="1" i="0" u="none" strike="noStrike" cap="none" dirty="0">
              <a:solidFill>
                <a:srgbClr val="000000"/>
              </a:solidFill>
              <a:latin typeface="Microsoft JhengHei"/>
              <a:ea typeface="Microsoft JhengHei"/>
              <a:cs typeface="Microsoft JhengHei"/>
              <a:sym typeface="Microsoft JhengHei"/>
            </a:endParaRPr>
          </a:p>
        </p:txBody>
      </p:sp>
      <p:grpSp>
        <p:nvGrpSpPr>
          <p:cNvPr id="636" name="Google Shape;636;p21"/>
          <p:cNvGrpSpPr/>
          <p:nvPr/>
        </p:nvGrpSpPr>
        <p:grpSpPr>
          <a:xfrm rot="10800000">
            <a:off x="2483270" y="1616705"/>
            <a:ext cx="2107388" cy="2805900"/>
            <a:chOff x="0" y="-641134"/>
            <a:chExt cx="2073612" cy="3089675"/>
          </a:xfrm>
        </p:grpSpPr>
        <p:sp>
          <p:nvSpPr>
            <p:cNvPr id="637" name="Google Shape;637;p21"/>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38" name="Google Shape;638;p21"/>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39" name="Google Shape;639;p21"/>
          <p:cNvSpPr txBox="1"/>
          <p:nvPr/>
        </p:nvSpPr>
        <p:spPr>
          <a:xfrm>
            <a:off x="2407831" y="2358246"/>
            <a:ext cx="2109300" cy="1551194"/>
          </a:xfrm>
          <a:prstGeom prst="rect">
            <a:avLst/>
          </a:prstGeom>
          <a:noFill/>
          <a:ln>
            <a:noFill/>
          </a:ln>
        </p:spPr>
        <p:txBody>
          <a:bodyPr spcFirstLastPara="1" wrap="square" lIns="0" tIns="0" rIns="0" bIns="0" anchor="t" anchorCtr="0">
            <a:spAutoFit/>
          </a:bodyPr>
          <a:lstStyle/>
          <a:p>
            <a:pPr marL="317500" lvl="0" indent="-88900" algn="just">
              <a:lnSpc>
                <a:spcPct val="120000"/>
              </a:lnSpc>
              <a:buSzPts val="1400"/>
              <a:buFont typeface="Noto Sans Symbols"/>
              <a:buChar char="■"/>
            </a:pPr>
            <a:r>
              <a:rPr lang="zh-TW" altLang="zh-TW" dirty="0">
                <a:latin typeface="Microsoft JhengHei"/>
                <a:ea typeface="Microsoft JhengHei"/>
                <a:cs typeface="Microsoft JhengHei"/>
                <a:sym typeface="Microsoft JhengHei"/>
              </a:rPr>
              <a:t>設備(含軟體)：單價在</a:t>
            </a:r>
            <a:r>
              <a:rPr lang="zh-TW" altLang="zh-TW" dirty="0">
                <a:solidFill>
                  <a:srgbClr val="9900FF"/>
                </a:solidFill>
                <a:latin typeface="Microsoft JhengHei"/>
                <a:ea typeface="Microsoft JhengHei"/>
                <a:cs typeface="Microsoft JhengHei"/>
                <a:sym typeface="Microsoft JhengHei"/>
              </a:rPr>
              <a:t>1萬元</a:t>
            </a:r>
            <a:r>
              <a:rPr lang="zh-TW" altLang="zh-TW" dirty="0">
                <a:latin typeface="Microsoft JhengHei"/>
                <a:ea typeface="Microsoft JhengHei"/>
                <a:cs typeface="Microsoft JhengHei"/>
                <a:sym typeface="Microsoft JhengHei"/>
              </a:rPr>
              <a:t>以上，且使用年限為</a:t>
            </a:r>
            <a:r>
              <a:rPr lang="zh-TW" altLang="zh-TW" dirty="0">
                <a:solidFill>
                  <a:srgbClr val="9900FF"/>
                </a:solidFill>
                <a:latin typeface="Microsoft JhengHei"/>
                <a:ea typeface="Microsoft JhengHei"/>
                <a:cs typeface="Microsoft JhengHei"/>
                <a:sym typeface="Microsoft JhengHei"/>
              </a:rPr>
              <a:t>2年</a:t>
            </a:r>
            <a:r>
              <a:rPr lang="zh-TW" altLang="zh-TW" dirty="0">
                <a:latin typeface="Microsoft JhengHei"/>
                <a:ea typeface="Microsoft JhengHei"/>
                <a:cs typeface="Microsoft JhengHei"/>
                <a:sym typeface="Microsoft JhengHei"/>
              </a:rPr>
              <a:t>以上</a:t>
            </a:r>
            <a:endParaRPr lang="en-US" altLang="zh-TW" sz="1400" b="0" i="0" u="none" strike="noStrike" cap="none" dirty="0">
              <a:solidFill>
                <a:srgbClr val="000000"/>
              </a:solidFill>
              <a:latin typeface="Microsoft JhengHei"/>
              <a:ea typeface="Microsoft JhengHei"/>
              <a:cs typeface="Microsoft JhengHei"/>
              <a:sym typeface="Microsoft JhengHei"/>
            </a:endParaRPr>
          </a:p>
          <a:p>
            <a:pPr marL="317500" marR="0" lvl="0" indent="-88900" algn="just" rtl="0">
              <a:lnSpc>
                <a:spcPct val="12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依經費核定清單所核定之設備，在核定經費限額內核實列支 </a:t>
            </a:r>
            <a:endParaRPr sz="700" b="0" i="0" u="none" strike="noStrike" cap="none" dirty="0">
              <a:solidFill>
                <a:srgbClr val="000000"/>
              </a:solidFill>
              <a:latin typeface="Arial"/>
              <a:ea typeface="Arial"/>
              <a:cs typeface="Arial"/>
              <a:sym typeface="Arial"/>
            </a:endParaRPr>
          </a:p>
        </p:txBody>
      </p:sp>
      <p:sp>
        <p:nvSpPr>
          <p:cNvPr id="640" name="Google Shape;640;p21"/>
          <p:cNvSpPr/>
          <p:nvPr/>
        </p:nvSpPr>
        <p:spPr>
          <a:xfrm>
            <a:off x="2483269" y="1796674"/>
            <a:ext cx="2074860" cy="485284"/>
          </a:xfrm>
          <a:prstGeom prst="round2SameRect">
            <a:avLst>
              <a:gd name="adj1" fmla="val 16667"/>
              <a:gd name="adj2" fmla="val 0"/>
            </a:avLst>
          </a:prstGeom>
          <a:solidFill>
            <a:srgbClr val="FD7DCF"/>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641" name="Google Shape;641;p21"/>
          <p:cNvSpPr txBox="1"/>
          <p:nvPr/>
        </p:nvSpPr>
        <p:spPr>
          <a:xfrm>
            <a:off x="2663005" y="2028455"/>
            <a:ext cx="1832795" cy="546688"/>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研究設備費</a:t>
            </a:r>
            <a:endParaRPr sz="700" b="0" i="0" u="none" strike="noStrike" cap="none" dirty="0">
              <a:solidFill>
                <a:srgbClr val="000000"/>
              </a:solidFill>
              <a:latin typeface="Arial"/>
              <a:ea typeface="Arial"/>
              <a:cs typeface="Arial"/>
              <a:sym typeface="Arial"/>
            </a:endParaRPr>
          </a:p>
          <a:p>
            <a:pPr marL="0" marR="0" lvl="0" indent="0" algn="ctr" rtl="0">
              <a:lnSpc>
                <a:spcPct val="77777"/>
              </a:lnSpc>
              <a:spcBef>
                <a:spcPts val="0"/>
              </a:spcBef>
              <a:spcAft>
                <a:spcPts val="0"/>
              </a:spcAft>
              <a:buClr>
                <a:srgbClr val="000000"/>
              </a:buClr>
              <a:buSzPts val="1800"/>
              <a:buFont typeface="Arial"/>
              <a:buNone/>
            </a:pPr>
            <a:br>
              <a:rPr lang="zh-TW" sz="1800" b="1" i="0" u="none" strike="noStrike" cap="none">
                <a:solidFill>
                  <a:schemeClr val="lt1"/>
                </a:solidFill>
                <a:latin typeface="Microsoft JhengHei"/>
                <a:ea typeface="Microsoft JhengHei"/>
                <a:cs typeface="Microsoft JhengHei"/>
                <a:sym typeface="Microsoft JhengHei"/>
              </a:rPr>
            </a:br>
            <a:endParaRPr sz="1800" b="1" i="0" u="none" strike="noStrike" cap="none" dirty="0">
              <a:solidFill>
                <a:schemeClr val="lt1"/>
              </a:solidFill>
              <a:latin typeface="Microsoft JhengHei"/>
              <a:ea typeface="Microsoft JhengHei"/>
              <a:cs typeface="Microsoft JhengHei"/>
              <a:sym typeface="Microsoft JhengHei"/>
            </a:endParaRPr>
          </a:p>
        </p:txBody>
      </p:sp>
      <p:grpSp>
        <p:nvGrpSpPr>
          <p:cNvPr id="642" name="Google Shape;642;p21"/>
          <p:cNvGrpSpPr/>
          <p:nvPr/>
        </p:nvGrpSpPr>
        <p:grpSpPr>
          <a:xfrm rot="10800000">
            <a:off x="4636313" y="1632751"/>
            <a:ext cx="2107388" cy="2805900"/>
            <a:chOff x="0" y="-641134"/>
            <a:chExt cx="2073612" cy="3089675"/>
          </a:xfrm>
        </p:grpSpPr>
        <p:sp>
          <p:nvSpPr>
            <p:cNvPr id="643" name="Google Shape;643;p21"/>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44" name="Google Shape;644;p21"/>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45" name="Google Shape;645;p21"/>
          <p:cNvSpPr txBox="1"/>
          <p:nvPr/>
        </p:nvSpPr>
        <p:spPr>
          <a:xfrm>
            <a:off x="4560874" y="2374291"/>
            <a:ext cx="2109300" cy="1809726"/>
          </a:xfrm>
          <a:prstGeom prst="rect">
            <a:avLst/>
          </a:prstGeom>
          <a:noFill/>
          <a:ln>
            <a:noFill/>
          </a:ln>
        </p:spPr>
        <p:txBody>
          <a:bodyPr spcFirstLastPara="1" wrap="square" lIns="0" tIns="0" rIns="0" bIns="0" anchor="t" anchorCtr="0">
            <a:spAutoFit/>
          </a:bodyPr>
          <a:lstStyle/>
          <a:p>
            <a:pPr marL="228600" marR="0" lvl="0" indent="0" algn="l" rtl="0">
              <a:lnSpc>
                <a:spcPct val="120000"/>
              </a:lnSpc>
              <a:spcAft>
                <a:spcPts val="0"/>
              </a:spcAft>
              <a:buClr>
                <a:srgbClr val="000000"/>
              </a:buClr>
              <a:buSzPts val="14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指赴</a:t>
            </a:r>
            <a:r>
              <a:rPr lang="zh-TW" sz="1400" b="0" i="0" u="none" strike="noStrike" cap="none" dirty="0">
                <a:solidFill>
                  <a:srgbClr val="FF00FF"/>
                </a:solidFill>
                <a:latin typeface="Microsoft JhengHei"/>
                <a:ea typeface="Microsoft JhengHei"/>
                <a:cs typeface="Microsoft JhengHei"/>
                <a:sym typeface="Microsoft JhengHei"/>
              </a:rPr>
              <a:t>國外</a:t>
            </a:r>
            <a:r>
              <a:rPr lang="zh-TW" sz="1400" b="0" i="0" u="none" strike="noStrike" cap="none" dirty="0">
                <a:solidFill>
                  <a:srgbClr val="000000"/>
                </a:solidFill>
                <a:latin typeface="Microsoft JhengHei"/>
                <a:ea typeface="Microsoft JhengHei"/>
                <a:cs typeface="Microsoft JhengHei"/>
                <a:sym typeface="Microsoft JhengHei"/>
              </a:rPr>
              <a:t>或</a:t>
            </a:r>
            <a:r>
              <a:rPr lang="zh-TW" sz="1400" b="0" i="0" u="none" strike="noStrike" cap="none" dirty="0">
                <a:solidFill>
                  <a:srgbClr val="FF00FF"/>
                </a:solidFill>
                <a:latin typeface="Microsoft JhengHei"/>
                <a:ea typeface="Microsoft JhengHei"/>
                <a:cs typeface="Microsoft JhengHei"/>
                <a:sym typeface="Microsoft JhengHei"/>
              </a:rPr>
              <a:t>大陸地區</a:t>
            </a:r>
            <a:r>
              <a:rPr lang="zh-TW" sz="1400" b="0" i="0" u="none" strike="noStrike" cap="none" dirty="0">
                <a:solidFill>
                  <a:srgbClr val="000000"/>
                </a:solidFill>
                <a:latin typeface="Microsoft JhengHei"/>
                <a:ea typeface="Microsoft JhengHei"/>
                <a:cs typeface="Microsoft JhengHei"/>
                <a:sym typeface="Microsoft JhengHei"/>
              </a:rPr>
              <a:t>之差旅費用</a:t>
            </a:r>
            <a:endParaRPr sz="700" b="0" i="0" u="none" strike="noStrike" cap="none" dirty="0">
              <a:solidFill>
                <a:srgbClr val="000000"/>
              </a:solidFill>
              <a:latin typeface="Arial"/>
              <a:ea typeface="Arial"/>
              <a:cs typeface="Arial"/>
              <a:sym typeface="Arial"/>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執行國際合作與移地 </a:t>
            </a:r>
            <a:endParaRPr sz="14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20000"/>
              </a:lnSpc>
              <a:spcAft>
                <a:spcPts val="0"/>
              </a:spcAft>
              <a:buClr>
                <a:srgbClr val="000000"/>
              </a:buClr>
              <a:buSzPts val="14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        研究</a:t>
            </a:r>
            <a:endParaRPr sz="700" b="0" i="0" u="none" strike="noStrike" cap="none" dirty="0">
              <a:solidFill>
                <a:srgbClr val="000000"/>
              </a:solidFill>
              <a:latin typeface="Arial"/>
              <a:ea typeface="Arial"/>
              <a:cs typeface="Arial"/>
              <a:sym typeface="Arial"/>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出席國際學術會議</a:t>
            </a:r>
            <a:endParaRPr sz="700" b="0" i="0" u="none" strike="noStrike" cap="none" dirty="0">
              <a:solidFill>
                <a:srgbClr val="000000"/>
              </a:solidFill>
              <a:latin typeface="Arial"/>
              <a:ea typeface="Arial"/>
              <a:cs typeface="Arial"/>
              <a:sym typeface="Arial"/>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出國參訪及考察</a:t>
            </a:r>
            <a:endParaRPr sz="14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20000"/>
              </a:lnSpc>
              <a:spcAft>
                <a:spcPts val="0"/>
              </a:spcAft>
              <a:buClr>
                <a:srgbClr val="000000"/>
              </a:buClr>
              <a:buSzPts val="14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        (限規劃推動案)</a:t>
            </a: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646" name="Google Shape;646;p21"/>
          <p:cNvSpPr/>
          <p:nvPr/>
        </p:nvSpPr>
        <p:spPr>
          <a:xfrm>
            <a:off x="4636312" y="1812720"/>
            <a:ext cx="2074860" cy="485284"/>
          </a:xfrm>
          <a:prstGeom prst="round2SameRect">
            <a:avLst>
              <a:gd name="adj1" fmla="val 16667"/>
              <a:gd name="adj2" fmla="val 0"/>
            </a:avLst>
          </a:prstGeom>
          <a:solidFill>
            <a:srgbClr val="8BD7E8"/>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647" name="Google Shape;647;p21"/>
          <p:cNvSpPr txBox="1"/>
          <p:nvPr/>
        </p:nvSpPr>
        <p:spPr>
          <a:xfrm>
            <a:off x="4721574" y="2039477"/>
            <a:ext cx="1832794" cy="18761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00000"/>
                </a:solidFill>
                <a:latin typeface="Microsoft JhengHei"/>
                <a:ea typeface="Microsoft JhengHei"/>
                <a:cs typeface="Microsoft JhengHei"/>
                <a:sym typeface="Microsoft JhengHei"/>
              </a:rPr>
              <a:t>國外差旅費</a:t>
            </a:r>
            <a:endParaRPr sz="1800" b="1" i="0" u="none" strike="noStrike" cap="none" dirty="0">
              <a:solidFill>
                <a:srgbClr val="000000"/>
              </a:solidFill>
              <a:latin typeface="Microsoft JhengHei"/>
              <a:ea typeface="Microsoft JhengHei"/>
              <a:cs typeface="Microsoft JhengHei"/>
              <a:sym typeface="Microsoft JhengHei"/>
            </a:endParaRPr>
          </a:p>
        </p:txBody>
      </p:sp>
      <p:grpSp>
        <p:nvGrpSpPr>
          <p:cNvPr id="648" name="Google Shape;648;p21"/>
          <p:cNvGrpSpPr/>
          <p:nvPr/>
        </p:nvGrpSpPr>
        <p:grpSpPr>
          <a:xfrm rot="10800000">
            <a:off x="6808013" y="1632751"/>
            <a:ext cx="2107388" cy="2805900"/>
            <a:chOff x="0" y="-641134"/>
            <a:chExt cx="2073612" cy="3089675"/>
          </a:xfrm>
        </p:grpSpPr>
        <p:sp>
          <p:nvSpPr>
            <p:cNvPr id="649" name="Google Shape;649;p21"/>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50" name="Google Shape;650;p21"/>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51" name="Google Shape;651;p21"/>
          <p:cNvSpPr txBox="1"/>
          <p:nvPr/>
        </p:nvSpPr>
        <p:spPr>
          <a:xfrm>
            <a:off x="6732573" y="2374291"/>
            <a:ext cx="2109365" cy="2068259"/>
          </a:xfrm>
          <a:prstGeom prst="rect">
            <a:avLst/>
          </a:prstGeom>
          <a:noFill/>
          <a:ln>
            <a:noFill/>
          </a:ln>
        </p:spPr>
        <p:txBody>
          <a:bodyPr spcFirstLastPara="1" wrap="square" lIns="0" tIns="0" rIns="0" bIns="0" anchor="t" anchorCtr="0">
            <a:spAutoFit/>
          </a:bodyPr>
          <a:lstStyle/>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執行計畫所需費用</a:t>
            </a:r>
            <a:endParaRPr sz="700" b="0" i="0" u="none" strike="noStrike" cap="none" dirty="0">
              <a:solidFill>
                <a:srgbClr val="000000"/>
              </a:solidFill>
              <a:latin typeface="Arial"/>
              <a:ea typeface="Arial"/>
              <a:cs typeface="Arial"/>
              <a:sym typeface="Arial"/>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學校統籌支用</a:t>
            </a:r>
            <a:endParaRPr lang="en-US" altLang="zh-TW" sz="1400" b="0" i="0" u="none" strike="noStrike" cap="none" dirty="0">
              <a:solidFill>
                <a:srgbClr val="000000"/>
              </a:solidFill>
              <a:latin typeface="Microsoft JhengHei"/>
              <a:ea typeface="Microsoft JhengHei"/>
              <a:cs typeface="Microsoft JhengHei"/>
              <a:sym typeface="Microsoft JhengHei"/>
            </a:endParaRPr>
          </a:p>
          <a:p>
            <a:pPr marL="317500" marR="0" lvl="0" indent="-88900" algn="l" rtl="0">
              <a:lnSpc>
                <a:spcPct val="120000"/>
              </a:lnSpc>
              <a:spcAft>
                <a:spcPts val="0"/>
              </a:spcAft>
              <a:buClr>
                <a:srgbClr val="000000"/>
              </a:buClr>
              <a:buSzPts val="1400"/>
              <a:buFont typeface="Noto Sans Symbols"/>
              <a:buChar char="■"/>
            </a:pPr>
            <a:endParaRPr lang="en-US" dirty="0">
              <a:latin typeface="Microsoft JhengHei"/>
              <a:ea typeface="Microsoft JhengHei"/>
              <a:sym typeface="Microsoft JhengHei"/>
            </a:endParaRPr>
          </a:p>
          <a:p>
            <a:pPr marL="317500" lvl="0" indent="-88900">
              <a:lnSpc>
                <a:spcPct val="120000"/>
              </a:lnSpc>
              <a:buSzPts val="1400"/>
              <a:buFont typeface="Noto Sans Symbols"/>
              <a:buChar char="■"/>
            </a:pPr>
            <a:r>
              <a:rPr lang="zh-TW" altLang="en-US" dirty="0">
                <a:latin typeface="Microsoft JhengHei"/>
                <a:ea typeface="Microsoft JhengHei"/>
                <a:cs typeface="Microsoft JhengHei"/>
                <a:sym typeface="Microsoft JhengHei"/>
              </a:rPr>
              <a:t>包含</a:t>
            </a:r>
            <a:r>
              <a:rPr lang="zh-TW" altLang="zh-TW" dirty="0">
                <a:latin typeface="Microsoft JhengHei"/>
                <a:ea typeface="Microsoft JhengHei"/>
                <a:cs typeface="Microsoft JhengHei"/>
                <a:sym typeface="Microsoft JhengHei"/>
              </a:rPr>
              <a:t>其他給付費用衍生之補充保費（</a:t>
            </a:r>
            <a:r>
              <a:rPr lang="zh-TW" altLang="zh-TW" dirty="0">
                <a:solidFill>
                  <a:schemeClr val="tx1"/>
                </a:solidFill>
                <a:latin typeface="Microsoft JhengHei"/>
                <a:ea typeface="Microsoft JhengHei"/>
                <a:cs typeface="Microsoft JhengHei"/>
                <a:sym typeface="Microsoft JhengHei"/>
              </a:rPr>
              <a:t>如</a:t>
            </a:r>
            <a:r>
              <a:rPr lang="zh-TW" altLang="en-US" dirty="0">
                <a:solidFill>
                  <a:schemeClr val="tx1"/>
                </a:solidFill>
                <a:latin typeface="Microsoft JhengHei"/>
                <a:ea typeface="Microsoft JhengHei"/>
                <a:cs typeface="Microsoft JhengHei"/>
                <a:sym typeface="Microsoft JhengHei"/>
              </a:rPr>
              <a:t>主</a:t>
            </a:r>
            <a:endParaRPr lang="en-US" altLang="zh-TW" dirty="0">
              <a:solidFill>
                <a:schemeClr val="tx1"/>
              </a:solidFill>
              <a:latin typeface="Microsoft JhengHei"/>
              <a:ea typeface="Microsoft JhengHei"/>
              <a:cs typeface="Microsoft JhengHei"/>
              <a:sym typeface="Microsoft JhengHei"/>
            </a:endParaRPr>
          </a:p>
          <a:p>
            <a:pPr marL="228600" lvl="0">
              <a:lnSpc>
                <a:spcPct val="120000"/>
              </a:lnSpc>
              <a:buSzPts val="1400"/>
            </a:pPr>
            <a:r>
              <a:rPr lang="zh-TW" altLang="en-US" dirty="0">
                <a:solidFill>
                  <a:schemeClr val="tx1"/>
                </a:solidFill>
                <a:latin typeface="Microsoft JhengHei"/>
                <a:ea typeface="Microsoft JhengHei"/>
                <a:cs typeface="Microsoft JhengHei"/>
                <a:sym typeface="Microsoft JhengHei"/>
              </a:rPr>
              <a:t>  持人費、</a:t>
            </a:r>
            <a:r>
              <a:rPr lang="zh-TW" altLang="zh-TW" dirty="0">
                <a:solidFill>
                  <a:schemeClr val="tx1"/>
                </a:solidFill>
                <a:latin typeface="Microsoft JhengHei"/>
                <a:ea typeface="Microsoft JhengHei"/>
                <a:cs typeface="Microsoft JhengHei"/>
                <a:sym typeface="Microsoft JhengHei"/>
              </a:rPr>
              <a:t>出席費、邀</a:t>
            </a:r>
            <a:endParaRPr lang="en-US" altLang="zh-TW" dirty="0">
              <a:solidFill>
                <a:schemeClr val="tx1"/>
              </a:solidFill>
              <a:latin typeface="Microsoft JhengHei"/>
              <a:ea typeface="Microsoft JhengHei"/>
              <a:cs typeface="Microsoft JhengHei"/>
              <a:sym typeface="Microsoft JhengHei"/>
            </a:endParaRPr>
          </a:p>
          <a:p>
            <a:pPr marL="228600" lvl="0">
              <a:lnSpc>
                <a:spcPct val="120000"/>
              </a:lnSpc>
              <a:buSzPts val="1400"/>
            </a:pPr>
            <a:r>
              <a:rPr lang="zh-TW" altLang="en-US" dirty="0">
                <a:solidFill>
                  <a:schemeClr val="tx1"/>
                </a:solidFill>
                <a:latin typeface="Microsoft JhengHei"/>
                <a:ea typeface="Microsoft JhengHei"/>
                <a:cs typeface="Microsoft JhengHei"/>
                <a:sym typeface="Microsoft JhengHei"/>
              </a:rPr>
              <a:t>  請</a:t>
            </a:r>
            <a:r>
              <a:rPr lang="zh-TW" altLang="zh-TW" dirty="0">
                <a:solidFill>
                  <a:schemeClr val="tx1"/>
                </a:solidFill>
                <a:latin typeface="Microsoft JhengHei"/>
                <a:ea typeface="Microsoft JhengHei"/>
                <a:cs typeface="Microsoft JhengHei"/>
                <a:sym typeface="Microsoft JhengHei"/>
              </a:rPr>
              <a:t>國外專家學者經費</a:t>
            </a:r>
            <a:endParaRPr lang="en-US" altLang="zh-TW" dirty="0">
              <a:solidFill>
                <a:schemeClr val="tx1"/>
              </a:solidFill>
              <a:latin typeface="Microsoft JhengHei"/>
              <a:ea typeface="Microsoft JhengHei"/>
              <a:cs typeface="Microsoft JhengHei"/>
              <a:sym typeface="Microsoft JhengHei"/>
            </a:endParaRPr>
          </a:p>
          <a:p>
            <a:pPr marL="228600" lvl="0">
              <a:lnSpc>
                <a:spcPct val="120000"/>
              </a:lnSpc>
              <a:buSzPts val="1400"/>
            </a:pPr>
            <a:r>
              <a:rPr lang="zh-TW" altLang="en-US" dirty="0">
                <a:solidFill>
                  <a:schemeClr val="tx1"/>
                </a:solidFill>
                <a:latin typeface="Microsoft JhengHei"/>
                <a:ea typeface="Microsoft JhengHei"/>
                <a:cs typeface="Microsoft JhengHei"/>
                <a:sym typeface="Microsoft JhengHei"/>
              </a:rPr>
              <a:t>  </a:t>
            </a:r>
            <a:r>
              <a:rPr lang="zh-TW" altLang="zh-TW" dirty="0">
                <a:solidFill>
                  <a:schemeClr val="tx1"/>
                </a:solidFill>
                <a:latin typeface="Microsoft JhengHei"/>
                <a:ea typeface="Microsoft JhengHei"/>
                <a:cs typeface="Microsoft JhengHei"/>
                <a:sym typeface="Microsoft JhengHei"/>
              </a:rPr>
              <a:t>等</a:t>
            </a:r>
            <a:r>
              <a:rPr lang="zh-TW" altLang="zh-TW" dirty="0">
                <a:solidFill>
                  <a:srgbClr val="FF00FF"/>
                </a:solidFill>
                <a:latin typeface="Microsoft JhengHei"/>
                <a:ea typeface="Microsoft JhengHei"/>
                <a:cs typeface="Microsoft JhengHei"/>
                <a:sym typeface="Microsoft JhengHei"/>
              </a:rPr>
              <a:t>衍生之補充保費</a:t>
            </a:r>
            <a:r>
              <a:rPr lang="zh-TW" altLang="zh-TW" dirty="0">
                <a:latin typeface="Microsoft JhengHei"/>
                <a:ea typeface="Microsoft JhengHei"/>
                <a:cs typeface="Microsoft JhengHei"/>
                <a:sym typeface="Microsoft JhengHei"/>
              </a:rPr>
              <a:t>）</a:t>
            </a:r>
            <a:endParaRPr b="0" i="0" u="none" strike="noStrike" cap="none" dirty="0">
              <a:solidFill>
                <a:srgbClr val="000000"/>
              </a:solidFill>
              <a:sym typeface="Arial"/>
            </a:endParaRPr>
          </a:p>
        </p:txBody>
      </p:sp>
      <p:sp>
        <p:nvSpPr>
          <p:cNvPr id="652" name="Google Shape;652;p21"/>
          <p:cNvSpPr/>
          <p:nvPr/>
        </p:nvSpPr>
        <p:spPr>
          <a:xfrm>
            <a:off x="6808012" y="1812720"/>
            <a:ext cx="2074860" cy="485284"/>
          </a:xfrm>
          <a:prstGeom prst="round2SameRect">
            <a:avLst>
              <a:gd name="adj1" fmla="val 16667"/>
              <a:gd name="adj2" fmla="val 0"/>
            </a:avLst>
          </a:prstGeom>
          <a:solidFill>
            <a:schemeClr val="dk1"/>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653" name="Google Shape;653;p21"/>
          <p:cNvSpPr txBox="1"/>
          <p:nvPr/>
        </p:nvSpPr>
        <p:spPr>
          <a:xfrm>
            <a:off x="6893274" y="2039477"/>
            <a:ext cx="1832794" cy="546688"/>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管理費</a:t>
            </a:r>
            <a:endParaRPr sz="700" b="0" i="0" u="none" strike="noStrike" cap="none" dirty="0">
              <a:solidFill>
                <a:srgbClr val="000000"/>
              </a:solidFill>
              <a:latin typeface="Arial"/>
              <a:ea typeface="Arial"/>
              <a:cs typeface="Arial"/>
              <a:sym typeface="Arial"/>
            </a:endParaRPr>
          </a:p>
          <a:p>
            <a:pPr marL="0" marR="0" lvl="0" indent="0" algn="ctr" rtl="0">
              <a:lnSpc>
                <a:spcPct val="77777"/>
              </a:lnSpc>
              <a:spcBef>
                <a:spcPts val="0"/>
              </a:spcBef>
              <a:spcAft>
                <a:spcPts val="0"/>
              </a:spcAft>
              <a:buClr>
                <a:srgbClr val="000000"/>
              </a:buClr>
              <a:buSzPts val="1800"/>
              <a:buFont typeface="Arial"/>
              <a:buNone/>
            </a:pPr>
            <a:br>
              <a:rPr lang="zh-TW" sz="1800" b="1" i="0" u="none" strike="noStrike" cap="none">
                <a:solidFill>
                  <a:schemeClr val="lt1"/>
                </a:solidFill>
                <a:latin typeface="Microsoft JhengHei"/>
                <a:ea typeface="Microsoft JhengHei"/>
                <a:cs typeface="Microsoft JhengHei"/>
                <a:sym typeface="Microsoft JhengHei"/>
              </a:rPr>
            </a:br>
            <a:endParaRPr sz="1800" b="1" i="0" u="none" strike="noStrike" cap="none" dirty="0">
              <a:solidFill>
                <a:schemeClr val="lt1"/>
              </a:solidFill>
              <a:latin typeface="Microsoft JhengHei"/>
              <a:ea typeface="Microsoft JhengHei"/>
              <a:cs typeface="Microsoft JhengHei"/>
              <a:sym typeface="Microsoft JhengHei"/>
            </a:endParaRPr>
          </a:p>
        </p:txBody>
      </p:sp>
      <p:pic>
        <p:nvPicPr>
          <p:cNvPr id="654" name="Google Shape;654;p21"/>
          <p:cNvPicPr preferRelativeResize="0"/>
          <p:nvPr/>
        </p:nvPicPr>
        <p:blipFill rotWithShape="1">
          <a:blip r:embed="rId7">
            <a:alphaModFix/>
          </a:blip>
          <a:srcRect/>
          <a:stretch/>
        </p:blipFill>
        <p:spPr>
          <a:xfrm>
            <a:off x="2998161" y="849211"/>
            <a:ext cx="849939" cy="808139"/>
          </a:xfrm>
          <a:prstGeom prst="rect">
            <a:avLst/>
          </a:prstGeom>
          <a:noFill/>
          <a:ln>
            <a:noFill/>
          </a:ln>
        </p:spPr>
      </p:pic>
      <p:pic>
        <p:nvPicPr>
          <p:cNvPr id="655" name="Google Shape;655;p21"/>
          <p:cNvPicPr preferRelativeResize="0"/>
          <p:nvPr/>
        </p:nvPicPr>
        <p:blipFill rotWithShape="1">
          <a:blip r:embed="rId8">
            <a:alphaModFix/>
          </a:blip>
          <a:srcRect/>
          <a:stretch/>
        </p:blipFill>
        <p:spPr>
          <a:xfrm>
            <a:off x="5257800" y="835195"/>
            <a:ext cx="835025" cy="835025"/>
          </a:xfrm>
          <a:prstGeom prst="rect">
            <a:avLst/>
          </a:prstGeom>
          <a:noFill/>
          <a:ln>
            <a:noFill/>
          </a:ln>
        </p:spPr>
      </p:pic>
      <p:pic>
        <p:nvPicPr>
          <p:cNvPr id="656" name="Google Shape;656;p21"/>
          <p:cNvPicPr preferRelativeResize="0"/>
          <p:nvPr/>
        </p:nvPicPr>
        <p:blipFill rotWithShape="1">
          <a:blip r:embed="rId9">
            <a:alphaModFix/>
          </a:blip>
          <a:srcRect/>
          <a:stretch/>
        </p:blipFill>
        <p:spPr>
          <a:xfrm>
            <a:off x="7410843" y="856749"/>
            <a:ext cx="779214" cy="779214"/>
          </a:xfrm>
          <a:prstGeom prst="rect">
            <a:avLst/>
          </a:prstGeom>
          <a:noFill/>
          <a:ln>
            <a:noFill/>
          </a:ln>
        </p:spPr>
      </p:pic>
      <p:sp>
        <p:nvSpPr>
          <p:cNvPr id="39" name="投影片編號版面配置區 2">
            <a:extLst>
              <a:ext uri="{FF2B5EF4-FFF2-40B4-BE49-F238E27FC236}">
                <a16:creationId xmlns:a16="http://schemas.microsoft.com/office/drawing/2014/main" id="{37666B82-CDE1-4FFC-960A-E5568D29667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17</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600"/>
                                        <p:tgtEl>
                                          <p:spTgt spid="633"/>
                                        </p:tgtEl>
                                      </p:cBhvr>
                                    </p:animEffect>
                                  </p:childTnLst>
                                </p:cTn>
                              </p:par>
                              <p:par>
                                <p:cTn id="8" presetID="10" presetClass="entr" presetSubtype="0" fill="hold" nodeType="withEffect">
                                  <p:stCondLst>
                                    <p:cond delay="0"/>
                                  </p:stCondLst>
                                  <p:childTnLst>
                                    <p:set>
                                      <p:cBhvr>
                                        <p:cTn id="9" dur="1" fill="hold">
                                          <p:stCondLst>
                                            <p:cond delay="0"/>
                                          </p:stCondLst>
                                        </p:cTn>
                                        <p:tgtEl>
                                          <p:spTgt spid="654"/>
                                        </p:tgtEl>
                                        <p:attrNameLst>
                                          <p:attrName>style.visibility</p:attrName>
                                        </p:attrNameLst>
                                      </p:cBhvr>
                                      <p:to>
                                        <p:strVal val="visible"/>
                                      </p:to>
                                    </p:set>
                                    <p:animEffect transition="in" filter="fade">
                                      <p:cBhvr>
                                        <p:cTn id="10" dur="600"/>
                                        <p:tgtEl>
                                          <p:spTgt spid="654"/>
                                        </p:tgtEl>
                                      </p:cBhvr>
                                    </p:animEffect>
                                  </p:childTnLst>
                                </p:cTn>
                              </p:par>
                              <p:par>
                                <p:cTn id="11" presetID="10" presetClass="entr" presetSubtype="0" fill="hold" nodeType="withEffect">
                                  <p:stCondLst>
                                    <p:cond delay="0"/>
                                  </p:stCondLst>
                                  <p:childTnLst>
                                    <p:set>
                                      <p:cBhvr>
                                        <p:cTn id="12" dur="1" fill="hold">
                                          <p:stCondLst>
                                            <p:cond delay="0"/>
                                          </p:stCondLst>
                                        </p:cTn>
                                        <p:tgtEl>
                                          <p:spTgt spid="655"/>
                                        </p:tgtEl>
                                        <p:attrNameLst>
                                          <p:attrName>style.visibility</p:attrName>
                                        </p:attrNameLst>
                                      </p:cBhvr>
                                      <p:to>
                                        <p:strVal val="visible"/>
                                      </p:to>
                                    </p:set>
                                    <p:animEffect transition="in" filter="fade">
                                      <p:cBhvr>
                                        <p:cTn id="13" dur="600"/>
                                        <p:tgtEl>
                                          <p:spTgt spid="655"/>
                                        </p:tgtEl>
                                      </p:cBhvr>
                                    </p:animEffect>
                                  </p:childTnLst>
                                </p:cTn>
                              </p:par>
                              <p:par>
                                <p:cTn id="14" presetID="10" presetClass="entr" presetSubtype="0" fill="hold" nodeType="withEffect">
                                  <p:stCondLst>
                                    <p:cond delay="0"/>
                                  </p:stCondLst>
                                  <p:childTnLst>
                                    <p:set>
                                      <p:cBhvr>
                                        <p:cTn id="15" dur="1" fill="hold">
                                          <p:stCondLst>
                                            <p:cond delay="0"/>
                                          </p:stCondLst>
                                        </p:cTn>
                                        <p:tgtEl>
                                          <p:spTgt spid="656"/>
                                        </p:tgtEl>
                                        <p:attrNameLst>
                                          <p:attrName>style.visibility</p:attrName>
                                        </p:attrNameLst>
                                      </p:cBhvr>
                                      <p:to>
                                        <p:strVal val="visible"/>
                                      </p:to>
                                    </p:set>
                                    <p:animEffect transition="in" filter="fade">
                                      <p:cBhvr>
                                        <p:cTn id="16" dur="600"/>
                                        <p:tgtEl>
                                          <p:spTgt spid="656"/>
                                        </p:tgtEl>
                                      </p:cBhvr>
                                    </p:animEffect>
                                  </p:childTnLst>
                                </p:cTn>
                              </p:par>
                              <p:par>
                                <p:cTn id="17" presetID="10" presetClass="entr" presetSubtype="0" fill="hold" nodeType="withEffect">
                                  <p:stCondLst>
                                    <p:cond delay="0"/>
                                  </p:stCondLst>
                                  <p:childTnLst>
                                    <p:set>
                                      <p:cBhvr>
                                        <p:cTn id="18" dur="1" fill="hold">
                                          <p:stCondLst>
                                            <p:cond delay="0"/>
                                          </p:stCondLst>
                                        </p:cTn>
                                        <p:tgtEl>
                                          <p:spTgt spid="653"/>
                                        </p:tgtEl>
                                        <p:attrNameLst>
                                          <p:attrName>style.visibility</p:attrName>
                                        </p:attrNameLst>
                                      </p:cBhvr>
                                      <p:to>
                                        <p:strVal val="visible"/>
                                      </p:to>
                                    </p:set>
                                    <p:animEffect transition="in" filter="fade">
                                      <p:cBhvr>
                                        <p:cTn id="19" dur="600"/>
                                        <p:tgtEl>
                                          <p:spTgt spid="653"/>
                                        </p:tgtEl>
                                      </p:cBhvr>
                                    </p:animEffect>
                                  </p:childTnLst>
                                </p:cTn>
                              </p:par>
                              <p:par>
                                <p:cTn id="20" presetID="10" presetClass="entr" presetSubtype="0" fill="hold" nodeType="withEffect">
                                  <p:stCondLst>
                                    <p:cond delay="0"/>
                                  </p:stCondLst>
                                  <p:childTnLst>
                                    <p:set>
                                      <p:cBhvr>
                                        <p:cTn id="21" dur="1" fill="hold">
                                          <p:stCondLst>
                                            <p:cond delay="0"/>
                                          </p:stCondLst>
                                        </p:cTn>
                                        <p:tgtEl>
                                          <p:spTgt spid="652"/>
                                        </p:tgtEl>
                                        <p:attrNameLst>
                                          <p:attrName>style.visibility</p:attrName>
                                        </p:attrNameLst>
                                      </p:cBhvr>
                                      <p:to>
                                        <p:strVal val="visible"/>
                                      </p:to>
                                    </p:set>
                                    <p:animEffect transition="in" filter="fade">
                                      <p:cBhvr>
                                        <p:cTn id="22" dur="600"/>
                                        <p:tgtEl>
                                          <p:spTgt spid="652"/>
                                        </p:tgtEl>
                                      </p:cBhvr>
                                    </p:animEffect>
                                  </p:childTnLst>
                                </p:cTn>
                              </p:par>
                              <p:par>
                                <p:cTn id="23" presetID="10" presetClass="entr" presetSubtype="0" fill="hold" nodeType="withEffect">
                                  <p:stCondLst>
                                    <p:cond delay="0"/>
                                  </p:stCondLst>
                                  <p:childTnLst>
                                    <p:set>
                                      <p:cBhvr>
                                        <p:cTn id="24" dur="1" fill="hold">
                                          <p:stCondLst>
                                            <p:cond delay="0"/>
                                          </p:stCondLst>
                                        </p:cTn>
                                        <p:tgtEl>
                                          <p:spTgt spid="648"/>
                                        </p:tgtEl>
                                        <p:attrNameLst>
                                          <p:attrName>style.visibility</p:attrName>
                                        </p:attrNameLst>
                                      </p:cBhvr>
                                      <p:to>
                                        <p:strVal val="visible"/>
                                      </p:to>
                                    </p:set>
                                    <p:animEffect transition="in" filter="fade">
                                      <p:cBhvr>
                                        <p:cTn id="25" dur="600"/>
                                        <p:tgtEl>
                                          <p:spTgt spid="648"/>
                                        </p:tgtEl>
                                      </p:cBhvr>
                                    </p:animEffect>
                                  </p:childTnLst>
                                </p:cTn>
                              </p:par>
                              <p:par>
                                <p:cTn id="26" presetID="10" presetClass="entr" presetSubtype="0" fill="hold" nodeType="withEffect">
                                  <p:stCondLst>
                                    <p:cond delay="0"/>
                                  </p:stCondLst>
                                  <p:childTnLst>
                                    <p:set>
                                      <p:cBhvr>
                                        <p:cTn id="27" dur="1" fill="hold">
                                          <p:stCondLst>
                                            <p:cond delay="0"/>
                                          </p:stCondLst>
                                        </p:cTn>
                                        <p:tgtEl>
                                          <p:spTgt spid="647"/>
                                        </p:tgtEl>
                                        <p:attrNameLst>
                                          <p:attrName>style.visibility</p:attrName>
                                        </p:attrNameLst>
                                      </p:cBhvr>
                                      <p:to>
                                        <p:strVal val="visible"/>
                                      </p:to>
                                    </p:set>
                                    <p:animEffect transition="in" filter="fade">
                                      <p:cBhvr>
                                        <p:cTn id="28" dur="600"/>
                                        <p:tgtEl>
                                          <p:spTgt spid="647"/>
                                        </p:tgtEl>
                                      </p:cBhvr>
                                    </p:animEffect>
                                  </p:childTnLst>
                                </p:cTn>
                              </p:par>
                              <p:par>
                                <p:cTn id="29" presetID="10" presetClass="entr" presetSubtype="0" fill="hold" nodeType="withEffect">
                                  <p:stCondLst>
                                    <p:cond delay="0"/>
                                  </p:stCondLst>
                                  <p:childTnLst>
                                    <p:set>
                                      <p:cBhvr>
                                        <p:cTn id="30" dur="1" fill="hold">
                                          <p:stCondLst>
                                            <p:cond delay="0"/>
                                          </p:stCondLst>
                                        </p:cTn>
                                        <p:tgtEl>
                                          <p:spTgt spid="646"/>
                                        </p:tgtEl>
                                        <p:attrNameLst>
                                          <p:attrName>style.visibility</p:attrName>
                                        </p:attrNameLst>
                                      </p:cBhvr>
                                      <p:to>
                                        <p:strVal val="visible"/>
                                      </p:to>
                                    </p:set>
                                    <p:animEffect transition="in" filter="fade">
                                      <p:cBhvr>
                                        <p:cTn id="31" dur="600"/>
                                        <p:tgtEl>
                                          <p:spTgt spid="646"/>
                                        </p:tgtEl>
                                      </p:cBhvr>
                                    </p:animEffect>
                                  </p:childTnLst>
                                </p:cTn>
                              </p:par>
                              <p:par>
                                <p:cTn id="32" presetID="10" presetClass="entr" presetSubtype="0" fill="hold" nodeType="withEffect">
                                  <p:stCondLst>
                                    <p:cond delay="0"/>
                                  </p:stCondLst>
                                  <p:childTnLst>
                                    <p:set>
                                      <p:cBhvr>
                                        <p:cTn id="33" dur="1" fill="hold">
                                          <p:stCondLst>
                                            <p:cond delay="0"/>
                                          </p:stCondLst>
                                        </p:cTn>
                                        <p:tgtEl>
                                          <p:spTgt spid="642"/>
                                        </p:tgtEl>
                                        <p:attrNameLst>
                                          <p:attrName>style.visibility</p:attrName>
                                        </p:attrNameLst>
                                      </p:cBhvr>
                                      <p:to>
                                        <p:strVal val="visible"/>
                                      </p:to>
                                    </p:set>
                                    <p:animEffect transition="in" filter="fade">
                                      <p:cBhvr>
                                        <p:cTn id="34" dur="600"/>
                                        <p:tgtEl>
                                          <p:spTgt spid="642"/>
                                        </p:tgtEl>
                                      </p:cBhvr>
                                    </p:animEffect>
                                  </p:childTnLst>
                                </p:cTn>
                              </p:par>
                              <p:par>
                                <p:cTn id="35" presetID="10" presetClass="entr" presetSubtype="0" fill="hold" nodeType="withEffect">
                                  <p:stCondLst>
                                    <p:cond delay="0"/>
                                  </p:stCondLst>
                                  <p:childTnLst>
                                    <p:set>
                                      <p:cBhvr>
                                        <p:cTn id="36" dur="1" fill="hold">
                                          <p:stCondLst>
                                            <p:cond delay="0"/>
                                          </p:stCondLst>
                                        </p:cTn>
                                        <p:tgtEl>
                                          <p:spTgt spid="641"/>
                                        </p:tgtEl>
                                        <p:attrNameLst>
                                          <p:attrName>style.visibility</p:attrName>
                                        </p:attrNameLst>
                                      </p:cBhvr>
                                      <p:to>
                                        <p:strVal val="visible"/>
                                      </p:to>
                                    </p:set>
                                    <p:animEffect transition="in" filter="fade">
                                      <p:cBhvr>
                                        <p:cTn id="37" dur="600"/>
                                        <p:tgtEl>
                                          <p:spTgt spid="641"/>
                                        </p:tgtEl>
                                      </p:cBhvr>
                                    </p:animEffect>
                                  </p:childTnLst>
                                </p:cTn>
                              </p:par>
                              <p:par>
                                <p:cTn id="38" presetID="10" presetClass="entr" presetSubtype="0" fill="hold" nodeType="withEffect">
                                  <p:stCondLst>
                                    <p:cond delay="0"/>
                                  </p:stCondLst>
                                  <p:childTnLst>
                                    <p:set>
                                      <p:cBhvr>
                                        <p:cTn id="39" dur="1" fill="hold">
                                          <p:stCondLst>
                                            <p:cond delay="0"/>
                                          </p:stCondLst>
                                        </p:cTn>
                                        <p:tgtEl>
                                          <p:spTgt spid="640"/>
                                        </p:tgtEl>
                                        <p:attrNameLst>
                                          <p:attrName>style.visibility</p:attrName>
                                        </p:attrNameLst>
                                      </p:cBhvr>
                                      <p:to>
                                        <p:strVal val="visible"/>
                                      </p:to>
                                    </p:set>
                                    <p:animEffect transition="in" filter="fade">
                                      <p:cBhvr>
                                        <p:cTn id="40" dur="600"/>
                                        <p:tgtEl>
                                          <p:spTgt spid="640"/>
                                        </p:tgtEl>
                                      </p:cBhvr>
                                    </p:animEffect>
                                  </p:childTnLst>
                                </p:cTn>
                              </p:par>
                              <p:par>
                                <p:cTn id="41" presetID="10" presetClass="entr" presetSubtype="0" fill="hold" nodeType="withEffect">
                                  <p:stCondLst>
                                    <p:cond delay="0"/>
                                  </p:stCondLst>
                                  <p:childTnLst>
                                    <p:set>
                                      <p:cBhvr>
                                        <p:cTn id="42" dur="1" fill="hold">
                                          <p:stCondLst>
                                            <p:cond delay="0"/>
                                          </p:stCondLst>
                                        </p:cTn>
                                        <p:tgtEl>
                                          <p:spTgt spid="636"/>
                                        </p:tgtEl>
                                        <p:attrNameLst>
                                          <p:attrName>style.visibility</p:attrName>
                                        </p:attrNameLst>
                                      </p:cBhvr>
                                      <p:to>
                                        <p:strVal val="visible"/>
                                      </p:to>
                                    </p:set>
                                    <p:animEffect transition="in" filter="fade">
                                      <p:cBhvr>
                                        <p:cTn id="43" dur="600"/>
                                        <p:tgtEl>
                                          <p:spTgt spid="636"/>
                                        </p:tgtEl>
                                      </p:cBhvr>
                                    </p:animEffect>
                                  </p:childTnLst>
                                </p:cTn>
                              </p:par>
                              <p:par>
                                <p:cTn id="44" presetID="10" presetClass="entr" presetSubtype="0" fill="hold" nodeType="withEffect">
                                  <p:stCondLst>
                                    <p:cond delay="0"/>
                                  </p:stCondLst>
                                  <p:childTnLst>
                                    <p:set>
                                      <p:cBhvr>
                                        <p:cTn id="45" dur="1" fill="hold">
                                          <p:stCondLst>
                                            <p:cond delay="0"/>
                                          </p:stCondLst>
                                        </p:cTn>
                                        <p:tgtEl>
                                          <p:spTgt spid="635"/>
                                        </p:tgtEl>
                                        <p:attrNameLst>
                                          <p:attrName>style.visibility</p:attrName>
                                        </p:attrNameLst>
                                      </p:cBhvr>
                                      <p:to>
                                        <p:strVal val="visible"/>
                                      </p:to>
                                    </p:set>
                                    <p:animEffect transition="in" filter="fade">
                                      <p:cBhvr>
                                        <p:cTn id="46" dur="600"/>
                                        <p:tgtEl>
                                          <p:spTgt spid="635"/>
                                        </p:tgtEl>
                                      </p:cBhvr>
                                    </p:animEffect>
                                  </p:childTnLst>
                                </p:cTn>
                              </p:par>
                              <p:par>
                                <p:cTn id="47" presetID="10" presetClass="entr" presetSubtype="0" fill="hold" nodeType="withEffect">
                                  <p:stCondLst>
                                    <p:cond delay="0"/>
                                  </p:stCondLst>
                                  <p:childTnLst>
                                    <p:set>
                                      <p:cBhvr>
                                        <p:cTn id="48" dur="1" fill="hold">
                                          <p:stCondLst>
                                            <p:cond delay="0"/>
                                          </p:stCondLst>
                                        </p:cTn>
                                        <p:tgtEl>
                                          <p:spTgt spid="634"/>
                                        </p:tgtEl>
                                        <p:attrNameLst>
                                          <p:attrName>style.visibility</p:attrName>
                                        </p:attrNameLst>
                                      </p:cBhvr>
                                      <p:to>
                                        <p:strVal val="visible"/>
                                      </p:to>
                                    </p:set>
                                    <p:animEffect transition="in" filter="fade">
                                      <p:cBhvr>
                                        <p:cTn id="49" dur="600"/>
                                        <p:tgtEl>
                                          <p:spTgt spid="634"/>
                                        </p:tgtEl>
                                      </p:cBhvr>
                                    </p:animEffect>
                                  </p:childTnLst>
                                </p:cTn>
                              </p:par>
                              <p:par>
                                <p:cTn id="50" presetID="10" presetClass="entr" presetSubtype="0" fill="hold" nodeType="withEffect">
                                  <p:stCondLst>
                                    <p:cond delay="0"/>
                                  </p:stCondLst>
                                  <p:childTnLst>
                                    <p:set>
                                      <p:cBhvr>
                                        <p:cTn id="51" dur="1" fill="hold">
                                          <p:stCondLst>
                                            <p:cond delay="0"/>
                                          </p:stCondLst>
                                        </p:cTn>
                                        <p:tgtEl>
                                          <p:spTgt spid="629"/>
                                        </p:tgtEl>
                                        <p:attrNameLst>
                                          <p:attrName>style.visibility</p:attrName>
                                        </p:attrNameLst>
                                      </p:cBhvr>
                                      <p:to>
                                        <p:strVal val="visible"/>
                                      </p:to>
                                    </p:set>
                                    <p:animEffect transition="in" filter="fade">
                                      <p:cBhvr>
                                        <p:cTn id="52" dur="600"/>
                                        <p:tgtEl>
                                          <p:spTgt spid="629"/>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32"/>
                                        </p:tgtEl>
                                        <p:attrNameLst>
                                          <p:attrName>style.visibility</p:attrName>
                                        </p:attrNameLst>
                                      </p:cBhvr>
                                      <p:to>
                                        <p:strVal val="visible"/>
                                      </p:to>
                                    </p:set>
                                    <p:anim calcmode="lin" valueType="num">
                                      <p:cBhvr additive="base">
                                        <p:cTn id="57" dur="500"/>
                                        <p:tgtEl>
                                          <p:spTgt spid="632"/>
                                        </p:tgtEl>
                                        <p:attrNameLst>
                                          <p:attrName>ppt_y</p:attrName>
                                        </p:attrNameLst>
                                      </p:cBhvr>
                                      <p:tavLst>
                                        <p:tav tm="0">
                                          <p:val>
                                            <p:strVal val="#ppt_y+1"/>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639"/>
                                        </p:tgtEl>
                                        <p:attrNameLst>
                                          <p:attrName>style.visibility</p:attrName>
                                        </p:attrNameLst>
                                      </p:cBhvr>
                                      <p:to>
                                        <p:strVal val="visible"/>
                                      </p:to>
                                    </p:set>
                                    <p:anim calcmode="lin" valueType="num">
                                      <p:cBhvr additive="base">
                                        <p:cTn id="60" dur="500"/>
                                        <p:tgtEl>
                                          <p:spTgt spid="639"/>
                                        </p:tgtEl>
                                        <p:attrNameLst>
                                          <p:attrName>ppt_y</p:attrName>
                                        </p:attrNameLst>
                                      </p:cBhvr>
                                      <p:tavLst>
                                        <p:tav tm="0">
                                          <p:val>
                                            <p:strVal val="#ppt_y+1"/>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45"/>
                                        </p:tgtEl>
                                        <p:attrNameLst>
                                          <p:attrName>style.visibility</p:attrName>
                                        </p:attrNameLst>
                                      </p:cBhvr>
                                      <p:to>
                                        <p:strVal val="visible"/>
                                      </p:to>
                                    </p:set>
                                    <p:anim calcmode="lin" valueType="num">
                                      <p:cBhvr additive="base">
                                        <p:cTn id="63" dur="500"/>
                                        <p:tgtEl>
                                          <p:spTgt spid="645"/>
                                        </p:tgtEl>
                                        <p:attrNameLst>
                                          <p:attrName>ppt_y</p:attrName>
                                        </p:attrNameLst>
                                      </p:cBhvr>
                                      <p:tavLst>
                                        <p:tav tm="0">
                                          <p:val>
                                            <p:strVal val="#ppt_y+1"/>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651"/>
                                        </p:tgtEl>
                                        <p:attrNameLst>
                                          <p:attrName>style.visibility</p:attrName>
                                        </p:attrNameLst>
                                      </p:cBhvr>
                                      <p:to>
                                        <p:strVal val="visible"/>
                                      </p:to>
                                    </p:set>
                                    <p:anim calcmode="lin" valueType="num">
                                      <p:cBhvr additive="base">
                                        <p:cTn id="66" dur="500"/>
                                        <p:tgtEl>
                                          <p:spTgt spid="6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23"/>
          <p:cNvPicPr preferRelativeResize="0"/>
          <p:nvPr/>
        </p:nvPicPr>
        <p:blipFill rotWithShape="1">
          <a:blip r:embed="rId3">
            <a:alphaModFix/>
          </a:blip>
          <a:srcRect l="4528" t="7180" r="3374" b="21815"/>
          <a:stretch/>
        </p:blipFill>
        <p:spPr>
          <a:xfrm>
            <a:off x="1700542" y="1675563"/>
            <a:ext cx="5978722" cy="3334057"/>
          </a:xfrm>
          <a:prstGeom prst="rect">
            <a:avLst/>
          </a:prstGeom>
          <a:noFill/>
          <a:ln>
            <a:noFill/>
          </a:ln>
          <a:effectLst>
            <a:outerShdw blurRad="101600" dist="38100" algn="l" rotWithShape="0">
              <a:srgbClr val="000000">
                <a:alpha val="23529"/>
              </a:srgbClr>
            </a:outerShdw>
          </a:effectLst>
        </p:spPr>
      </p:pic>
      <p:sp>
        <p:nvSpPr>
          <p:cNvPr id="712" name="Google Shape;712;p23"/>
          <p:cNvSpPr/>
          <p:nvPr/>
        </p:nvSpPr>
        <p:spPr>
          <a:xfrm>
            <a:off x="401778" y="2501004"/>
            <a:ext cx="2334920" cy="1451806"/>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13" name="Google Shape;713;p23"/>
          <p:cNvSpPr/>
          <p:nvPr/>
        </p:nvSpPr>
        <p:spPr>
          <a:xfrm>
            <a:off x="1548497" y="5906322"/>
            <a:ext cx="1826514" cy="155594"/>
          </a:xfrm>
          <a:custGeom>
            <a:avLst/>
            <a:gdLst/>
            <a:ahLst/>
            <a:cxnLst/>
            <a:rect l="l" t="t" r="r" b="b"/>
            <a:pathLst>
              <a:path w="2994429" h="377624" extrusionOk="0">
                <a:moveTo>
                  <a:pt x="0" y="0"/>
                </a:moveTo>
                <a:lnTo>
                  <a:pt x="2994429" y="0"/>
                </a:lnTo>
                <a:lnTo>
                  <a:pt x="2994429" y="377624"/>
                </a:lnTo>
                <a:lnTo>
                  <a:pt x="0" y="377624"/>
                </a:lnTo>
                <a:lnTo>
                  <a:pt x="0" y="0"/>
                </a:lnTo>
                <a:close/>
              </a:path>
            </a:pathLst>
          </a:custGeom>
          <a:blipFill rotWithShape="1">
            <a:blip r:embed="rId4">
              <a:alphaModFix amt="24000"/>
            </a:blip>
            <a:stretch>
              <a:fillRect t="-56597"/>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714" name="Google Shape;714;p2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715" name="Google Shape;715;p2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716" name="Google Shape;716;p23"/>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7">
              <a:alphaModFix/>
            </a:blip>
            <a:stretch>
              <a:fillRect/>
            </a:stretch>
          </a:blipFill>
          <a:ln>
            <a:noFill/>
          </a:ln>
        </p:spPr>
      </p:sp>
      <p:sp>
        <p:nvSpPr>
          <p:cNvPr id="717" name="Google Shape;717;p2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718" name="Google Shape;718;p2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719" name="Google Shape;719;p2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720" name="Google Shape;720;p23"/>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核定清單 </a:t>
            </a:r>
            <a:endParaRPr sz="700" b="0" i="0" u="none" strike="noStrike" cap="none" dirty="0">
              <a:solidFill>
                <a:srgbClr val="000000"/>
              </a:solidFill>
              <a:latin typeface="Arial"/>
              <a:ea typeface="Arial"/>
              <a:cs typeface="Arial"/>
              <a:sym typeface="Arial"/>
            </a:endParaRPr>
          </a:p>
        </p:txBody>
      </p:sp>
      <p:grpSp>
        <p:nvGrpSpPr>
          <p:cNvPr id="721" name="Google Shape;721;p23"/>
          <p:cNvGrpSpPr/>
          <p:nvPr/>
        </p:nvGrpSpPr>
        <p:grpSpPr>
          <a:xfrm>
            <a:off x="3249973" y="827304"/>
            <a:ext cx="2731728" cy="639058"/>
            <a:chOff x="0" y="-57150"/>
            <a:chExt cx="1624031" cy="463550"/>
          </a:xfrm>
        </p:grpSpPr>
        <p:sp>
          <p:nvSpPr>
            <p:cNvPr id="722" name="Google Shape;722;p23"/>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723" name="Google Shape;723;p23"/>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724" name="Google Shape;724;p23"/>
          <p:cNvSpPr txBox="1"/>
          <p:nvPr/>
        </p:nvSpPr>
        <p:spPr>
          <a:xfrm>
            <a:off x="3348964" y="1117769"/>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altLang="en-US" sz="1800" b="1" i="0" u="none" strike="noStrike" cap="none" dirty="0">
                <a:solidFill>
                  <a:schemeClr val="dk1"/>
                </a:solidFill>
                <a:latin typeface="Microsoft JhengHei"/>
                <a:ea typeface="Microsoft JhengHei"/>
                <a:cs typeface="Microsoft JhengHei"/>
                <a:sym typeface="Microsoft JhengHei"/>
              </a:rPr>
              <a:t>範例</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725" name="Google Shape;725;p23"/>
          <p:cNvSpPr/>
          <p:nvPr/>
        </p:nvSpPr>
        <p:spPr>
          <a:xfrm>
            <a:off x="3947594" y="2424804"/>
            <a:ext cx="2135241" cy="15240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26" name="Google Shape;726;p23"/>
          <p:cNvSpPr/>
          <p:nvPr/>
        </p:nvSpPr>
        <p:spPr>
          <a:xfrm>
            <a:off x="3892627" y="2910063"/>
            <a:ext cx="1594552" cy="15240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27" name="Google Shape;727;p23"/>
          <p:cNvSpPr txBox="1"/>
          <p:nvPr/>
        </p:nvSpPr>
        <p:spPr>
          <a:xfrm>
            <a:off x="432499" y="2635907"/>
            <a:ext cx="2334000" cy="1182000"/>
          </a:xfrm>
          <a:prstGeom prst="rect">
            <a:avLst/>
          </a:prstGeom>
          <a:noFill/>
          <a:ln>
            <a:noFill/>
          </a:ln>
        </p:spPr>
        <p:txBody>
          <a:bodyPr spcFirstLastPara="1" wrap="square" lIns="0" tIns="0" rIns="0" bIns="0" anchor="t" anchorCtr="0">
            <a:spAutoFit/>
          </a:bodyPr>
          <a:lstStyle/>
          <a:p>
            <a:pPr marL="171450" marR="0" lvl="0" indent="-171450" algn="l" rtl="0">
              <a:lnSpc>
                <a:spcPct val="150000"/>
              </a:lnSpc>
              <a:spcBef>
                <a:spcPts val="0"/>
              </a:spcBef>
              <a:spcAft>
                <a:spcPts val="0"/>
              </a:spcAft>
              <a:buClr>
                <a:schemeClr val="dk1"/>
              </a:buClr>
              <a:buSzPts val="1440"/>
              <a:buFont typeface="Noto Sans Symbols"/>
              <a:buChar char="■"/>
            </a:pPr>
            <a:r>
              <a:rPr lang="zh-TW" sz="1200" b="0" i="0" u="none" strike="noStrike" cap="none" dirty="0">
                <a:solidFill>
                  <a:srgbClr val="444746"/>
                </a:solidFill>
                <a:latin typeface="Microsoft JhengHei"/>
                <a:ea typeface="Microsoft JhengHei"/>
                <a:cs typeface="Microsoft JhengHei"/>
                <a:sym typeface="Microsoft JhengHei"/>
              </a:rPr>
              <a:t>國科會主動匡列。</a:t>
            </a:r>
            <a:endParaRPr sz="1200" b="0" i="0" u="none" strike="noStrike" cap="none" dirty="0">
              <a:solidFill>
                <a:srgbClr val="444746"/>
              </a:solidFill>
              <a:latin typeface="Microsoft JhengHei"/>
              <a:ea typeface="Microsoft JhengHei"/>
              <a:cs typeface="Microsoft JhengHei"/>
              <a:sym typeface="Microsoft JhengHei"/>
            </a:endParaRPr>
          </a:p>
          <a:p>
            <a:pPr marL="171450" marR="0" lvl="0" indent="-171450" algn="l" rtl="0">
              <a:lnSpc>
                <a:spcPct val="150000"/>
              </a:lnSpc>
              <a:spcBef>
                <a:spcPts val="0"/>
              </a:spcBef>
              <a:spcAft>
                <a:spcPts val="0"/>
              </a:spcAft>
              <a:buClr>
                <a:schemeClr val="dk1"/>
              </a:buClr>
              <a:buSzPts val="1440"/>
              <a:buFont typeface="Noto Sans Symbols"/>
              <a:buChar char="■"/>
            </a:pPr>
            <a:r>
              <a:rPr lang="zh-TW" sz="1200" b="0" i="0" u="none" strike="noStrike" cap="none" dirty="0">
                <a:solidFill>
                  <a:srgbClr val="444746"/>
                </a:solidFill>
                <a:latin typeface="Microsoft JhengHei"/>
                <a:ea typeface="Microsoft JhengHei"/>
                <a:cs typeface="Microsoft JhengHei"/>
                <a:sym typeface="Microsoft JhengHei"/>
              </a:rPr>
              <a:t>非額外增加經費，僅匡列額度。</a:t>
            </a:r>
            <a:endParaRPr sz="1400" b="0" i="0" u="none" strike="noStrike" cap="none" dirty="0">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dk1"/>
              </a:buClr>
              <a:buSzPts val="1440"/>
              <a:buFont typeface="Noto Sans Symbols"/>
              <a:buChar char="■"/>
            </a:pPr>
            <a:r>
              <a:rPr lang="zh-TW" sz="1200" b="0" i="0" u="none" strike="noStrike" cap="none" dirty="0">
                <a:solidFill>
                  <a:srgbClr val="444746"/>
                </a:solidFill>
                <a:latin typeface="Microsoft JhengHei"/>
                <a:ea typeface="Microsoft JhengHei"/>
                <a:cs typeface="Microsoft JhengHei"/>
                <a:sym typeface="Microsoft JhengHei"/>
              </a:rPr>
              <a:t>如果不使用，還是可以報支      一般業務費。</a:t>
            </a:r>
            <a:endParaRPr sz="1200" b="0" i="0" u="none" strike="noStrike" cap="none" dirty="0">
              <a:solidFill>
                <a:srgbClr val="444746"/>
              </a:solidFill>
              <a:latin typeface="Microsoft JhengHei"/>
              <a:ea typeface="Microsoft JhengHei"/>
              <a:cs typeface="Microsoft JhengHei"/>
              <a:sym typeface="Microsoft JhengHei"/>
            </a:endParaRPr>
          </a:p>
        </p:txBody>
      </p:sp>
      <p:sp>
        <p:nvSpPr>
          <p:cNvPr id="728" name="Google Shape;728;p23"/>
          <p:cNvSpPr/>
          <p:nvPr/>
        </p:nvSpPr>
        <p:spPr>
          <a:xfrm>
            <a:off x="6600808" y="1657958"/>
            <a:ext cx="2496433" cy="719016"/>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29" name="Google Shape;729;p23"/>
          <p:cNvSpPr txBox="1"/>
          <p:nvPr/>
        </p:nvSpPr>
        <p:spPr>
          <a:xfrm>
            <a:off x="6684329" y="1776012"/>
            <a:ext cx="2334000" cy="4617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444746"/>
                </a:solidFill>
                <a:latin typeface="Microsoft JhengHei"/>
                <a:ea typeface="Microsoft JhengHei"/>
                <a:cs typeface="Microsoft JhengHei"/>
                <a:sym typeface="Microsoft JhengHei"/>
              </a:rPr>
              <a:t>核定清單不區分細項，由計畫主持人於核定總額內彈性運用。</a:t>
            </a:r>
            <a:endParaRPr sz="1400" b="0" i="0" u="none" strike="noStrike" cap="none" dirty="0">
              <a:solidFill>
                <a:srgbClr val="000000"/>
              </a:solidFill>
              <a:latin typeface="Arial"/>
              <a:ea typeface="Arial"/>
              <a:cs typeface="Arial"/>
              <a:sym typeface="Arial"/>
            </a:endParaRPr>
          </a:p>
        </p:txBody>
      </p:sp>
      <p:cxnSp>
        <p:nvCxnSpPr>
          <p:cNvPr id="730" name="Google Shape;730;p23"/>
          <p:cNvCxnSpPr>
            <a:cxnSpLocks/>
            <a:stCxn id="726" idx="1"/>
            <a:endCxn id="727" idx="3"/>
          </p:cNvCxnSpPr>
          <p:nvPr/>
        </p:nvCxnSpPr>
        <p:spPr>
          <a:xfrm flipH="1">
            <a:off x="2766499" y="2986263"/>
            <a:ext cx="1126128" cy="240644"/>
          </a:xfrm>
          <a:prstGeom prst="straightConnector1">
            <a:avLst/>
          </a:prstGeom>
          <a:noFill/>
          <a:ln w="25400" cap="rnd" cmpd="sng">
            <a:solidFill>
              <a:schemeClr val="tx1"/>
            </a:solidFill>
            <a:prstDash val="dot"/>
            <a:round/>
            <a:headEnd type="none" w="sm" len="sm"/>
            <a:tailEnd type="oval" w="lg" len="lg"/>
          </a:ln>
        </p:spPr>
      </p:cxnSp>
      <p:cxnSp>
        <p:nvCxnSpPr>
          <p:cNvPr id="731" name="Google Shape;731;p23"/>
          <p:cNvCxnSpPr>
            <a:cxnSpLocks/>
            <a:stCxn id="725" idx="3"/>
          </p:cNvCxnSpPr>
          <p:nvPr/>
        </p:nvCxnSpPr>
        <p:spPr>
          <a:xfrm flipV="1">
            <a:off x="6082835" y="2310063"/>
            <a:ext cx="462344" cy="190941"/>
          </a:xfrm>
          <a:prstGeom prst="straightConnector1">
            <a:avLst/>
          </a:prstGeom>
          <a:noFill/>
          <a:ln w="25400" cap="rnd" cmpd="sng">
            <a:solidFill>
              <a:schemeClr val="tx1"/>
            </a:solidFill>
            <a:prstDash val="dot"/>
            <a:round/>
            <a:headEnd type="none" w="sm" len="sm"/>
            <a:tailEnd type="oval" w="lg" len="lg"/>
          </a:ln>
        </p:spPr>
      </p:cxnSp>
      <p:sp>
        <p:nvSpPr>
          <p:cNvPr id="26" name="投影片編號版面配置區 2">
            <a:extLst>
              <a:ext uri="{FF2B5EF4-FFF2-40B4-BE49-F238E27FC236}">
                <a16:creationId xmlns:a16="http://schemas.microsoft.com/office/drawing/2014/main" id="{952579CB-4628-4BC5-B676-A02258F3DE0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18</a:t>
            </a:fld>
            <a:endParaRPr lang="zh-TW" altLang="en-US" sz="1000" dirty="0">
              <a:solidFill>
                <a:schemeClr val="tx1"/>
              </a:solidFill>
            </a:endParaRPr>
          </a:p>
        </p:txBody>
      </p:sp>
      <p:sp>
        <p:nvSpPr>
          <p:cNvPr id="27" name="Google Shape;726;p23">
            <a:extLst>
              <a:ext uri="{FF2B5EF4-FFF2-40B4-BE49-F238E27FC236}">
                <a16:creationId xmlns:a16="http://schemas.microsoft.com/office/drawing/2014/main" id="{1B4F3F27-372B-41B6-8C04-7B28C82F12F9}"/>
              </a:ext>
            </a:extLst>
          </p:cNvPr>
          <p:cNvSpPr/>
          <p:nvPr/>
        </p:nvSpPr>
        <p:spPr>
          <a:xfrm>
            <a:off x="3915688" y="2925017"/>
            <a:ext cx="1594552" cy="15240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2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662" name="Google Shape;662;p2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63" name="Google Shape;663;p22"/>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664" name="Google Shape;664;p22"/>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65" name="Google Shape;665;p2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666" name="Google Shape;666;p2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667" name="Google Shape;667;p22"/>
          <p:cNvSpPr/>
          <p:nvPr/>
        </p:nvSpPr>
        <p:spPr>
          <a:xfrm>
            <a:off x="5016384" y="4491557"/>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68" name="Google Shape;668;p22"/>
          <p:cNvSpPr/>
          <p:nvPr/>
        </p:nvSpPr>
        <p:spPr>
          <a:xfrm>
            <a:off x="-1256669" y="1358297"/>
            <a:ext cx="2702712" cy="2702712"/>
          </a:xfrm>
          <a:custGeom>
            <a:avLst/>
            <a:gdLst/>
            <a:ahLst/>
            <a:cxnLst/>
            <a:rect l="l" t="t" r="r" b="b"/>
            <a:pathLst>
              <a:path w="5405423" h="5405423" extrusionOk="0">
                <a:moveTo>
                  <a:pt x="0" y="0"/>
                </a:moveTo>
                <a:lnTo>
                  <a:pt x="5405423" y="0"/>
                </a:lnTo>
                <a:lnTo>
                  <a:pt x="5405423" y="5405424"/>
                </a:lnTo>
                <a:lnTo>
                  <a:pt x="0" y="5405424"/>
                </a:lnTo>
                <a:lnTo>
                  <a:pt x="0" y="0"/>
                </a:lnTo>
                <a:close/>
              </a:path>
            </a:pathLst>
          </a:custGeom>
          <a:blipFill rotWithShape="1">
            <a:blip r:embed="rId5">
              <a:alphaModFix/>
            </a:blip>
            <a:stretch>
              <a:fillRect/>
            </a:stretch>
          </a:blipFill>
          <a:ln>
            <a:noFill/>
          </a:ln>
        </p:spPr>
      </p:sp>
      <p:grpSp>
        <p:nvGrpSpPr>
          <p:cNvPr id="669" name="Google Shape;669;p22"/>
          <p:cNvGrpSpPr/>
          <p:nvPr/>
        </p:nvGrpSpPr>
        <p:grpSpPr>
          <a:xfrm>
            <a:off x="-983237" y="1724134"/>
            <a:ext cx="1977393" cy="1977393"/>
            <a:chOff x="0" y="0"/>
            <a:chExt cx="812800" cy="812800"/>
          </a:xfrm>
        </p:grpSpPr>
        <p:sp>
          <p:nvSpPr>
            <p:cNvPr id="670" name="Google Shape;670;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71" name="Google Shape;671;p22"/>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672" name="Google Shape;672;p22"/>
          <p:cNvGrpSpPr/>
          <p:nvPr/>
        </p:nvGrpSpPr>
        <p:grpSpPr>
          <a:xfrm>
            <a:off x="1261598" y="2271248"/>
            <a:ext cx="224302" cy="224302"/>
            <a:chOff x="0" y="0"/>
            <a:chExt cx="812800" cy="812800"/>
          </a:xfrm>
        </p:grpSpPr>
        <p:sp>
          <p:nvSpPr>
            <p:cNvPr id="673" name="Google Shape;673;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74" name="Google Shape;674;p22"/>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675" name="Google Shape;675;p22"/>
          <p:cNvGrpSpPr/>
          <p:nvPr/>
        </p:nvGrpSpPr>
        <p:grpSpPr>
          <a:xfrm>
            <a:off x="298884" y="1318225"/>
            <a:ext cx="224302" cy="224302"/>
            <a:chOff x="0" y="0"/>
            <a:chExt cx="812800" cy="812800"/>
          </a:xfrm>
        </p:grpSpPr>
        <p:sp>
          <p:nvSpPr>
            <p:cNvPr id="676" name="Google Shape;676;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77" name="Google Shape;677;p22"/>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678" name="Google Shape;678;p22"/>
          <p:cNvGrpSpPr/>
          <p:nvPr/>
        </p:nvGrpSpPr>
        <p:grpSpPr>
          <a:xfrm>
            <a:off x="342900" y="3853536"/>
            <a:ext cx="224302" cy="224302"/>
            <a:chOff x="0" y="0"/>
            <a:chExt cx="812800" cy="812800"/>
          </a:xfrm>
        </p:grpSpPr>
        <p:sp>
          <p:nvSpPr>
            <p:cNvPr id="679" name="Google Shape;679;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80" name="Google Shape;680;p22"/>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681" name="Google Shape;681;p22"/>
          <p:cNvGrpSpPr/>
          <p:nvPr/>
        </p:nvGrpSpPr>
        <p:grpSpPr>
          <a:xfrm>
            <a:off x="751874" y="973574"/>
            <a:ext cx="2029427" cy="645676"/>
            <a:chOff x="0" y="-38100"/>
            <a:chExt cx="1467458" cy="490583"/>
          </a:xfrm>
        </p:grpSpPr>
        <p:sp>
          <p:nvSpPr>
            <p:cNvPr id="682" name="Google Shape;682;p22"/>
            <p:cNvSpPr/>
            <p:nvPr/>
          </p:nvSpPr>
          <p:spPr>
            <a:xfrm>
              <a:off x="0" y="-19750"/>
              <a:ext cx="1467458" cy="45248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83" name="Google Shape;683;p22"/>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84" name="Google Shape;684;p22"/>
          <p:cNvSpPr/>
          <p:nvPr/>
        </p:nvSpPr>
        <p:spPr>
          <a:xfrm>
            <a:off x="604149" y="1045531"/>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685" name="Google Shape;685;p22"/>
          <p:cNvGrpSpPr/>
          <p:nvPr/>
        </p:nvGrpSpPr>
        <p:grpSpPr>
          <a:xfrm>
            <a:off x="1644507" y="1847850"/>
            <a:ext cx="2546493" cy="851313"/>
            <a:chOff x="0" y="-38100"/>
            <a:chExt cx="1467458" cy="490583"/>
          </a:xfrm>
        </p:grpSpPr>
        <p:sp>
          <p:nvSpPr>
            <p:cNvPr id="686" name="Google Shape;686;p22"/>
            <p:cNvSpPr/>
            <p:nvPr/>
          </p:nvSpPr>
          <p:spPr>
            <a:xfrm>
              <a:off x="0" y="57279"/>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87" name="Google Shape;687;p22"/>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88" name="Google Shape;688;p22"/>
          <p:cNvSpPr/>
          <p:nvPr/>
        </p:nvSpPr>
        <p:spPr>
          <a:xfrm>
            <a:off x="1496783" y="2059328"/>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FD7D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689" name="Google Shape;689;p22"/>
          <p:cNvGrpSpPr/>
          <p:nvPr/>
        </p:nvGrpSpPr>
        <p:grpSpPr>
          <a:xfrm>
            <a:off x="791126" y="3524250"/>
            <a:ext cx="2546492" cy="851313"/>
            <a:chOff x="0" y="-38100"/>
            <a:chExt cx="1467458" cy="490583"/>
          </a:xfrm>
        </p:grpSpPr>
        <p:sp>
          <p:nvSpPr>
            <p:cNvPr id="690" name="Google Shape;690;p22"/>
            <p:cNvSpPr/>
            <p:nvPr/>
          </p:nvSpPr>
          <p:spPr>
            <a:xfrm>
              <a:off x="0" y="58671"/>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91" name="Google Shape;691;p22"/>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92" name="Google Shape;692;p22"/>
          <p:cNvSpPr/>
          <p:nvPr/>
        </p:nvSpPr>
        <p:spPr>
          <a:xfrm>
            <a:off x="643402" y="3735729"/>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93" name="Google Shape;693;p22"/>
          <p:cNvSpPr/>
          <p:nvPr/>
        </p:nvSpPr>
        <p:spPr>
          <a:xfrm>
            <a:off x="720395" y="3882243"/>
            <a:ext cx="359329" cy="239117"/>
          </a:xfrm>
          <a:custGeom>
            <a:avLst/>
            <a:gdLst/>
            <a:ahLst/>
            <a:cxnLst/>
            <a:rect l="l" t="t" r="r" b="b"/>
            <a:pathLst>
              <a:path w="718657" h="478233" extrusionOk="0">
                <a:moveTo>
                  <a:pt x="0" y="0"/>
                </a:moveTo>
                <a:lnTo>
                  <a:pt x="718656" y="0"/>
                </a:lnTo>
                <a:lnTo>
                  <a:pt x="718656" y="478234"/>
                </a:lnTo>
                <a:lnTo>
                  <a:pt x="0" y="478234"/>
                </a:lnTo>
                <a:lnTo>
                  <a:pt x="0" y="0"/>
                </a:lnTo>
                <a:close/>
              </a:path>
            </a:pathLst>
          </a:custGeom>
          <a:blipFill rotWithShape="1">
            <a:blip r:embed="rId6">
              <a:alphaModFix/>
            </a:blip>
            <a:stretch>
              <a:fillRect/>
            </a:stretch>
          </a:blipFill>
          <a:ln>
            <a:noFill/>
          </a:ln>
        </p:spPr>
      </p:sp>
      <p:sp>
        <p:nvSpPr>
          <p:cNvPr id="694" name="Google Shape;694;p22"/>
          <p:cNvSpPr/>
          <p:nvPr/>
        </p:nvSpPr>
        <p:spPr>
          <a:xfrm>
            <a:off x="1634452" y="2153758"/>
            <a:ext cx="225098" cy="338262"/>
          </a:xfrm>
          <a:custGeom>
            <a:avLst/>
            <a:gdLst/>
            <a:ahLst/>
            <a:cxnLst/>
            <a:rect l="l" t="t" r="r" b="b"/>
            <a:pathLst>
              <a:path w="450196" h="676524" extrusionOk="0">
                <a:moveTo>
                  <a:pt x="0" y="0"/>
                </a:moveTo>
                <a:lnTo>
                  <a:pt x="450196" y="0"/>
                </a:lnTo>
                <a:lnTo>
                  <a:pt x="450196" y="676524"/>
                </a:lnTo>
                <a:lnTo>
                  <a:pt x="0" y="676524"/>
                </a:lnTo>
                <a:lnTo>
                  <a:pt x="0" y="0"/>
                </a:lnTo>
                <a:close/>
              </a:path>
            </a:pathLst>
          </a:custGeom>
          <a:blipFill rotWithShape="1">
            <a:blip r:embed="rId7">
              <a:alphaModFix/>
            </a:blip>
            <a:stretch>
              <a:fillRect/>
            </a:stretch>
          </a:blipFill>
          <a:ln>
            <a:noFill/>
          </a:ln>
        </p:spPr>
      </p:sp>
      <p:sp>
        <p:nvSpPr>
          <p:cNvPr id="695" name="Google Shape;695;p22"/>
          <p:cNvSpPr/>
          <p:nvPr/>
        </p:nvSpPr>
        <p:spPr>
          <a:xfrm>
            <a:off x="686340" y="1178050"/>
            <a:ext cx="346155" cy="260482"/>
          </a:xfrm>
          <a:custGeom>
            <a:avLst/>
            <a:gdLst/>
            <a:ahLst/>
            <a:cxnLst/>
            <a:rect l="l" t="t" r="r" b="b"/>
            <a:pathLst>
              <a:path w="692310" h="520963" extrusionOk="0">
                <a:moveTo>
                  <a:pt x="0" y="0"/>
                </a:moveTo>
                <a:lnTo>
                  <a:pt x="692310" y="0"/>
                </a:lnTo>
                <a:lnTo>
                  <a:pt x="692310" y="520964"/>
                </a:lnTo>
                <a:lnTo>
                  <a:pt x="0" y="520964"/>
                </a:lnTo>
                <a:lnTo>
                  <a:pt x="0" y="0"/>
                </a:lnTo>
                <a:close/>
              </a:path>
            </a:pathLst>
          </a:custGeom>
          <a:blipFill rotWithShape="1">
            <a:blip r:embed="rId8">
              <a:alphaModFix/>
            </a:blip>
            <a:stretch>
              <a:fillRect/>
            </a:stretch>
          </a:blipFill>
          <a:ln>
            <a:noFill/>
          </a:ln>
        </p:spPr>
      </p:sp>
      <p:sp>
        <p:nvSpPr>
          <p:cNvPr id="696" name="Google Shape;696;p22"/>
          <p:cNvSpPr txBox="1"/>
          <p:nvPr/>
        </p:nvSpPr>
        <p:spPr>
          <a:xfrm>
            <a:off x="1159737" y="1108063"/>
            <a:ext cx="1477864" cy="4308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231F20"/>
                </a:solidFill>
                <a:latin typeface="Microsoft JhengHei"/>
                <a:ea typeface="Microsoft JhengHei"/>
                <a:cs typeface="Microsoft JhengHei"/>
                <a:sym typeface="Microsoft JhengHei"/>
              </a:rPr>
              <a:t>執行國際合作與</a:t>
            </a:r>
            <a:endParaRPr b="1" i="0" u="none" strike="noStrike" cap="none" dirty="0">
              <a:solidFill>
                <a:srgbClr val="231F2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231F20"/>
                </a:solidFill>
                <a:latin typeface="Microsoft JhengHei"/>
                <a:ea typeface="Microsoft JhengHei"/>
                <a:cs typeface="Microsoft JhengHei"/>
                <a:sym typeface="Microsoft JhengHei"/>
              </a:rPr>
              <a:t>移地研究</a:t>
            </a:r>
            <a:endParaRPr b="0" i="0" u="none" strike="noStrike" cap="none" dirty="0">
              <a:solidFill>
                <a:srgbClr val="000000"/>
              </a:solidFill>
              <a:sym typeface="Arial"/>
            </a:endParaRPr>
          </a:p>
        </p:txBody>
      </p:sp>
      <p:sp>
        <p:nvSpPr>
          <p:cNvPr id="697" name="Google Shape;697;p22"/>
          <p:cNvSpPr txBox="1"/>
          <p:nvPr/>
        </p:nvSpPr>
        <p:spPr>
          <a:xfrm>
            <a:off x="1193319" y="3785670"/>
            <a:ext cx="1441160" cy="4308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000000"/>
                </a:solidFill>
                <a:latin typeface="Microsoft JhengHei"/>
                <a:ea typeface="Microsoft JhengHei"/>
                <a:cs typeface="Microsoft JhengHei"/>
                <a:sym typeface="Microsoft JhengHei"/>
              </a:rPr>
              <a:t>出國參訪及考察</a:t>
            </a:r>
            <a:endParaRPr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000000"/>
                </a:solidFill>
                <a:latin typeface="Microsoft JhengHei"/>
                <a:ea typeface="Microsoft JhengHei"/>
                <a:cs typeface="Microsoft JhengHei"/>
                <a:sym typeface="Microsoft JhengHei"/>
              </a:rPr>
              <a:t>(限規劃推動案)</a:t>
            </a:r>
            <a:endParaRPr b="1" i="0" u="none" strike="noStrike" cap="none" dirty="0">
              <a:solidFill>
                <a:srgbClr val="231F20"/>
              </a:solidFill>
              <a:latin typeface="Microsoft JhengHei"/>
              <a:ea typeface="Microsoft JhengHei"/>
              <a:cs typeface="Microsoft JhengHei"/>
              <a:sym typeface="Microsoft JhengHei"/>
            </a:endParaRPr>
          </a:p>
        </p:txBody>
      </p:sp>
      <p:pic>
        <p:nvPicPr>
          <p:cNvPr id="698" name="Google Shape;698;p22"/>
          <p:cNvPicPr preferRelativeResize="0"/>
          <p:nvPr/>
        </p:nvPicPr>
        <p:blipFill rotWithShape="1">
          <a:blip r:embed="rId9">
            <a:alphaModFix/>
          </a:blip>
          <a:srcRect/>
          <a:stretch/>
        </p:blipFill>
        <p:spPr>
          <a:xfrm>
            <a:off x="218988" y="2367772"/>
            <a:ext cx="553852" cy="553852"/>
          </a:xfrm>
          <a:prstGeom prst="rect">
            <a:avLst/>
          </a:prstGeom>
          <a:noFill/>
          <a:ln>
            <a:noFill/>
          </a:ln>
        </p:spPr>
      </p:pic>
      <p:sp>
        <p:nvSpPr>
          <p:cNvPr id="699" name="Google Shape;699;p22"/>
          <p:cNvSpPr txBox="1"/>
          <p:nvPr/>
        </p:nvSpPr>
        <p:spPr>
          <a:xfrm>
            <a:off x="2107705" y="2222545"/>
            <a:ext cx="1477864"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231F20"/>
                </a:solidFill>
                <a:latin typeface="Microsoft JhengHei"/>
                <a:ea typeface="Microsoft JhengHei"/>
                <a:cs typeface="Microsoft JhengHei"/>
                <a:sym typeface="Microsoft JhengHei"/>
              </a:rPr>
              <a:t>出席國際學術會議</a:t>
            </a:r>
            <a:endParaRPr b="0" i="0" u="none" strike="noStrike" cap="none" dirty="0">
              <a:solidFill>
                <a:srgbClr val="000000"/>
              </a:solidFill>
              <a:sym typeface="Arial"/>
            </a:endParaRPr>
          </a:p>
        </p:txBody>
      </p:sp>
      <p:sp>
        <p:nvSpPr>
          <p:cNvPr id="700" name="Google Shape;700;p22"/>
          <p:cNvSpPr txBox="1"/>
          <p:nvPr/>
        </p:nvSpPr>
        <p:spPr>
          <a:xfrm>
            <a:off x="1586888" y="2710250"/>
            <a:ext cx="2590800" cy="923330"/>
          </a:xfrm>
          <a:prstGeom prst="rect">
            <a:avLst/>
          </a:prstGeom>
          <a:noFill/>
          <a:ln>
            <a:noFill/>
          </a:ln>
        </p:spPr>
        <p:txBody>
          <a:bodyPr spcFirstLastPara="1" wrap="square" lIns="0" tIns="0" rIns="0" bIns="0" anchor="t" anchorCtr="0">
            <a:spAutoFit/>
          </a:bodyPr>
          <a:lstStyle/>
          <a:p>
            <a:pPr marL="177800" marR="0" lvl="0" indent="-177800" rtl="0">
              <a:lnSpc>
                <a:spcPct val="100000"/>
              </a:lnSpc>
              <a:spcBef>
                <a:spcPts val="0"/>
              </a:spcBef>
              <a:spcAft>
                <a:spcPts val="0"/>
              </a:spcAft>
              <a:buClr>
                <a:srgbClr val="231F20"/>
              </a:buClr>
              <a:buSzPts val="1100"/>
              <a:buFont typeface="Noto Sans Symbols"/>
              <a:buChar char="■"/>
            </a:pPr>
            <a:r>
              <a:rPr lang="zh-TW" sz="1200" b="0" i="0" u="none" strike="noStrike" cap="none" dirty="0">
                <a:solidFill>
                  <a:srgbClr val="231F20"/>
                </a:solidFill>
                <a:latin typeface="Microsoft JhengHei"/>
                <a:ea typeface="Microsoft JhengHei"/>
                <a:cs typeface="Microsoft JhengHei"/>
                <a:sym typeface="Microsoft JhengHei"/>
              </a:rPr>
              <a:t>參加國際學術會議並</a:t>
            </a:r>
            <a:r>
              <a:rPr lang="zh-TW" sz="1200" b="0" i="0" u="none" strike="noStrike" cap="none" dirty="0">
                <a:solidFill>
                  <a:srgbClr val="FF00FF"/>
                </a:solidFill>
                <a:latin typeface="Microsoft JhengHei"/>
                <a:ea typeface="Microsoft JhengHei"/>
                <a:cs typeface="Microsoft JhengHei"/>
                <a:sym typeface="Microsoft JhengHei"/>
              </a:rPr>
              <a:t>發表研究成果論文</a:t>
            </a:r>
            <a:r>
              <a:rPr lang="zh-TW" sz="1200" b="0" i="0" u="none" strike="noStrike" cap="none" dirty="0">
                <a:solidFill>
                  <a:srgbClr val="231F20"/>
                </a:solidFill>
                <a:latin typeface="Microsoft JhengHei"/>
                <a:ea typeface="Microsoft JhengHei"/>
                <a:cs typeface="Microsoft JhengHei"/>
                <a:sym typeface="Microsoft JhengHei"/>
              </a:rPr>
              <a:t>、</a:t>
            </a:r>
            <a:r>
              <a:rPr lang="zh-TW" sz="1200" b="0" i="0" u="none" strike="noStrike" cap="none" dirty="0">
                <a:solidFill>
                  <a:srgbClr val="FF00FF"/>
                </a:solidFill>
                <a:latin typeface="Microsoft JhengHei"/>
                <a:ea typeface="Microsoft JhengHei"/>
                <a:cs typeface="Microsoft JhengHei"/>
                <a:sym typeface="Microsoft JhengHei"/>
              </a:rPr>
              <a:t>專題演講</a:t>
            </a:r>
            <a:r>
              <a:rPr lang="zh-TW" sz="1200" b="0" i="0" u="none" strike="noStrike" cap="none" dirty="0">
                <a:solidFill>
                  <a:srgbClr val="231F20"/>
                </a:solidFill>
                <a:latin typeface="Microsoft JhengHei"/>
                <a:ea typeface="Microsoft JhengHei"/>
                <a:cs typeface="Microsoft JhengHei"/>
                <a:sym typeface="Microsoft JhengHei"/>
              </a:rPr>
              <a:t>或擔任</a:t>
            </a:r>
            <a:r>
              <a:rPr lang="zh-TW" sz="1200" b="0" i="0" u="none" strike="noStrike" cap="none" dirty="0">
                <a:solidFill>
                  <a:srgbClr val="FF00FF"/>
                </a:solidFill>
                <a:latin typeface="Microsoft JhengHei"/>
                <a:ea typeface="Microsoft JhengHei"/>
                <a:cs typeface="Microsoft JhengHei"/>
                <a:sym typeface="Microsoft JhengHei"/>
              </a:rPr>
              <a:t>會議主持人</a:t>
            </a:r>
            <a:endParaRPr sz="1200" b="0" i="0" u="none" strike="noStrike" cap="none" dirty="0">
              <a:solidFill>
                <a:srgbClr val="231F20"/>
              </a:solidFill>
              <a:latin typeface="Microsoft JhengHei"/>
              <a:ea typeface="Microsoft JhengHei"/>
              <a:cs typeface="Microsoft JhengHei"/>
              <a:sym typeface="Microsoft JhengHei"/>
            </a:endParaRPr>
          </a:p>
          <a:p>
            <a:pPr marL="177800" marR="0" lvl="0" indent="-177800" algn="l" rtl="0">
              <a:lnSpc>
                <a:spcPct val="100000"/>
              </a:lnSpc>
              <a:spcBef>
                <a:spcPts val="0"/>
              </a:spcBef>
              <a:spcAft>
                <a:spcPts val="0"/>
              </a:spcAft>
              <a:buClr>
                <a:srgbClr val="231F20"/>
              </a:buClr>
              <a:buSzPts val="1100"/>
              <a:buFont typeface="Noto Sans Symbols"/>
              <a:buChar char="■"/>
            </a:pPr>
            <a:r>
              <a:rPr lang="zh-TW" sz="1200" b="0" i="0" u="none" strike="noStrike" cap="none" dirty="0">
                <a:solidFill>
                  <a:srgbClr val="231F20"/>
                </a:solidFill>
                <a:latin typeface="Microsoft JhengHei"/>
                <a:ea typeface="Microsoft JhengHei"/>
                <a:cs typeface="Microsoft JhengHei"/>
                <a:sym typeface="Microsoft JhengHei"/>
              </a:rPr>
              <a:t>但如為該領域之重要國際學術會議，</a:t>
            </a:r>
            <a:r>
              <a:rPr lang="zh-TW" sz="1200" b="0" i="0" u="none" strike="noStrike" cap="none" dirty="0">
                <a:solidFill>
                  <a:srgbClr val="FF00FF"/>
                </a:solidFill>
                <a:latin typeface="Microsoft JhengHei"/>
                <a:ea typeface="Microsoft JhengHei"/>
                <a:cs typeface="Microsoft JhengHei"/>
                <a:sym typeface="Microsoft JhengHei"/>
              </a:rPr>
              <a:t>敘明理由報經國科會同意</a:t>
            </a:r>
            <a:r>
              <a:rPr lang="zh-TW" sz="1200" b="0" i="0" u="none" strike="noStrike" cap="none" dirty="0">
                <a:solidFill>
                  <a:srgbClr val="231F20"/>
                </a:solidFill>
                <a:latin typeface="Microsoft JhengHei"/>
                <a:ea typeface="Microsoft JhengHei"/>
                <a:cs typeface="Microsoft JhengHei"/>
                <a:sym typeface="Microsoft JhengHei"/>
              </a:rPr>
              <a:t>者，不在此限。</a:t>
            </a:r>
            <a:endParaRPr sz="1200" b="0" i="0" u="none" strike="noStrike" cap="none" dirty="0">
              <a:solidFill>
                <a:srgbClr val="000000"/>
              </a:solidFill>
              <a:sym typeface="Arial"/>
            </a:endParaRPr>
          </a:p>
        </p:txBody>
      </p:sp>
      <p:sp>
        <p:nvSpPr>
          <p:cNvPr id="701" name="Google Shape;701;p22"/>
          <p:cNvSpPr txBox="1"/>
          <p:nvPr/>
        </p:nvSpPr>
        <p:spPr>
          <a:xfrm>
            <a:off x="2819726" y="910602"/>
            <a:ext cx="6031264" cy="215400"/>
          </a:xfrm>
          <a:prstGeom prst="rect">
            <a:avLst/>
          </a:prstGeom>
          <a:noFill/>
          <a:ln>
            <a:noFill/>
          </a:ln>
        </p:spPr>
        <p:txBody>
          <a:bodyPr spcFirstLastPara="1" wrap="square" lIns="0" tIns="0" rIns="0" bIns="0" anchor="t" anchorCtr="0">
            <a:spAutoFit/>
          </a:bodyPr>
          <a:lstStyle/>
          <a:p>
            <a:pPr marL="139700" marR="0" lvl="0" indent="-139700" algn="l" rtl="0">
              <a:lnSpc>
                <a:spcPct val="100000"/>
              </a:lnSpc>
              <a:spcBef>
                <a:spcPts val="0"/>
              </a:spcBef>
              <a:spcAft>
                <a:spcPts val="0"/>
              </a:spcAft>
              <a:buClr>
                <a:schemeClr val="dk1"/>
              </a:buClr>
              <a:buSzPts val="1400"/>
              <a:buFont typeface="Noto Sans Symbols"/>
              <a:buChar char="✔"/>
            </a:pPr>
            <a:r>
              <a:rPr lang="zh-TW" sz="1400" b="1" i="0" u="none" strike="noStrike" cap="none" dirty="0">
                <a:solidFill>
                  <a:schemeClr val="dk1"/>
                </a:solidFill>
                <a:latin typeface="Microsoft JhengHei"/>
                <a:ea typeface="Microsoft JhengHei"/>
                <a:cs typeface="Microsoft JhengHei"/>
                <a:sym typeface="Microsoft JhengHei"/>
              </a:rPr>
              <a:t>依經費核定清單所核定之</a:t>
            </a:r>
            <a:r>
              <a:rPr lang="zh-TW" sz="1400" b="1" i="0" u="none" strike="noStrike" cap="none" dirty="0">
                <a:solidFill>
                  <a:srgbClr val="9900FF"/>
                </a:solidFill>
                <a:latin typeface="Microsoft JhengHei"/>
                <a:ea typeface="Microsoft JhengHei"/>
                <a:cs typeface="Microsoft JhengHei"/>
                <a:sym typeface="Microsoft JhengHei"/>
              </a:rPr>
              <a:t>出國種類</a:t>
            </a:r>
            <a:r>
              <a:rPr lang="zh-TW" sz="1400" b="1" i="0" u="none" strike="noStrike" cap="none" dirty="0">
                <a:solidFill>
                  <a:schemeClr val="dk1"/>
                </a:solidFill>
                <a:latin typeface="Microsoft JhengHei"/>
                <a:ea typeface="Microsoft JhengHei"/>
                <a:cs typeface="Microsoft JhengHei"/>
                <a:sym typeface="Microsoft JhengHei"/>
              </a:rPr>
              <a:t>，在核定</a:t>
            </a:r>
            <a:r>
              <a:rPr lang="zh-TW" sz="1400" b="1" i="0" u="none" strike="noStrike" cap="none" dirty="0">
                <a:solidFill>
                  <a:srgbClr val="FD7DCF"/>
                </a:solidFill>
                <a:latin typeface="Microsoft JhengHei"/>
                <a:ea typeface="Microsoft JhengHei"/>
                <a:cs typeface="Microsoft JhengHei"/>
                <a:sym typeface="Microsoft JhengHei"/>
              </a:rPr>
              <a:t>經費限額</a:t>
            </a:r>
            <a:r>
              <a:rPr lang="zh-TW" sz="1400" b="1" i="0" u="none" strike="noStrike" cap="none" dirty="0">
                <a:solidFill>
                  <a:schemeClr val="dk1"/>
                </a:solidFill>
                <a:latin typeface="Microsoft JhengHei"/>
                <a:ea typeface="Microsoft JhengHei"/>
                <a:cs typeface="Microsoft JhengHei"/>
                <a:sym typeface="Microsoft JhengHei"/>
              </a:rPr>
              <a:t>內依規定覈實報支</a:t>
            </a:r>
            <a:endParaRPr sz="1600" b="1" i="0" u="none" strike="noStrike" cap="none" dirty="0">
              <a:solidFill>
                <a:schemeClr val="dk1"/>
              </a:solidFill>
              <a:latin typeface="Microsoft JhengHei"/>
              <a:ea typeface="Microsoft JhengHei"/>
              <a:cs typeface="Microsoft JhengHei"/>
              <a:sym typeface="Microsoft JhengHei"/>
            </a:endParaRPr>
          </a:p>
        </p:txBody>
      </p:sp>
      <p:sp>
        <p:nvSpPr>
          <p:cNvPr id="702" name="Google Shape;702;p22"/>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一、經費項目 – 國外差旅費</a:t>
            </a:r>
            <a:endParaRPr sz="2400" b="1" i="0" u="none" strike="noStrike" cap="none" dirty="0">
              <a:solidFill>
                <a:srgbClr val="191919"/>
              </a:solidFill>
              <a:latin typeface="Microsoft JhengHei"/>
              <a:ea typeface="Microsoft JhengHei"/>
              <a:cs typeface="Microsoft JhengHei"/>
              <a:sym typeface="Microsoft JhengHei"/>
            </a:endParaRPr>
          </a:p>
        </p:txBody>
      </p:sp>
      <p:pic>
        <p:nvPicPr>
          <p:cNvPr id="703" name="Google Shape;703;p22"/>
          <p:cNvPicPr preferRelativeResize="0"/>
          <p:nvPr/>
        </p:nvPicPr>
        <p:blipFill rotWithShape="1">
          <a:blip r:embed="rId10">
            <a:alphaModFix/>
          </a:blip>
          <a:srcRect l="6939" t="9913" r="5731" b="14827"/>
          <a:stretch/>
        </p:blipFill>
        <p:spPr>
          <a:xfrm>
            <a:off x="4177688" y="1456520"/>
            <a:ext cx="4765883" cy="3205472"/>
          </a:xfrm>
          <a:prstGeom prst="rect">
            <a:avLst/>
          </a:prstGeom>
          <a:noFill/>
          <a:ln>
            <a:noFill/>
          </a:ln>
        </p:spPr>
      </p:pic>
      <p:cxnSp>
        <p:nvCxnSpPr>
          <p:cNvPr id="704" name="Google Shape;704;p22"/>
          <p:cNvCxnSpPr>
            <a:cxnSpLocks/>
          </p:cNvCxnSpPr>
          <p:nvPr/>
        </p:nvCxnSpPr>
        <p:spPr>
          <a:xfrm>
            <a:off x="2917753" y="4019420"/>
            <a:ext cx="2060073" cy="73111"/>
          </a:xfrm>
          <a:prstGeom prst="straightConnector1">
            <a:avLst/>
          </a:prstGeom>
          <a:noFill/>
          <a:ln w="25400" cap="rnd" cmpd="sng">
            <a:solidFill>
              <a:srgbClr val="D8D8D8"/>
            </a:solidFill>
            <a:prstDash val="dot"/>
            <a:round/>
            <a:headEnd type="none" w="sm" len="sm"/>
            <a:tailEnd type="oval" w="lg" len="lg"/>
          </a:ln>
        </p:spPr>
      </p:cxnSp>
      <p:sp>
        <p:nvSpPr>
          <p:cNvPr id="705" name="Google Shape;705;p22"/>
          <p:cNvSpPr/>
          <p:nvPr/>
        </p:nvSpPr>
        <p:spPr>
          <a:xfrm>
            <a:off x="4685433" y="3872905"/>
            <a:ext cx="1038152" cy="146515"/>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06" name="Google Shape;706;p22"/>
          <p:cNvSpPr/>
          <p:nvPr/>
        </p:nvSpPr>
        <p:spPr>
          <a:xfrm>
            <a:off x="5935537" y="3130606"/>
            <a:ext cx="1379662" cy="316258"/>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51" name="投影片編號版面配置區 2">
            <a:extLst>
              <a:ext uri="{FF2B5EF4-FFF2-40B4-BE49-F238E27FC236}">
                <a16:creationId xmlns:a16="http://schemas.microsoft.com/office/drawing/2014/main" id="{BAAE7D35-BF80-4DDB-93B4-023219B2D69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19</a:t>
            </a:fld>
            <a:endParaRPr lang="zh-TW" altLang="en-US" sz="1000" dirty="0">
              <a:solidFill>
                <a:schemeClr val="tx1"/>
              </a:solidFill>
            </a:endParaRPr>
          </a:p>
        </p:txBody>
      </p:sp>
      <p:sp>
        <p:nvSpPr>
          <p:cNvPr id="52" name="文字方塊 51">
            <a:extLst>
              <a:ext uri="{FF2B5EF4-FFF2-40B4-BE49-F238E27FC236}">
                <a16:creationId xmlns:a16="http://schemas.microsoft.com/office/drawing/2014/main" id="{B373E76B-E12F-42F1-94F0-93EACD8269D3}"/>
              </a:ext>
            </a:extLst>
          </p:cNvPr>
          <p:cNvSpPr txBox="1"/>
          <p:nvPr/>
        </p:nvSpPr>
        <p:spPr>
          <a:xfrm>
            <a:off x="2735668" y="1160235"/>
            <a:ext cx="5975834" cy="523220"/>
          </a:xfrm>
          <a:prstGeom prst="rect">
            <a:avLst/>
          </a:prstGeom>
          <a:noFill/>
        </p:spPr>
        <p:txBody>
          <a:bodyPr wrap="square">
            <a:spAutoFit/>
          </a:bodyPr>
          <a:lstStyle/>
          <a:p>
            <a:pPr marL="139700" marR="0" lvl="0" indent="-139700" algn="l" rtl="0">
              <a:lnSpc>
                <a:spcPct val="100000"/>
              </a:lnSpc>
              <a:spcBef>
                <a:spcPts val="0"/>
              </a:spcBef>
              <a:spcAft>
                <a:spcPts val="0"/>
              </a:spcAft>
              <a:buClr>
                <a:schemeClr val="dk1"/>
              </a:buClr>
              <a:buSzPts val="1400"/>
              <a:buFont typeface="Noto Sans Symbols"/>
              <a:buChar char="✔"/>
            </a:pPr>
            <a:r>
              <a:rPr lang="zh-TW" altLang="en-US" sz="1400" b="1" i="0" u="none" strike="noStrike" cap="none" dirty="0">
                <a:solidFill>
                  <a:schemeClr val="dk1"/>
                </a:solidFill>
                <a:latin typeface="Microsoft JhengHei"/>
                <a:ea typeface="Microsoft JhengHei"/>
                <a:cs typeface="Microsoft JhengHei"/>
                <a:sym typeface="Microsoft JhengHei"/>
              </a:rPr>
              <a:t>依</a:t>
            </a:r>
            <a:r>
              <a:rPr lang="zh-TW" altLang="en-US" sz="1400" b="1" i="0" u="none" strike="noStrike" cap="none" dirty="0">
                <a:solidFill>
                  <a:srgbClr val="FF0000"/>
                </a:solidFill>
                <a:latin typeface="Microsoft JhengHei"/>
                <a:ea typeface="Microsoft JhengHei"/>
                <a:cs typeface="Microsoft JhengHei"/>
                <a:sym typeface="Microsoft JhengHei"/>
              </a:rPr>
              <a:t>計畫申請書</a:t>
            </a:r>
            <a:r>
              <a:rPr lang="zh-TW" altLang="en-US" sz="1400" b="1" i="0" u="none" strike="noStrike" cap="none" dirty="0">
                <a:solidFill>
                  <a:schemeClr val="dk1"/>
                </a:solidFill>
                <a:latin typeface="Microsoft JhengHei"/>
                <a:ea typeface="Microsoft JhengHei"/>
                <a:cs typeface="Microsoft JhengHei"/>
                <a:sym typeface="Microsoft JhengHei"/>
              </a:rPr>
              <a:t>內載明預計出席之會議或移地研究或參訪考察之地點執行出差行程</a:t>
            </a:r>
            <a:endParaRPr lang="zh-TW" altLang="en-US" sz="1600" b="1" i="0" u="none" strike="noStrike" cap="none" dirty="0">
              <a:solidFill>
                <a:schemeClr val="dk1"/>
              </a:solidFill>
              <a:latin typeface="Microsoft JhengHei"/>
              <a:ea typeface="Microsoft JhengHei"/>
              <a:cs typeface="Microsoft JhengHei"/>
              <a:sym typeface="Microsoft JhengHe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
                                        </p:tgtEl>
                                        <p:attrNameLst>
                                          <p:attrName>style.visibility</p:attrName>
                                        </p:attrNameLst>
                                      </p:cBhvr>
                                      <p:to>
                                        <p:strVal val="visible"/>
                                      </p:to>
                                    </p:set>
                                    <p:animEffect transition="in" filter="fade">
                                      <p:cBhvr>
                                        <p:cTn id="7" dur="2000"/>
                                        <p:tgtEl>
                                          <p:spTgt spid="675"/>
                                        </p:tgtEl>
                                      </p:cBhvr>
                                    </p:animEffect>
                                  </p:childTnLst>
                                </p:cTn>
                              </p:par>
                              <p:par>
                                <p:cTn id="8" presetID="10" presetClass="entr" presetSubtype="0" fill="hold" nodeType="withEffect">
                                  <p:stCondLst>
                                    <p:cond delay="0"/>
                                  </p:stCondLst>
                                  <p:childTnLst>
                                    <p:set>
                                      <p:cBhvr>
                                        <p:cTn id="9" dur="1" fill="hold">
                                          <p:stCondLst>
                                            <p:cond delay="0"/>
                                          </p:stCondLst>
                                        </p:cTn>
                                        <p:tgtEl>
                                          <p:spTgt spid="695"/>
                                        </p:tgtEl>
                                        <p:attrNameLst>
                                          <p:attrName>style.visibility</p:attrName>
                                        </p:attrNameLst>
                                      </p:cBhvr>
                                      <p:to>
                                        <p:strVal val="visible"/>
                                      </p:to>
                                    </p:set>
                                    <p:animEffect transition="in" filter="fade">
                                      <p:cBhvr>
                                        <p:cTn id="10" dur="2000"/>
                                        <p:tgtEl>
                                          <p:spTgt spid="695"/>
                                        </p:tgtEl>
                                      </p:cBhvr>
                                    </p:animEffect>
                                  </p:childTnLst>
                                </p:cTn>
                              </p:par>
                              <p:par>
                                <p:cTn id="11" presetID="10" presetClass="entr" presetSubtype="0" fill="hold" nodeType="withEffect">
                                  <p:stCondLst>
                                    <p:cond delay="0"/>
                                  </p:stCondLst>
                                  <p:childTnLst>
                                    <p:set>
                                      <p:cBhvr>
                                        <p:cTn id="12" dur="1" fill="hold">
                                          <p:stCondLst>
                                            <p:cond delay="0"/>
                                          </p:stCondLst>
                                        </p:cTn>
                                        <p:tgtEl>
                                          <p:spTgt spid="681"/>
                                        </p:tgtEl>
                                        <p:attrNameLst>
                                          <p:attrName>style.visibility</p:attrName>
                                        </p:attrNameLst>
                                      </p:cBhvr>
                                      <p:to>
                                        <p:strVal val="visible"/>
                                      </p:to>
                                    </p:set>
                                    <p:animEffect transition="in" filter="fade">
                                      <p:cBhvr>
                                        <p:cTn id="13" dur="2000"/>
                                        <p:tgtEl>
                                          <p:spTgt spid="681"/>
                                        </p:tgtEl>
                                      </p:cBhvr>
                                    </p:animEffect>
                                  </p:childTnLst>
                                </p:cTn>
                              </p:par>
                              <p:par>
                                <p:cTn id="14" presetID="10" presetClass="entr" presetSubtype="0" fill="hold" nodeType="withEffect">
                                  <p:stCondLst>
                                    <p:cond delay="0"/>
                                  </p:stCondLst>
                                  <p:childTnLst>
                                    <p:set>
                                      <p:cBhvr>
                                        <p:cTn id="15" dur="1" fill="hold">
                                          <p:stCondLst>
                                            <p:cond delay="0"/>
                                          </p:stCondLst>
                                        </p:cTn>
                                        <p:tgtEl>
                                          <p:spTgt spid="696"/>
                                        </p:tgtEl>
                                        <p:attrNameLst>
                                          <p:attrName>style.visibility</p:attrName>
                                        </p:attrNameLst>
                                      </p:cBhvr>
                                      <p:to>
                                        <p:strVal val="visible"/>
                                      </p:to>
                                    </p:set>
                                    <p:animEffect transition="in" filter="fade">
                                      <p:cBhvr>
                                        <p:cTn id="16" dur="2000"/>
                                        <p:tgtEl>
                                          <p:spTgt spid="696"/>
                                        </p:tgtEl>
                                      </p:cBhvr>
                                    </p:animEffect>
                                  </p:childTnLst>
                                </p:cTn>
                              </p:par>
                              <p:par>
                                <p:cTn id="17" presetID="10" presetClass="entr" presetSubtype="0" fill="hold" nodeType="withEffect">
                                  <p:stCondLst>
                                    <p:cond delay="0"/>
                                  </p:stCondLst>
                                  <p:childTnLst>
                                    <p:set>
                                      <p:cBhvr>
                                        <p:cTn id="18" dur="1" fill="hold">
                                          <p:stCondLst>
                                            <p:cond delay="0"/>
                                          </p:stCondLst>
                                        </p:cTn>
                                        <p:tgtEl>
                                          <p:spTgt spid="672"/>
                                        </p:tgtEl>
                                        <p:attrNameLst>
                                          <p:attrName>style.visibility</p:attrName>
                                        </p:attrNameLst>
                                      </p:cBhvr>
                                      <p:to>
                                        <p:strVal val="visible"/>
                                      </p:to>
                                    </p:set>
                                    <p:animEffect transition="in" filter="fade">
                                      <p:cBhvr>
                                        <p:cTn id="19" dur="2000"/>
                                        <p:tgtEl>
                                          <p:spTgt spid="672"/>
                                        </p:tgtEl>
                                      </p:cBhvr>
                                    </p:animEffect>
                                  </p:childTnLst>
                                </p:cTn>
                              </p:par>
                              <p:par>
                                <p:cTn id="20" presetID="10" presetClass="entr" presetSubtype="0" fill="hold" nodeType="withEffect">
                                  <p:stCondLst>
                                    <p:cond delay="0"/>
                                  </p:stCondLst>
                                  <p:childTnLst>
                                    <p:set>
                                      <p:cBhvr>
                                        <p:cTn id="21" dur="1" fill="hold">
                                          <p:stCondLst>
                                            <p:cond delay="0"/>
                                          </p:stCondLst>
                                        </p:cTn>
                                        <p:tgtEl>
                                          <p:spTgt spid="698"/>
                                        </p:tgtEl>
                                        <p:attrNameLst>
                                          <p:attrName>style.visibility</p:attrName>
                                        </p:attrNameLst>
                                      </p:cBhvr>
                                      <p:to>
                                        <p:strVal val="visible"/>
                                      </p:to>
                                    </p:set>
                                    <p:animEffect transition="in" filter="fade">
                                      <p:cBhvr>
                                        <p:cTn id="22" dur="2000"/>
                                        <p:tgtEl>
                                          <p:spTgt spid="698"/>
                                        </p:tgtEl>
                                      </p:cBhvr>
                                    </p:animEffect>
                                  </p:childTnLst>
                                </p:cTn>
                              </p:par>
                              <p:par>
                                <p:cTn id="23" presetID="10" presetClass="entr" presetSubtype="0" fill="hold" nodeType="withEffect">
                                  <p:stCondLst>
                                    <p:cond delay="0"/>
                                  </p:stCondLst>
                                  <p:childTnLst>
                                    <p:set>
                                      <p:cBhvr>
                                        <p:cTn id="24" dur="1" fill="hold">
                                          <p:stCondLst>
                                            <p:cond delay="0"/>
                                          </p:stCondLst>
                                        </p:cTn>
                                        <p:tgtEl>
                                          <p:spTgt spid="669"/>
                                        </p:tgtEl>
                                        <p:attrNameLst>
                                          <p:attrName>style.visibility</p:attrName>
                                        </p:attrNameLst>
                                      </p:cBhvr>
                                      <p:to>
                                        <p:strVal val="visible"/>
                                      </p:to>
                                    </p:set>
                                    <p:animEffect transition="in" filter="fade">
                                      <p:cBhvr>
                                        <p:cTn id="25" dur="2000"/>
                                        <p:tgtEl>
                                          <p:spTgt spid="669"/>
                                        </p:tgtEl>
                                      </p:cBhvr>
                                    </p:animEffect>
                                  </p:childTnLst>
                                </p:cTn>
                              </p:par>
                              <p:par>
                                <p:cTn id="26" presetID="10" presetClass="entr" presetSubtype="0" fill="hold" nodeType="withEffect">
                                  <p:stCondLst>
                                    <p:cond delay="0"/>
                                  </p:stCondLst>
                                  <p:childTnLst>
                                    <p:set>
                                      <p:cBhvr>
                                        <p:cTn id="27" dur="1" fill="hold">
                                          <p:stCondLst>
                                            <p:cond delay="0"/>
                                          </p:stCondLst>
                                        </p:cTn>
                                        <p:tgtEl>
                                          <p:spTgt spid="668"/>
                                        </p:tgtEl>
                                        <p:attrNameLst>
                                          <p:attrName>style.visibility</p:attrName>
                                        </p:attrNameLst>
                                      </p:cBhvr>
                                      <p:to>
                                        <p:strVal val="visible"/>
                                      </p:to>
                                    </p:set>
                                    <p:animEffect transition="in" filter="fade">
                                      <p:cBhvr>
                                        <p:cTn id="28" dur="2000"/>
                                        <p:tgtEl>
                                          <p:spTgt spid="668"/>
                                        </p:tgtEl>
                                      </p:cBhvr>
                                    </p:animEffect>
                                  </p:childTnLst>
                                </p:cTn>
                              </p:par>
                              <p:par>
                                <p:cTn id="29" presetID="10" presetClass="entr" presetSubtype="0" fill="hold" nodeType="withEffect">
                                  <p:stCondLst>
                                    <p:cond delay="0"/>
                                  </p:stCondLst>
                                  <p:childTnLst>
                                    <p:set>
                                      <p:cBhvr>
                                        <p:cTn id="30" dur="1" fill="hold">
                                          <p:stCondLst>
                                            <p:cond delay="0"/>
                                          </p:stCondLst>
                                        </p:cTn>
                                        <p:tgtEl>
                                          <p:spTgt spid="678"/>
                                        </p:tgtEl>
                                        <p:attrNameLst>
                                          <p:attrName>style.visibility</p:attrName>
                                        </p:attrNameLst>
                                      </p:cBhvr>
                                      <p:to>
                                        <p:strVal val="visible"/>
                                      </p:to>
                                    </p:set>
                                    <p:animEffect transition="in" filter="fade">
                                      <p:cBhvr>
                                        <p:cTn id="31" dur="2000"/>
                                        <p:tgtEl>
                                          <p:spTgt spid="678"/>
                                        </p:tgtEl>
                                      </p:cBhvr>
                                    </p:animEffect>
                                  </p:childTnLst>
                                </p:cTn>
                              </p:par>
                              <p:par>
                                <p:cTn id="32" presetID="10" presetClass="entr" presetSubtype="0" fill="hold" nodeType="withEffect">
                                  <p:stCondLst>
                                    <p:cond delay="0"/>
                                  </p:stCondLst>
                                  <p:childTnLst>
                                    <p:set>
                                      <p:cBhvr>
                                        <p:cTn id="33" dur="1" fill="hold">
                                          <p:stCondLst>
                                            <p:cond delay="0"/>
                                          </p:stCondLst>
                                        </p:cTn>
                                        <p:tgtEl>
                                          <p:spTgt spid="693"/>
                                        </p:tgtEl>
                                        <p:attrNameLst>
                                          <p:attrName>style.visibility</p:attrName>
                                        </p:attrNameLst>
                                      </p:cBhvr>
                                      <p:to>
                                        <p:strVal val="visible"/>
                                      </p:to>
                                    </p:set>
                                    <p:animEffect transition="in" filter="fade">
                                      <p:cBhvr>
                                        <p:cTn id="34" dur="2000"/>
                                        <p:tgtEl>
                                          <p:spTgt spid="693"/>
                                        </p:tgtEl>
                                      </p:cBhvr>
                                    </p:animEffect>
                                  </p:childTnLst>
                                </p:cTn>
                              </p:par>
                              <p:par>
                                <p:cTn id="35" presetID="10" presetClass="entr" presetSubtype="0" fill="hold" nodeType="withEffect">
                                  <p:stCondLst>
                                    <p:cond delay="0"/>
                                  </p:stCondLst>
                                  <p:childTnLst>
                                    <p:set>
                                      <p:cBhvr>
                                        <p:cTn id="36" dur="1" fill="hold">
                                          <p:stCondLst>
                                            <p:cond delay="0"/>
                                          </p:stCondLst>
                                        </p:cTn>
                                        <p:tgtEl>
                                          <p:spTgt spid="692"/>
                                        </p:tgtEl>
                                        <p:attrNameLst>
                                          <p:attrName>style.visibility</p:attrName>
                                        </p:attrNameLst>
                                      </p:cBhvr>
                                      <p:to>
                                        <p:strVal val="visible"/>
                                      </p:to>
                                    </p:set>
                                    <p:animEffect transition="in" filter="fade">
                                      <p:cBhvr>
                                        <p:cTn id="37" dur="2000"/>
                                        <p:tgtEl>
                                          <p:spTgt spid="692"/>
                                        </p:tgtEl>
                                      </p:cBhvr>
                                    </p:animEffect>
                                  </p:childTnLst>
                                </p:cTn>
                              </p:par>
                              <p:par>
                                <p:cTn id="38" presetID="10" presetClass="entr" presetSubtype="0" fill="hold" nodeType="withEffect">
                                  <p:stCondLst>
                                    <p:cond delay="0"/>
                                  </p:stCondLst>
                                  <p:childTnLst>
                                    <p:set>
                                      <p:cBhvr>
                                        <p:cTn id="39" dur="1" fill="hold">
                                          <p:stCondLst>
                                            <p:cond delay="0"/>
                                          </p:stCondLst>
                                        </p:cTn>
                                        <p:tgtEl>
                                          <p:spTgt spid="689"/>
                                        </p:tgtEl>
                                        <p:attrNameLst>
                                          <p:attrName>style.visibility</p:attrName>
                                        </p:attrNameLst>
                                      </p:cBhvr>
                                      <p:to>
                                        <p:strVal val="visible"/>
                                      </p:to>
                                    </p:set>
                                    <p:animEffect transition="in" filter="fade">
                                      <p:cBhvr>
                                        <p:cTn id="40" dur="2000"/>
                                        <p:tgtEl>
                                          <p:spTgt spid="689"/>
                                        </p:tgtEl>
                                      </p:cBhvr>
                                    </p:animEffect>
                                  </p:childTnLst>
                                </p:cTn>
                              </p:par>
                              <p:par>
                                <p:cTn id="41" presetID="10" presetClass="entr" presetSubtype="0" fill="hold" nodeType="withEffect">
                                  <p:stCondLst>
                                    <p:cond delay="0"/>
                                  </p:stCondLst>
                                  <p:childTnLst>
                                    <p:set>
                                      <p:cBhvr>
                                        <p:cTn id="42" dur="1" fill="hold">
                                          <p:stCondLst>
                                            <p:cond delay="0"/>
                                          </p:stCondLst>
                                        </p:cTn>
                                        <p:tgtEl>
                                          <p:spTgt spid="697"/>
                                        </p:tgtEl>
                                        <p:attrNameLst>
                                          <p:attrName>style.visibility</p:attrName>
                                        </p:attrNameLst>
                                      </p:cBhvr>
                                      <p:to>
                                        <p:strVal val="visible"/>
                                      </p:to>
                                    </p:set>
                                    <p:animEffect transition="in" filter="fade">
                                      <p:cBhvr>
                                        <p:cTn id="43" dur="2000"/>
                                        <p:tgtEl>
                                          <p:spTgt spid="697"/>
                                        </p:tgtEl>
                                      </p:cBhvr>
                                    </p:animEffect>
                                  </p:childTnLst>
                                </p:cTn>
                              </p:par>
                              <p:par>
                                <p:cTn id="44" presetID="10" presetClass="entr" presetSubtype="0" fill="hold" nodeType="withEffect">
                                  <p:stCondLst>
                                    <p:cond delay="0"/>
                                  </p:stCondLst>
                                  <p:childTnLst>
                                    <p:set>
                                      <p:cBhvr>
                                        <p:cTn id="45" dur="1" fill="hold">
                                          <p:stCondLst>
                                            <p:cond delay="0"/>
                                          </p:stCondLst>
                                        </p:cTn>
                                        <p:tgtEl>
                                          <p:spTgt spid="699"/>
                                        </p:tgtEl>
                                        <p:attrNameLst>
                                          <p:attrName>style.visibility</p:attrName>
                                        </p:attrNameLst>
                                      </p:cBhvr>
                                      <p:to>
                                        <p:strVal val="visible"/>
                                      </p:to>
                                    </p:set>
                                    <p:animEffect transition="in" filter="fade">
                                      <p:cBhvr>
                                        <p:cTn id="46" dur="2000"/>
                                        <p:tgtEl>
                                          <p:spTgt spid="699"/>
                                        </p:tgtEl>
                                      </p:cBhvr>
                                    </p:animEffect>
                                  </p:childTnLst>
                                </p:cTn>
                              </p:par>
                              <p:par>
                                <p:cTn id="47" presetID="10" presetClass="entr" presetSubtype="0" fill="hold" nodeType="withEffect">
                                  <p:stCondLst>
                                    <p:cond delay="0"/>
                                  </p:stCondLst>
                                  <p:childTnLst>
                                    <p:set>
                                      <p:cBhvr>
                                        <p:cTn id="48" dur="1" fill="hold">
                                          <p:stCondLst>
                                            <p:cond delay="0"/>
                                          </p:stCondLst>
                                        </p:cTn>
                                        <p:tgtEl>
                                          <p:spTgt spid="688"/>
                                        </p:tgtEl>
                                        <p:attrNameLst>
                                          <p:attrName>style.visibility</p:attrName>
                                        </p:attrNameLst>
                                      </p:cBhvr>
                                      <p:to>
                                        <p:strVal val="visible"/>
                                      </p:to>
                                    </p:set>
                                    <p:animEffect transition="in" filter="fade">
                                      <p:cBhvr>
                                        <p:cTn id="49" dur="2000"/>
                                        <p:tgtEl>
                                          <p:spTgt spid="688"/>
                                        </p:tgtEl>
                                      </p:cBhvr>
                                    </p:animEffect>
                                  </p:childTnLst>
                                </p:cTn>
                              </p:par>
                              <p:par>
                                <p:cTn id="50" presetID="10" presetClass="entr" presetSubtype="0" fill="hold" nodeType="withEffect">
                                  <p:stCondLst>
                                    <p:cond delay="0"/>
                                  </p:stCondLst>
                                  <p:childTnLst>
                                    <p:set>
                                      <p:cBhvr>
                                        <p:cTn id="51" dur="1" fill="hold">
                                          <p:stCondLst>
                                            <p:cond delay="0"/>
                                          </p:stCondLst>
                                        </p:cTn>
                                        <p:tgtEl>
                                          <p:spTgt spid="694"/>
                                        </p:tgtEl>
                                        <p:attrNameLst>
                                          <p:attrName>style.visibility</p:attrName>
                                        </p:attrNameLst>
                                      </p:cBhvr>
                                      <p:to>
                                        <p:strVal val="visible"/>
                                      </p:to>
                                    </p:set>
                                    <p:animEffect transition="in" filter="fade">
                                      <p:cBhvr>
                                        <p:cTn id="52" dur="2000"/>
                                        <p:tgtEl>
                                          <p:spTgt spid="694"/>
                                        </p:tgtEl>
                                      </p:cBhvr>
                                    </p:animEffect>
                                  </p:childTnLst>
                                </p:cTn>
                              </p:par>
                              <p:par>
                                <p:cTn id="53" presetID="10" presetClass="entr" presetSubtype="0" fill="hold" nodeType="withEffect">
                                  <p:stCondLst>
                                    <p:cond delay="0"/>
                                  </p:stCondLst>
                                  <p:childTnLst>
                                    <p:set>
                                      <p:cBhvr>
                                        <p:cTn id="54" dur="1" fill="hold">
                                          <p:stCondLst>
                                            <p:cond delay="0"/>
                                          </p:stCondLst>
                                        </p:cTn>
                                        <p:tgtEl>
                                          <p:spTgt spid="685"/>
                                        </p:tgtEl>
                                        <p:attrNameLst>
                                          <p:attrName>style.visibility</p:attrName>
                                        </p:attrNameLst>
                                      </p:cBhvr>
                                      <p:to>
                                        <p:strVal val="visible"/>
                                      </p:to>
                                    </p:set>
                                    <p:animEffect transition="in" filter="fade">
                                      <p:cBhvr>
                                        <p:cTn id="55" dur="2000"/>
                                        <p:tgtEl>
                                          <p:spTgt spid="685"/>
                                        </p:tgtEl>
                                      </p:cBhvr>
                                    </p:animEffect>
                                  </p:childTnLst>
                                </p:cTn>
                              </p:par>
                              <p:par>
                                <p:cTn id="56" presetID="10" presetClass="entr" presetSubtype="0" fill="hold" nodeType="withEffect">
                                  <p:stCondLst>
                                    <p:cond delay="0"/>
                                  </p:stCondLst>
                                  <p:childTnLst>
                                    <p:set>
                                      <p:cBhvr>
                                        <p:cTn id="57" dur="1" fill="hold">
                                          <p:stCondLst>
                                            <p:cond delay="0"/>
                                          </p:stCondLst>
                                        </p:cTn>
                                        <p:tgtEl>
                                          <p:spTgt spid="684"/>
                                        </p:tgtEl>
                                        <p:attrNameLst>
                                          <p:attrName>style.visibility</p:attrName>
                                        </p:attrNameLst>
                                      </p:cBhvr>
                                      <p:to>
                                        <p:strVal val="visible"/>
                                      </p:to>
                                    </p:set>
                                    <p:animEffect transition="in" filter="fade">
                                      <p:cBhvr>
                                        <p:cTn id="58" dur="2000"/>
                                        <p:tgtEl>
                                          <p:spTgt spid="684"/>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0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0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0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0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0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5" name="群組 4">
            <a:extLst>
              <a:ext uri="{FF2B5EF4-FFF2-40B4-BE49-F238E27FC236}">
                <a16:creationId xmlns:a16="http://schemas.microsoft.com/office/drawing/2014/main" id="{00797AFB-C3F5-4910-AE9D-EA9778C8F232}"/>
              </a:ext>
            </a:extLst>
          </p:cNvPr>
          <p:cNvGrpSpPr/>
          <p:nvPr/>
        </p:nvGrpSpPr>
        <p:grpSpPr>
          <a:xfrm>
            <a:off x="1807241" y="829498"/>
            <a:ext cx="3209143" cy="997780"/>
            <a:chOff x="778198" y="841544"/>
            <a:chExt cx="3209143" cy="997780"/>
          </a:xfrm>
        </p:grpSpPr>
        <p:grpSp>
          <p:nvGrpSpPr>
            <p:cNvPr id="104" name="Google Shape;104;p2"/>
            <p:cNvGrpSpPr/>
            <p:nvPr/>
          </p:nvGrpSpPr>
          <p:grpSpPr>
            <a:xfrm>
              <a:off x="3129874" y="841544"/>
              <a:ext cx="857467" cy="997780"/>
              <a:chOff x="0" y="0"/>
              <a:chExt cx="698500" cy="812800"/>
            </a:xfrm>
          </p:grpSpPr>
          <p:sp>
            <p:nvSpPr>
              <p:cNvPr id="105" name="Google Shape;105;p2"/>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C7ECF"/>
              </a:solidFill>
              <a:ln>
                <a:noFill/>
              </a:ln>
            </p:spPr>
          </p:sp>
          <p:sp>
            <p:nvSpPr>
              <p:cNvPr id="106" name="Google Shape;106;p2"/>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19" name="Google Shape;119;p2"/>
            <p:cNvSpPr/>
            <p:nvPr/>
          </p:nvSpPr>
          <p:spPr>
            <a:xfrm>
              <a:off x="3323010" y="1138409"/>
              <a:ext cx="471194" cy="404049"/>
            </a:xfrm>
            <a:custGeom>
              <a:avLst/>
              <a:gdLst/>
              <a:ahLst/>
              <a:cxnLst/>
              <a:rect l="l" t="t" r="r" b="b"/>
              <a:pathLst>
                <a:path w="942387" h="808097" extrusionOk="0">
                  <a:moveTo>
                    <a:pt x="0" y="0"/>
                  </a:moveTo>
                  <a:lnTo>
                    <a:pt x="942387" y="0"/>
                  </a:lnTo>
                  <a:lnTo>
                    <a:pt x="942387" y="808097"/>
                  </a:lnTo>
                  <a:lnTo>
                    <a:pt x="0" y="808097"/>
                  </a:lnTo>
                  <a:lnTo>
                    <a:pt x="0" y="0"/>
                  </a:lnTo>
                  <a:close/>
                </a:path>
              </a:pathLst>
            </a:custGeom>
            <a:blipFill rotWithShape="1">
              <a:blip r:embed="rId3">
                <a:alphaModFix/>
              </a:blip>
              <a:stretch>
                <a:fillRect/>
              </a:stretch>
            </a:blipFill>
            <a:ln>
              <a:noFill/>
            </a:ln>
          </p:spPr>
        </p:sp>
        <p:sp>
          <p:nvSpPr>
            <p:cNvPr id="124" name="Google Shape;124;p2"/>
            <p:cNvSpPr txBox="1"/>
            <p:nvPr/>
          </p:nvSpPr>
          <p:spPr>
            <a:xfrm>
              <a:off x="1323761" y="1288846"/>
              <a:ext cx="1570153" cy="271869"/>
            </a:xfrm>
            <a:prstGeom prst="rect">
              <a:avLst/>
            </a:prstGeom>
            <a:noFill/>
            <a:ln>
              <a:noFill/>
            </a:ln>
          </p:spPr>
          <p:txBody>
            <a:bodyPr spcFirstLastPara="1" wrap="square" lIns="0" tIns="0" rIns="0" bIns="0" anchor="t" anchorCtr="0">
              <a:spAutoFit/>
            </a:bodyPr>
            <a:lstStyle/>
            <a:p>
              <a:pPr marL="0" marR="0" lvl="0" indent="0" algn="r" rtl="0">
                <a:lnSpc>
                  <a:spcPct val="52499"/>
                </a:lnSpc>
                <a:spcBef>
                  <a:spcPts val="0"/>
                </a:spcBef>
                <a:spcAft>
                  <a:spcPts val="0"/>
                </a:spcAft>
                <a:buClr>
                  <a:srgbClr val="000000"/>
                </a:buClr>
                <a:buSzPts val="3200"/>
                <a:buFont typeface="Arial"/>
                <a:buNone/>
              </a:pPr>
              <a:r>
                <a:rPr lang="zh-TW" sz="3200" b="0" i="0" u="none" strike="noStrike" cap="none" dirty="0">
                  <a:solidFill>
                    <a:srgbClr val="000000"/>
                  </a:solidFill>
                  <a:latin typeface="Barlow SemiBold"/>
                  <a:ea typeface="Barlow SemiBold"/>
                  <a:cs typeface="Barlow SemiBold"/>
                  <a:sym typeface="Barlow SemiBold"/>
                </a:rPr>
                <a:t>01</a:t>
              </a:r>
              <a:endParaRPr sz="1400" b="0" i="0" u="none" strike="noStrike" cap="none" dirty="0">
                <a:solidFill>
                  <a:srgbClr val="000000"/>
                </a:solidFill>
                <a:latin typeface="Arial"/>
                <a:ea typeface="Arial"/>
                <a:cs typeface="Arial"/>
                <a:sym typeface="Arial"/>
              </a:endParaRPr>
            </a:p>
          </p:txBody>
        </p:sp>
        <p:sp>
          <p:nvSpPr>
            <p:cNvPr id="125" name="Google Shape;125;p2"/>
            <p:cNvSpPr txBox="1"/>
            <p:nvPr/>
          </p:nvSpPr>
          <p:spPr>
            <a:xfrm>
              <a:off x="778198" y="1279629"/>
              <a:ext cx="1570153" cy="193515"/>
            </a:xfrm>
            <a:prstGeom prst="rect">
              <a:avLst/>
            </a:prstGeom>
            <a:noFill/>
            <a:ln>
              <a:noFill/>
            </a:ln>
          </p:spPr>
          <p:txBody>
            <a:bodyPr spcFirstLastPara="1" wrap="square" lIns="0" tIns="0" rIns="0" bIns="0" anchor="t" anchorCtr="0">
              <a:spAutoFit/>
            </a:bodyPr>
            <a:lstStyle/>
            <a:p>
              <a:pPr marL="0" marR="0" lvl="0" indent="0" algn="r" rtl="0">
                <a:lnSpc>
                  <a:spcPct val="77777"/>
                </a:lnSpc>
                <a:spcBef>
                  <a:spcPts val="0"/>
                </a:spcBef>
                <a:spcAft>
                  <a:spcPts val="0"/>
                </a:spcAft>
                <a:buClr>
                  <a:srgbClr val="000000"/>
                </a:buClr>
                <a:buSzPts val="1800"/>
                <a:buFont typeface="Arial"/>
                <a:buNone/>
              </a:pPr>
              <a:r>
                <a:rPr lang="zh-TW" sz="1800" b="1" i="0" u="none" strike="noStrike" cap="none">
                  <a:solidFill>
                    <a:srgbClr val="63696F"/>
                  </a:solidFill>
                  <a:latin typeface="Microsoft JhengHei"/>
                  <a:ea typeface="Microsoft JhengHei"/>
                  <a:cs typeface="Microsoft JhengHei"/>
                  <a:sym typeface="Microsoft JhengHei"/>
                </a:rPr>
                <a:t>簡介</a:t>
              </a:r>
              <a:endParaRPr sz="1800" b="1" i="0" u="none" strike="noStrike" cap="none" dirty="0">
                <a:solidFill>
                  <a:srgbClr val="63696F"/>
                </a:solidFill>
                <a:latin typeface="Microsoft JhengHei"/>
                <a:ea typeface="Microsoft JhengHei"/>
                <a:cs typeface="Microsoft JhengHei"/>
                <a:sym typeface="Microsoft JhengHei"/>
              </a:endParaRPr>
            </a:p>
          </p:txBody>
        </p:sp>
      </p:grpSp>
      <p:grpSp>
        <p:nvGrpSpPr>
          <p:cNvPr id="6" name="群組 5">
            <a:extLst>
              <a:ext uri="{FF2B5EF4-FFF2-40B4-BE49-F238E27FC236}">
                <a16:creationId xmlns:a16="http://schemas.microsoft.com/office/drawing/2014/main" id="{B8E77E2A-A7EB-4B10-943C-1A0C07B2072F}"/>
              </a:ext>
            </a:extLst>
          </p:cNvPr>
          <p:cNvGrpSpPr/>
          <p:nvPr/>
        </p:nvGrpSpPr>
        <p:grpSpPr>
          <a:xfrm>
            <a:off x="535218" y="1888235"/>
            <a:ext cx="3213748" cy="997780"/>
            <a:chOff x="301948" y="2211448"/>
            <a:chExt cx="3213748" cy="997780"/>
          </a:xfrm>
        </p:grpSpPr>
        <p:grpSp>
          <p:nvGrpSpPr>
            <p:cNvPr id="110" name="Google Shape;110;p2"/>
            <p:cNvGrpSpPr/>
            <p:nvPr/>
          </p:nvGrpSpPr>
          <p:grpSpPr>
            <a:xfrm>
              <a:off x="2658229" y="2211448"/>
              <a:ext cx="857467" cy="997780"/>
              <a:chOff x="0" y="0"/>
              <a:chExt cx="698500" cy="812800"/>
            </a:xfrm>
          </p:grpSpPr>
          <p:sp>
            <p:nvSpPr>
              <p:cNvPr id="111" name="Google Shape;111;p2"/>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BDE4E"/>
              </a:solidFill>
              <a:ln>
                <a:noFill/>
              </a:ln>
            </p:spPr>
          </p:sp>
          <p:sp>
            <p:nvSpPr>
              <p:cNvPr id="112" name="Google Shape;112;p2"/>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22" name="Google Shape;122;p2"/>
            <p:cNvSpPr/>
            <p:nvPr/>
          </p:nvSpPr>
          <p:spPr>
            <a:xfrm>
              <a:off x="2885424" y="2508799"/>
              <a:ext cx="403078" cy="403078"/>
            </a:xfrm>
            <a:custGeom>
              <a:avLst/>
              <a:gdLst/>
              <a:ahLst/>
              <a:cxnLst/>
              <a:rect l="l" t="t" r="r" b="b"/>
              <a:pathLst>
                <a:path w="806155" h="806155" extrusionOk="0">
                  <a:moveTo>
                    <a:pt x="0" y="0"/>
                  </a:moveTo>
                  <a:lnTo>
                    <a:pt x="806155" y="0"/>
                  </a:lnTo>
                  <a:lnTo>
                    <a:pt x="806155" y="806155"/>
                  </a:lnTo>
                  <a:lnTo>
                    <a:pt x="0" y="806155"/>
                  </a:lnTo>
                  <a:lnTo>
                    <a:pt x="0" y="0"/>
                  </a:lnTo>
                  <a:close/>
                </a:path>
              </a:pathLst>
            </a:custGeom>
            <a:blipFill rotWithShape="1">
              <a:blip r:embed="rId4">
                <a:alphaModFix/>
              </a:blip>
              <a:stretch>
                <a:fillRect/>
              </a:stretch>
            </a:blipFill>
            <a:ln>
              <a:noFill/>
            </a:ln>
          </p:spPr>
        </p:sp>
        <p:sp>
          <p:nvSpPr>
            <p:cNvPr id="126" name="Google Shape;126;p2"/>
            <p:cNvSpPr txBox="1"/>
            <p:nvPr/>
          </p:nvSpPr>
          <p:spPr>
            <a:xfrm>
              <a:off x="847511" y="2638726"/>
              <a:ext cx="1570153" cy="271869"/>
            </a:xfrm>
            <a:prstGeom prst="rect">
              <a:avLst/>
            </a:prstGeom>
            <a:noFill/>
            <a:ln>
              <a:noFill/>
            </a:ln>
          </p:spPr>
          <p:txBody>
            <a:bodyPr spcFirstLastPara="1" wrap="square" lIns="0" tIns="0" rIns="0" bIns="0" anchor="t" anchorCtr="0">
              <a:spAutoFit/>
            </a:bodyPr>
            <a:lstStyle/>
            <a:p>
              <a:pPr marL="0" marR="0" lvl="0" indent="0" algn="r" rtl="0">
                <a:lnSpc>
                  <a:spcPct val="52499"/>
                </a:lnSpc>
                <a:spcBef>
                  <a:spcPts val="0"/>
                </a:spcBef>
                <a:spcAft>
                  <a:spcPts val="0"/>
                </a:spcAft>
                <a:buClr>
                  <a:srgbClr val="000000"/>
                </a:buClr>
                <a:buSzPts val="3200"/>
                <a:buFont typeface="Arial"/>
                <a:buNone/>
              </a:pPr>
              <a:r>
                <a:rPr lang="zh-TW" sz="3200" b="0" i="0" u="none" strike="noStrike" cap="none" dirty="0">
                  <a:solidFill>
                    <a:srgbClr val="000000"/>
                  </a:solidFill>
                  <a:latin typeface="Barlow SemiBold"/>
                  <a:ea typeface="Barlow SemiBold"/>
                  <a:cs typeface="Barlow SemiBold"/>
                  <a:sym typeface="Barlow SemiBold"/>
                </a:rPr>
                <a:t>02</a:t>
              </a:r>
              <a:endParaRPr sz="1400" b="0" i="0" u="none" strike="noStrike" cap="none" dirty="0">
                <a:solidFill>
                  <a:srgbClr val="000000"/>
                </a:solidFill>
                <a:latin typeface="Arial"/>
                <a:ea typeface="Arial"/>
                <a:cs typeface="Arial"/>
                <a:sym typeface="Arial"/>
              </a:endParaRPr>
            </a:p>
          </p:txBody>
        </p:sp>
        <p:sp>
          <p:nvSpPr>
            <p:cNvPr id="127" name="Google Shape;127;p2"/>
            <p:cNvSpPr txBox="1"/>
            <p:nvPr/>
          </p:nvSpPr>
          <p:spPr>
            <a:xfrm>
              <a:off x="301948" y="2629509"/>
              <a:ext cx="1570200" cy="215400"/>
            </a:xfrm>
            <a:prstGeom prst="rect">
              <a:avLst/>
            </a:prstGeom>
            <a:noFill/>
            <a:ln>
              <a:noFill/>
            </a:ln>
          </p:spPr>
          <p:txBody>
            <a:bodyPr spcFirstLastPara="1" wrap="square" lIns="0" tIns="0" rIns="0" bIns="0" anchor="t" anchorCtr="0">
              <a:spAutoFit/>
            </a:bodyPr>
            <a:lstStyle/>
            <a:p>
              <a:pPr marL="0" marR="0" lvl="0" indent="0" algn="r" rtl="0">
                <a:lnSpc>
                  <a:spcPct val="77777"/>
                </a:lnSpc>
                <a:spcBef>
                  <a:spcPts val="0"/>
                </a:spcBef>
                <a:spcAft>
                  <a:spcPts val="0"/>
                </a:spcAft>
                <a:buClr>
                  <a:srgbClr val="000000"/>
                </a:buClr>
                <a:buSzPts val="1800"/>
                <a:buFont typeface="Arial"/>
                <a:buNone/>
              </a:pPr>
              <a:r>
                <a:rPr lang="zh-TW" sz="1800" b="1" i="0" u="none" strike="noStrike" cap="none">
                  <a:solidFill>
                    <a:srgbClr val="63696F"/>
                  </a:solidFill>
                  <a:latin typeface="Microsoft JhengHei"/>
                  <a:ea typeface="Microsoft JhengHei"/>
                  <a:cs typeface="Microsoft JhengHei"/>
                  <a:sym typeface="Microsoft JhengHei"/>
                </a:rPr>
                <a:t>經費動支</a:t>
              </a:r>
              <a:endParaRPr sz="1800" b="1" i="0" u="none" strike="noStrike" cap="none" dirty="0">
                <a:solidFill>
                  <a:srgbClr val="63696F"/>
                </a:solidFill>
                <a:latin typeface="Microsoft JhengHei"/>
                <a:ea typeface="Microsoft JhengHei"/>
                <a:cs typeface="Microsoft JhengHei"/>
                <a:sym typeface="Microsoft JhengHei"/>
              </a:endParaRPr>
            </a:p>
          </p:txBody>
        </p:sp>
      </p:grpSp>
      <p:grpSp>
        <p:nvGrpSpPr>
          <p:cNvPr id="7" name="群組 6">
            <a:extLst>
              <a:ext uri="{FF2B5EF4-FFF2-40B4-BE49-F238E27FC236}">
                <a16:creationId xmlns:a16="http://schemas.microsoft.com/office/drawing/2014/main" id="{8F59B6BB-C7E2-44EF-A86D-BBC437CA9408}"/>
              </a:ext>
            </a:extLst>
          </p:cNvPr>
          <p:cNvGrpSpPr/>
          <p:nvPr/>
        </p:nvGrpSpPr>
        <p:grpSpPr>
          <a:xfrm>
            <a:off x="307535" y="3273067"/>
            <a:ext cx="3441431" cy="997780"/>
            <a:chOff x="545910" y="3581353"/>
            <a:chExt cx="3441431" cy="997780"/>
          </a:xfrm>
        </p:grpSpPr>
        <p:grpSp>
          <p:nvGrpSpPr>
            <p:cNvPr id="116" name="Google Shape;116;p2"/>
            <p:cNvGrpSpPr/>
            <p:nvPr/>
          </p:nvGrpSpPr>
          <p:grpSpPr>
            <a:xfrm>
              <a:off x="3129874" y="3581353"/>
              <a:ext cx="857467" cy="997780"/>
              <a:chOff x="0" y="0"/>
              <a:chExt cx="698500" cy="812800"/>
            </a:xfrm>
          </p:grpSpPr>
          <p:sp>
            <p:nvSpPr>
              <p:cNvPr id="117" name="Google Shape;117;p2"/>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a:ln>
                <a:noFill/>
              </a:ln>
            </p:spPr>
          </p:sp>
          <p:sp>
            <p:nvSpPr>
              <p:cNvPr id="118" name="Google Shape;118;p2"/>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20" name="Google Shape;120;p2"/>
            <p:cNvSpPr/>
            <p:nvPr/>
          </p:nvSpPr>
          <p:spPr>
            <a:xfrm>
              <a:off x="3350046" y="3863838"/>
              <a:ext cx="417122" cy="432811"/>
            </a:xfrm>
            <a:custGeom>
              <a:avLst/>
              <a:gdLst/>
              <a:ahLst/>
              <a:cxnLst/>
              <a:rect l="l" t="t" r="r" b="b"/>
              <a:pathLst>
                <a:path w="834243" h="865622" extrusionOk="0">
                  <a:moveTo>
                    <a:pt x="0" y="0"/>
                  </a:moveTo>
                  <a:lnTo>
                    <a:pt x="834243" y="0"/>
                  </a:lnTo>
                  <a:lnTo>
                    <a:pt x="834243" y="865621"/>
                  </a:lnTo>
                  <a:lnTo>
                    <a:pt x="0" y="865621"/>
                  </a:lnTo>
                  <a:lnTo>
                    <a:pt x="0" y="0"/>
                  </a:lnTo>
                  <a:close/>
                </a:path>
              </a:pathLst>
            </a:custGeom>
            <a:blipFill rotWithShape="1">
              <a:blip r:embed="rId5">
                <a:alphaModFix/>
              </a:blip>
              <a:stretch>
                <a:fillRect/>
              </a:stretch>
            </a:blipFill>
            <a:ln>
              <a:noFill/>
            </a:ln>
          </p:spPr>
        </p:sp>
        <p:sp>
          <p:nvSpPr>
            <p:cNvPr id="128" name="Google Shape;128;p2"/>
            <p:cNvSpPr txBox="1"/>
            <p:nvPr/>
          </p:nvSpPr>
          <p:spPr>
            <a:xfrm>
              <a:off x="1323761" y="4015305"/>
              <a:ext cx="1570153" cy="271869"/>
            </a:xfrm>
            <a:prstGeom prst="rect">
              <a:avLst/>
            </a:prstGeom>
            <a:noFill/>
            <a:ln>
              <a:noFill/>
            </a:ln>
          </p:spPr>
          <p:txBody>
            <a:bodyPr spcFirstLastPara="1" wrap="square" lIns="0" tIns="0" rIns="0" bIns="0" anchor="t" anchorCtr="0">
              <a:spAutoFit/>
            </a:bodyPr>
            <a:lstStyle/>
            <a:p>
              <a:pPr marL="0" marR="0" lvl="0" indent="0" algn="r" rtl="0">
                <a:lnSpc>
                  <a:spcPct val="52499"/>
                </a:lnSpc>
                <a:spcBef>
                  <a:spcPts val="0"/>
                </a:spcBef>
                <a:spcAft>
                  <a:spcPts val="0"/>
                </a:spcAft>
                <a:buClr>
                  <a:srgbClr val="000000"/>
                </a:buClr>
                <a:buSzPts val="3200"/>
                <a:buFont typeface="Arial"/>
                <a:buNone/>
              </a:pPr>
              <a:r>
                <a:rPr lang="zh-TW" sz="3200" b="0" i="0" u="none" strike="noStrike" cap="none" dirty="0">
                  <a:solidFill>
                    <a:srgbClr val="000000"/>
                  </a:solidFill>
                  <a:latin typeface="Barlow SemiBold"/>
                  <a:ea typeface="Barlow SemiBold"/>
                  <a:cs typeface="Barlow SemiBold"/>
                  <a:sym typeface="Barlow SemiBold"/>
                </a:rPr>
                <a:t>03</a:t>
              </a:r>
              <a:endParaRPr sz="1400" b="0" i="0" u="none" strike="noStrike" cap="none" dirty="0">
                <a:solidFill>
                  <a:srgbClr val="000000"/>
                </a:solidFill>
                <a:latin typeface="Arial"/>
                <a:ea typeface="Arial"/>
                <a:cs typeface="Arial"/>
                <a:sym typeface="Arial"/>
              </a:endParaRPr>
            </a:p>
          </p:txBody>
        </p:sp>
        <p:sp>
          <p:nvSpPr>
            <p:cNvPr id="129" name="Google Shape;129;p2"/>
            <p:cNvSpPr txBox="1"/>
            <p:nvPr/>
          </p:nvSpPr>
          <p:spPr>
            <a:xfrm>
              <a:off x="545910" y="4006088"/>
              <a:ext cx="1802440" cy="216085"/>
            </a:xfrm>
            <a:prstGeom prst="rect">
              <a:avLst/>
            </a:prstGeom>
            <a:noFill/>
            <a:ln>
              <a:noFill/>
            </a:ln>
          </p:spPr>
          <p:txBody>
            <a:bodyPr spcFirstLastPara="1" wrap="square" lIns="0" tIns="0" rIns="0" bIns="0" anchor="t" anchorCtr="0">
              <a:spAutoFit/>
            </a:bodyPr>
            <a:lstStyle/>
            <a:p>
              <a:pPr marL="0" marR="0" lvl="0" indent="0" algn="r" rtl="0">
                <a:lnSpc>
                  <a:spcPct val="77777"/>
                </a:lnSpc>
                <a:spcBef>
                  <a:spcPts val="0"/>
                </a:spcBef>
                <a:spcAft>
                  <a:spcPts val="0"/>
                </a:spcAft>
                <a:buClr>
                  <a:srgbClr val="000000"/>
                </a:buClr>
                <a:buSzPts val="1800"/>
                <a:buFont typeface="Arial"/>
                <a:buNone/>
              </a:pPr>
              <a:r>
                <a:rPr lang="zh-TW" altLang="en-US" sz="1800" b="1" dirty="0">
                  <a:solidFill>
                    <a:srgbClr val="63696F"/>
                  </a:solidFill>
                  <a:latin typeface="Microsoft JhengHei"/>
                  <a:ea typeface="Microsoft JhengHei"/>
                  <a:cs typeface="Microsoft JhengHei"/>
                  <a:sym typeface="Microsoft JhengHei"/>
                </a:rPr>
                <a:t>經費</a:t>
              </a:r>
              <a:r>
                <a:rPr lang="zh-TW" sz="1800" b="1" i="0" u="none" strike="noStrike" cap="none" dirty="0">
                  <a:solidFill>
                    <a:srgbClr val="63696F"/>
                  </a:solidFill>
                  <a:latin typeface="Microsoft JhengHei"/>
                  <a:ea typeface="Microsoft JhengHei"/>
                  <a:cs typeface="Microsoft JhengHei"/>
                  <a:sym typeface="Microsoft JhengHei"/>
                </a:rPr>
                <a:t>結報</a:t>
              </a:r>
              <a:endParaRPr sz="1800" b="1" i="0" u="none" strike="noStrike" cap="none" dirty="0">
                <a:solidFill>
                  <a:srgbClr val="63696F"/>
                </a:solidFill>
                <a:latin typeface="Microsoft JhengHei"/>
                <a:ea typeface="Microsoft JhengHei"/>
                <a:cs typeface="Microsoft JhengHei"/>
                <a:sym typeface="Microsoft JhengHei"/>
              </a:endParaRPr>
            </a:p>
          </p:txBody>
        </p:sp>
      </p:grpSp>
      <p:grpSp>
        <p:nvGrpSpPr>
          <p:cNvPr id="3" name="群組 2">
            <a:extLst>
              <a:ext uri="{FF2B5EF4-FFF2-40B4-BE49-F238E27FC236}">
                <a16:creationId xmlns:a16="http://schemas.microsoft.com/office/drawing/2014/main" id="{E84FC348-D4F2-4366-B8FA-8CB05F787461}"/>
              </a:ext>
            </a:extLst>
          </p:cNvPr>
          <p:cNvGrpSpPr/>
          <p:nvPr/>
        </p:nvGrpSpPr>
        <p:grpSpPr>
          <a:xfrm>
            <a:off x="5323613" y="3199881"/>
            <a:ext cx="3349309" cy="997780"/>
            <a:chOff x="5492743" y="2211448"/>
            <a:chExt cx="3349309" cy="997780"/>
          </a:xfrm>
        </p:grpSpPr>
        <p:grpSp>
          <p:nvGrpSpPr>
            <p:cNvPr id="2" name="群組 1">
              <a:extLst>
                <a:ext uri="{FF2B5EF4-FFF2-40B4-BE49-F238E27FC236}">
                  <a16:creationId xmlns:a16="http://schemas.microsoft.com/office/drawing/2014/main" id="{26DA5EF2-B93C-4AD5-B5EF-F7188B6ECC11}"/>
                </a:ext>
              </a:extLst>
            </p:cNvPr>
            <p:cNvGrpSpPr/>
            <p:nvPr/>
          </p:nvGrpSpPr>
          <p:grpSpPr>
            <a:xfrm>
              <a:off x="5492743" y="2211448"/>
              <a:ext cx="2657363" cy="997780"/>
              <a:chOff x="5492743" y="2211448"/>
              <a:chExt cx="2657363" cy="997780"/>
            </a:xfrm>
          </p:grpSpPr>
          <p:grpSp>
            <p:nvGrpSpPr>
              <p:cNvPr id="113" name="Google Shape;113;p2"/>
              <p:cNvGrpSpPr/>
              <p:nvPr/>
            </p:nvGrpSpPr>
            <p:grpSpPr>
              <a:xfrm>
                <a:off x="5492743" y="2211448"/>
                <a:ext cx="857467" cy="997780"/>
                <a:chOff x="0" y="0"/>
                <a:chExt cx="698500" cy="812800"/>
              </a:xfrm>
            </p:grpSpPr>
            <p:sp>
              <p:nvSpPr>
                <p:cNvPr id="114" name="Google Shape;114;p2"/>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BDE4E"/>
                </a:solidFill>
                <a:ln>
                  <a:noFill/>
                </a:ln>
              </p:spPr>
            </p:sp>
            <p:sp>
              <p:nvSpPr>
                <p:cNvPr id="115" name="Google Shape;115;p2"/>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21" name="Google Shape;121;p2"/>
              <p:cNvSpPr/>
              <p:nvPr/>
            </p:nvSpPr>
            <p:spPr>
              <a:xfrm>
                <a:off x="5709735" y="2498597"/>
                <a:ext cx="423483" cy="423483"/>
              </a:xfrm>
              <a:custGeom>
                <a:avLst/>
                <a:gdLst/>
                <a:ahLst/>
                <a:cxnLst/>
                <a:rect l="l" t="t" r="r" b="b"/>
                <a:pathLst>
                  <a:path w="846966" h="846966" extrusionOk="0">
                    <a:moveTo>
                      <a:pt x="0" y="0"/>
                    </a:moveTo>
                    <a:lnTo>
                      <a:pt x="846966" y="0"/>
                    </a:lnTo>
                    <a:lnTo>
                      <a:pt x="846966" y="846966"/>
                    </a:lnTo>
                    <a:lnTo>
                      <a:pt x="0" y="846966"/>
                    </a:lnTo>
                    <a:lnTo>
                      <a:pt x="0" y="0"/>
                    </a:lnTo>
                    <a:close/>
                  </a:path>
                </a:pathLst>
              </a:custGeom>
              <a:blipFill rotWithShape="1">
                <a:blip r:embed="rId6">
                  <a:alphaModFix/>
                </a:blip>
                <a:stretch>
                  <a:fillRect/>
                </a:stretch>
              </a:blipFill>
              <a:ln>
                <a:noFill/>
              </a:ln>
            </p:spPr>
          </p:sp>
          <p:sp>
            <p:nvSpPr>
              <p:cNvPr id="132" name="Google Shape;132;p2"/>
              <p:cNvSpPr txBox="1"/>
              <p:nvPr/>
            </p:nvSpPr>
            <p:spPr>
              <a:xfrm>
                <a:off x="6579953" y="2672996"/>
                <a:ext cx="1570153" cy="27186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3200"/>
                  <a:buFont typeface="Arial"/>
                  <a:buNone/>
                </a:pPr>
                <a:r>
                  <a:rPr lang="zh-TW" sz="3200" b="0" i="0" u="none" strike="noStrike" cap="none" dirty="0">
                    <a:solidFill>
                      <a:srgbClr val="000000"/>
                    </a:solidFill>
                    <a:latin typeface="Barlow SemiBold"/>
                    <a:ea typeface="Barlow SemiBold"/>
                    <a:cs typeface="Barlow SemiBold"/>
                    <a:sym typeface="Barlow SemiBold"/>
                  </a:rPr>
                  <a:t>05</a:t>
                </a:r>
                <a:endParaRPr sz="1400" b="0" i="0" u="none" strike="noStrike" cap="none" dirty="0">
                  <a:solidFill>
                    <a:srgbClr val="000000"/>
                  </a:solidFill>
                  <a:latin typeface="Arial"/>
                  <a:ea typeface="Arial"/>
                  <a:cs typeface="Arial"/>
                  <a:sym typeface="Arial"/>
                </a:endParaRPr>
              </a:p>
            </p:txBody>
          </p:sp>
        </p:grpSp>
        <p:sp>
          <p:nvSpPr>
            <p:cNvPr id="133" name="Google Shape;133;p2"/>
            <p:cNvSpPr txBox="1"/>
            <p:nvPr/>
          </p:nvSpPr>
          <p:spPr>
            <a:xfrm>
              <a:off x="7139164" y="2666972"/>
              <a:ext cx="1702888" cy="216085"/>
            </a:xfrm>
            <a:prstGeom prst="rect">
              <a:avLst/>
            </a:prstGeom>
            <a:noFill/>
            <a:ln>
              <a:noFill/>
            </a:ln>
          </p:spPr>
          <p:txBody>
            <a:bodyPr spcFirstLastPara="1" wrap="square" lIns="0" tIns="0" rIns="0" bIns="0" anchor="t" anchorCtr="0">
              <a:spAutoFit/>
            </a:bodyPr>
            <a:lstStyle/>
            <a:p>
              <a:pPr marL="0" marR="0" lvl="0" indent="0" algn="l" rtl="0">
                <a:lnSpc>
                  <a:spcPct val="77777"/>
                </a:lnSpc>
                <a:spcBef>
                  <a:spcPts val="0"/>
                </a:spcBef>
                <a:spcAft>
                  <a:spcPts val="0"/>
                </a:spcAft>
                <a:buClr>
                  <a:srgbClr val="000000"/>
                </a:buClr>
                <a:buSzPts val="1800"/>
                <a:buFont typeface="Arial"/>
                <a:buNone/>
              </a:pPr>
              <a:r>
                <a:rPr lang="zh-TW" sz="1800" b="1" i="0" u="none" strike="noStrike" cap="none" dirty="0">
                  <a:solidFill>
                    <a:srgbClr val="63696F"/>
                  </a:solidFill>
                  <a:latin typeface="Microsoft JhengHei"/>
                  <a:ea typeface="Microsoft JhengHei"/>
                  <a:cs typeface="Microsoft JhengHei"/>
                  <a:sym typeface="Microsoft JhengHei"/>
                </a:rPr>
                <a:t>計畫</a:t>
              </a:r>
              <a:r>
                <a:rPr lang="zh-TW" altLang="en-US" sz="1800" b="1" i="0" u="none" strike="noStrike" cap="none" dirty="0">
                  <a:solidFill>
                    <a:srgbClr val="63696F"/>
                  </a:solidFill>
                  <a:latin typeface="Microsoft JhengHei"/>
                  <a:ea typeface="Microsoft JhengHei"/>
                  <a:cs typeface="Microsoft JhengHei"/>
                  <a:sym typeface="Microsoft JhengHei"/>
                </a:rPr>
                <a:t>經費</a:t>
              </a:r>
              <a:r>
                <a:rPr lang="zh-TW" sz="1800" b="1" i="0" u="none" strike="noStrike" cap="none" dirty="0">
                  <a:solidFill>
                    <a:srgbClr val="63696F"/>
                  </a:solidFill>
                  <a:latin typeface="Microsoft JhengHei"/>
                  <a:ea typeface="Microsoft JhengHei"/>
                  <a:cs typeface="Microsoft JhengHei"/>
                  <a:sym typeface="Microsoft JhengHei"/>
                </a:rPr>
                <a:t>結案</a:t>
              </a:r>
              <a:endParaRPr sz="1800" b="1" i="0" u="none" strike="noStrike" cap="none" dirty="0">
                <a:solidFill>
                  <a:srgbClr val="63696F"/>
                </a:solidFill>
                <a:latin typeface="Microsoft JhengHei"/>
                <a:ea typeface="Microsoft JhengHei"/>
                <a:cs typeface="Microsoft JhengHei"/>
                <a:sym typeface="Microsoft JhengHei"/>
              </a:endParaRPr>
            </a:p>
          </p:txBody>
        </p:sp>
      </p:grpSp>
      <p:sp>
        <p:nvSpPr>
          <p:cNvPr id="134" name="Google Shape;134;p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7">
              <a:alphaModFix/>
            </a:blip>
            <a:stretch>
              <a:fillRect/>
            </a:stretch>
          </a:blipFill>
          <a:ln>
            <a:noFill/>
          </a:ln>
        </p:spPr>
      </p:sp>
      <p:sp>
        <p:nvSpPr>
          <p:cNvPr id="135" name="Google Shape;135;p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6" name="Google Shape;136;p2"/>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8">
              <a:alphaModFix/>
            </a:blip>
            <a:stretch>
              <a:fillRect/>
            </a:stretch>
          </a:blipFill>
          <a:ln>
            <a:noFill/>
          </a:ln>
        </p:spPr>
      </p:sp>
      <p:sp>
        <p:nvSpPr>
          <p:cNvPr id="137" name="Google Shape;137;p2"/>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8" name="Google Shape;138;p2"/>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9" name="Google Shape;139;p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0" name="Google Shape;140;p2"/>
          <p:cNvSpPr/>
          <p:nvPr/>
        </p:nvSpPr>
        <p:spPr>
          <a:xfrm>
            <a:off x="3323010" y="23358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1" name="Google Shape;141;p2"/>
          <p:cNvSpPr/>
          <p:nvPr/>
        </p:nvSpPr>
        <p:spPr>
          <a:xfrm>
            <a:off x="4819182" y="23358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2" name="Google Shape;142;p2"/>
          <p:cNvSpPr/>
          <p:nvPr/>
        </p:nvSpPr>
        <p:spPr>
          <a:xfrm>
            <a:off x="3129874" y="70601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3" name="Google Shape;143;p2"/>
          <p:cNvSpPr/>
          <p:nvPr/>
        </p:nvSpPr>
        <p:spPr>
          <a:xfrm>
            <a:off x="3129874" y="4491557"/>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pSp>
        <p:nvGrpSpPr>
          <p:cNvPr id="4" name="群組 3">
            <a:extLst>
              <a:ext uri="{FF2B5EF4-FFF2-40B4-BE49-F238E27FC236}">
                <a16:creationId xmlns:a16="http://schemas.microsoft.com/office/drawing/2014/main" id="{7635B8F5-F70C-4FDD-A30E-2F4FA47F7BF2}"/>
              </a:ext>
            </a:extLst>
          </p:cNvPr>
          <p:cNvGrpSpPr/>
          <p:nvPr/>
        </p:nvGrpSpPr>
        <p:grpSpPr>
          <a:xfrm>
            <a:off x="5342546" y="1779426"/>
            <a:ext cx="3801454" cy="1133308"/>
            <a:chOff x="5016384" y="706016"/>
            <a:chExt cx="3801454" cy="1133308"/>
          </a:xfrm>
        </p:grpSpPr>
        <p:grpSp>
          <p:nvGrpSpPr>
            <p:cNvPr id="107" name="Google Shape;107;p2"/>
            <p:cNvGrpSpPr/>
            <p:nvPr/>
          </p:nvGrpSpPr>
          <p:grpSpPr>
            <a:xfrm>
              <a:off x="5016384" y="841544"/>
              <a:ext cx="857467" cy="997780"/>
              <a:chOff x="0" y="0"/>
              <a:chExt cx="698500" cy="812800"/>
            </a:xfrm>
          </p:grpSpPr>
          <p:sp>
            <p:nvSpPr>
              <p:cNvPr id="108" name="Google Shape;108;p2"/>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a:ln>
                <a:noFill/>
              </a:ln>
            </p:spPr>
          </p:sp>
          <p:sp>
            <p:nvSpPr>
              <p:cNvPr id="109" name="Google Shape;109;p2"/>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23" name="Google Shape;123;p2"/>
            <p:cNvSpPr/>
            <p:nvPr/>
          </p:nvSpPr>
          <p:spPr>
            <a:xfrm>
              <a:off x="5206057" y="1135439"/>
              <a:ext cx="478122" cy="409989"/>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9">
                <a:alphaModFix/>
              </a:blip>
              <a:stretch>
                <a:fillRect/>
              </a:stretch>
            </a:blipFill>
            <a:ln>
              <a:noFill/>
            </a:ln>
          </p:spPr>
        </p:sp>
        <p:sp>
          <p:nvSpPr>
            <p:cNvPr id="130" name="Google Shape;130;p2"/>
            <p:cNvSpPr txBox="1"/>
            <p:nvPr/>
          </p:nvSpPr>
          <p:spPr>
            <a:xfrm>
              <a:off x="6102070" y="1296418"/>
              <a:ext cx="1769256" cy="27186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3200"/>
                <a:buFont typeface="Arial"/>
                <a:buNone/>
              </a:pPr>
              <a:r>
                <a:rPr lang="zh-TW" sz="3200" b="0" i="0" u="none" strike="noStrike" cap="none" dirty="0">
                  <a:solidFill>
                    <a:srgbClr val="000000"/>
                  </a:solidFill>
                  <a:latin typeface="Barlow SemiBold"/>
                  <a:ea typeface="Barlow SemiBold"/>
                  <a:cs typeface="Barlow SemiBold"/>
                  <a:sym typeface="Barlow SemiBold"/>
                </a:rPr>
                <a:t>04</a:t>
              </a:r>
              <a:endParaRPr sz="1400" b="0" i="0" u="none" strike="noStrike" cap="none" dirty="0">
                <a:solidFill>
                  <a:srgbClr val="000000"/>
                </a:solidFill>
                <a:latin typeface="Arial"/>
                <a:ea typeface="Arial"/>
                <a:cs typeface="Arial"/>
                <a:sym typeface="Arial"/>
              </a:endParaRPr>
            </a:p>
          </p:txBody>
        </p:sp>
        <p:sp>
          <p:nvSpPr>
            <p:cNvPr id="131" name="Google Shape;131;p2"/>
            <p:cNvSpPr txBox="1"/>
            <p:nvPr/>
          </p:nvSpPr>
          <p:spPr>
            <a:xfrm>
              <a:off x="6637067" y="1258637"/>
              <a:ext cx="2180771" cy="187615"/>
            </a:xfrm>
            <a:prstGeom prst="rect">
              <a:avLst/>
            </a:prstGeom>
            <a:noFill/>
            <a:ln>
              <a:noFill/>
            </a:ln>
          </p:spPr>
          <p:txBody>
            <a:bodyPr spcFirstLastPara="1" wrap="square" lIns="0" tIns="0" rIns="0" bIns="0" anchor="t" anchorCtr="0">
              <a:spAutoFit/>
            </a:bodyPr>
            <a:lstStyle/>
            <a:p>
              <a:pPr marL="0" marR="0" lvl="0" indent="0" algn="l" rtl="0">
                <a:lnSpc>
                  <a:spcPct val="77777"/>
                </a:lnSpc>
                <a:spcBef>
                  <a:spcPts val="0"/>
                </a:spcBef>
                <a:spcAft>
                  <a:spcPts val="0"/>
                </a:spcAft>
                <a:buClr>
                  <a:srgbClr val="000000"/>
                </a:buClr>
                <a:buSzPts val="1800"/>
                <a:buFont typeface="Arial"/>
                <a:buNone/>
              </a:pPr>
              <a:r>
                <a:rPr lang="zh-TW" sz="1800" b="1" i="0" u="none" strike="noStrike" cap="none">
                  <a:solidFill>
                    <a:srgbClr val="63696F"/>
                  </a:solidFill>
                  <a:latin typeface="Microsoft JhengHei"/>
                  <a:ea typeface="Microsoft JhengHei"/>
                  <a:cs typeface="Microsoft JhengHei"/>
                  <a:sym typeface="Microsoft JhengHei"/>
                </a:rPr>
                <a:t>重點提示事項</a:t>
              </a:r>
              <a:endParaRPr sz="1800" b="1" i="0" u="none" strike="noStrike" cap="none" dirty="0">
                <a:solidFill>
                  <a:srgbClr val="63696F"/>
                </a:solidFill>
                <a:latin typeface="Microsoft JhengHei"/>
                <a:ea typeface="Microsoft JhengHei"/>
                <a:cs typeface="Microsoft JhengHei"/>
                <a:sym typeface="Microsoft JhengHei"/>
              </a:endParaRPr>
            </a:p>
          </p:txBody>
        </p:sp>
        <p:sp>
          <p:nvSpPr>
            <p:cNvPr id="144" name="Google Shape;144;p2"/>
            <p:cNvSpPr/>
            <p:nvPr/>
          </p:nvSpPr>
          <p:spPr>
            <a:xfrm>
              <a:off x="5016384" y="70601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pSp>
      <p:sp>
        <p:nvSpPr>
          <p:cNvPr id="145" name="Google Shape;145;p2"/>
          <p:cNvSpPr/>
          <p:nvPr/>
        </p:nvSpPr>
        <p:spPr>
          <a:xfrm>
            <a:off x="5016384" y="4491557"/>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6" name="Google Shape;146;p2"/>
          <p:cNvSpPr txBox="1"/>
          <p:nvPr/>
        </p:nvSpPr>
        <p:spPr>
          <a:xfrm>
            <a:off x="4287839" y="2221217"/>
            <a:ext cx="527990" cy="1329595"/>
          </a:xfrm>
          <a:prstGeom prst="rect">
            <a:avLst/>
          </a:prstGeom>
          <a:noFill/>
          <a:ln>
            <a:noFill/>
          </a:ln>
        </p:spPr>
        <p:txBody>
          <a:bodyPr spcFirstLastPara="1" wrap="square" lIns="0" tIns="0" rIns="0" bIns="0" anchor="t" anchorCtr="0">
            <a:spAutoFit/>
          </a:bodyPr>
          <a:lstStyle/>
          <a:p>
            <a:pPr marL="0" marR="0" lvl="0" indent="0" algn="ctr" rtl="0">
              <a:lnSpc>
                <a:spcPct val="60083"/>
              </a:lnSpc>
              <a:spcBef>
                <a:spcPts val="0"/>
              </a:spcBef>
              <a:spcAft>
                <a:spcPts val="0"/>
              </a:spcAft>
              <a:buClr>
                <a:srgbClr val="000000"/>
              </a:buClr>
              <a:buSzPts val="3600"/>
              <a:buFont typeface="Arial"/>
              <a:buNone/>
            </a:pPr>
            <a:endParaRPr sz="3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60083"/>
              </a:lnSpc>
              <a:spcBef>
                <a:spcPts val="0"/>
              </a:spcBef>
              <a:spcAft>
                <a:spcPts val="0"/>
              </a:spcAft>
              <a:buClr>
                <a:srgbClr val="000000"/>
              </a:buClr>
              <a:buSzPts val="3600"/>
              <a:buFont typeface="Arial"/>
              <a:buNone/>
            </a:pPr>
            <a:r>
              <a:rPr lang="zh-TW" sz="3600" b="1" i="0" u="none" strike="noStrike" cap="none" dirty="0">
                <a:solidFill>
                  <a:srgbClr val="000000"/>
                </a:solidFill>
                <a:latin typeface="Microsoft JhengHei"/>
                <a:ea typeface="Microsoft JhengHei"/>
                <a:cs typeface="Microsoft JhengHei"/>
                <a:sym typeface="Microsoft JhengHei"/>
              </a:rPr>
              <a:t>目</a:t>
            </a:r>
            <a:endParaRPr sz="3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60083"/>
              </a:lnSpc>
              <a:spcBef>
                <a:spcPts val="0"/>
              </a:spcBef>
              <a:spcAft>
                <a:spcPts val="0"/>
              </a:spcAft>
              <a:buClr>
                <a:srgbClr val="000000"/>
              </a:buClr>
              <a:buSzPts val="3600"/>
              <a:buFont typeface="Arial"/>
              <a:buNone/>
            </a:pPr>
            <a:endParaRPr sz="3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60083"/>
              </a:lnSpc>
              <a:spcBef>
                <a:spcPts val="0"/>
              </a:spcBef>
              <a:spcAft>
                <a:spcPts val="0"/>
              </a:spcAft>
              <a:buClr>
                <a:srgbClr val="000000"/>
              </a:buClr>
              <a:buSzPts val="3600"/>
              <a:buFont typeface="Arial"/>
              <a:buNone/>
            </a:pPr>
            <a:r>
              <a:rPr lang="zh-TW" sz="3600" b="1" i="0" u="none" strike="noStrike" cap="none" dirty="0">
                <a:solidFill>
                  <a:srgbClr val="000000"/>
                </a:solidFill>
                <a:latin typeface="Microsoft JhengHei"/>
                <a:ea typeface="Microsoft JhengHei"/>
                <a:cs typeface="Microsoft JhengHei"/>
                <a:sym typeface="Microsoft JhengHei"/>
              </a:rPr>
              <a:t>錄</a:t>
            </a:r>
            <a:endParaRPr sz="3600" b="1" i="0" u="none" strike="noStrike" cap="none" dirty="0">
              <a:solidFill>
                <a:srgbClr val="000000"/>
              </a:solidFill>
              <a:latin typeface="Microsoft JhengHei"/>
              <a:ea typeface="Microsoft JhengHei"/>
              <a:cs typeface="Microsoft JhengHei"/>
              <a:sym typeface="Microsoft JhengHei"/>
            </a:endParaRPr>
          </a:p>
        </p:txBody>
      </p:sp>
      <p:sp>
        <p:nvSpPr>
          <p:cNvPr id="52" name="投影片編號版面配置區 2">
            <a:extLst>
              <a:ext uri="{FF2B5EF4-FFF2-40B4-BE49-F238E27FC236}">
                <a16:creationId xmlns:a16="http://schemas.microsoft.com/office/drawing/2014/main" id="{CB87F7A1-A7C6-4232-A053-C7AD8CF7CB1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a:t>
            </a:fld>
            <a:endParaRPr lang="zh-TW" altLang="en-US" sz="1000"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23"/>
          <p:cNvPicPr preferRelativeResize="0"/>
          <p:nvPr/>
        </p:nvPicPr>
        <p:blipFill rotWithShape="1">
          <a:blip r:embed="rId3">
            <a:alphaModFix/>
          </a:blip>
          <a:srcRect l="6011" t="9252" r="3693" b="25894"/>
          <a:stretch/>
        </p:blipFill>
        <p:spPr>
          <a:xfrm>
            <a:off x="2090751" y="1466362"/>
            <a:ext cx="5278118" cy="3434171"/>
          </a:xfrm>
          <a:prstGeom prst="rect">
            <a:avLst/>
          </a:prstGeom>
          <a:noFill/>
          <a:ln>
            <a:noFill/>
          </a:ln>
          <a:effectLst>
            <a:outerShdw blurRad="101600" dist="38100" algn="l" rotWithShape="0">
              <a:srgbClr val="000000">
                <a:alpha val="23529"/>
              </a:srgbClr>
            </a:outerShdw>
          </a:effectLst>
        </p:spPr>
      </p:pic>
      <p:sp>
        <p:nvSpPr>
          <p:cNvPr id="713" name="Google Shape;713;p23"/>
          <p:cNvSpPr/>
          <p:nvPr/>
        </p:nvSpPr>
        <p:spPr>
          <a:xfrm>
            <a:off x="1548497" y="5906322"/>
            <a:ext cx="1826514" cy="155594"/>
          </a:xfrm>
          <a:custGeom>
            <a:avLst/>
            <a:gdLst/>
            <a:ahLst/>
            <a:cxnLst/>
            <a:rect l="l" t="t" r="r" b="b"/>
            <a:pathLst>
              <a:path w="2994429" h="377624" extrusionOk="0">
                <a:moveTo>
                  <a:pt x="0" y="0"/>
                </a:moveTo>
                <a:lnTo>
                  <a:pt x="2994429" y="0"/>
                </a:lnTo>
                <a:lnTo>
                  <a:pt x="2994429" y="377624"/>
                </a:lnTo>
                <a:lnTo>
                  <a:pt x="0" y="377624"/>
                </a:lnTo>
                <a:lnTo>
                  <a:pt x="0" y="0"/>
                </a:lnTo>
                <a:close/>
              </a:path>
            </a:pathLst>
          </a:custGeom>
          <a:blipFill rotWithShape="1">
            <a:blip r:embed="rId4">
              <a:alphaModFix amt="24000"/>
            </a:blip>
            <a:stretch>
              <a:fillRect t="-56597"/>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714" name="Google Shape;714;p2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715" name="Google Shape;715;p2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716" name="Google Shape;716;p23"/>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7">
              <a:alphaModFix/>
            </a:blip>
            <a:stretch>
              <a:fillRect/>
            </a:stretch>
          </a:blipFill>
          <a:ln>
            <a:noFill/>
          </a:ln>
        </p:spPr>
      </p:sp>
      <p:sp>
        <p:nvSpPr>
          <p:cNvPr id="717" name="Google Shape;717;p2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718" name="Google Shape;718;p2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719" name="Google Shape;719;p2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720" name="Google Shape;720;p23"/>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核定清單</a:t>
            </a:r>
            <a:r>
              <a:rPr lang="zh-TW" altLang="en-US" sz="2400" b="1" i="0" u="none" strike="noStrike" cap="none" dirty="0">
                <a:solidFill>
                  <a:srgbClr val="191919"/>
                </a:solidFill>
                <a:latin typeface="Microsoft JhengHei"/>
                <a:ea typeface="Microsoft JhengHei"/>
                <a:cs typeface="Microsoft JhengHei"/>
                <a:sym typeface="Microsoft JhengHei"/>
              </a:rPr>
              <a:t>範例</a:t>
            </a:r>
            <a:r>
              <a:rPr lang="zh-TW" sz="2400" b="1" i="0" u="none" strike="noStrike" cap="none" dirty="0">
                <a:solidFill>
                  <a:srgbClr val="191919"/>
                </a:solidFill>
                <a:latin typeface="Microsoft JhengHei"/>
                <a:ea typeface="Microsoft JhengHei"/>
                <a:cs typeface="Microsoft JhengHei"/>
                <a:sym typeface="Microsoft JhengHei"/>
              </a:rPr>
              <a:t> 01</a:t>
            </a:r>
            <a:endParaRPr sz="700" b="0" i="0" u="none" strike="noStrike" cap="none" dirty="0">
              <a:solidFill>
                <a:srgbClr val="000000"/>
              </a:solidFill>
              <a:latin typeface="Arial"/>
              <a:ea typeface="Arial"/>
              <a:cs typeface="Arial"/>
              <a:sym typeface="Arial"/>
            </a:endParaRPr>
          </a:p>
        </p:txBody>
      </p:sp>
      <p:grpSp>
        <p:nvGrpSpPr>
          <p:cNvPr id="721" name="Google Shape;721;p23"/>
          <p:cNvGrpSpPr/>
          <p:nvPr/>
        </p:nvGrpSpPr>
        <p:grpSpPr>
          <a:xfrm>
            <a:off x="3249973" y="827304"/>
            <a:ext cx="2731728" cy="639058"/>
            <a:chOff x="0" y="-57150"/>
            <a:chExt cx="1624031" cy="463550"/>
          </a:xfrm>
        </p:grpSpPr>
        <p:sp>
          <p:nvSpPr>
            <p:cNvPr id="722" name="Google Shape;722;p23"/>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723" name="Google Shape;723;p23"/>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724" name="Google Shape;724;p23"/>
          <p:cNvSpPr txBox="1"/>
          <p:nvPr/>
        </p:nvSpPr>
        <p:spPr>
          <a:xfrm>
            <a:off x="3348964" y="1117769"/>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altLang="en-US" sz="1800" b="1" i="0" u="none" strike="noStrike" cap="none" dirty="0">
                <a:solidFill>
                  <a:schemeClr val="dk1"/>
                </a:solidFill>
                <a:latin typeface="Microsoft JhengHei"/>
                <a:ea typeface="Microsoft JhengHei"/>
                <a:cs typeface="Microsoft JhengHei"/>
                <a:sym typeface="Microsoft JhengHei"/>
              </a:rPr>
              <a:t>一年期</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726" name="Google Shape;726;p23"/>
          <p:cNvSpPr/>
          <p:nvPr/>
        </p:nvSpPr>
        <p:spPr>
          <a:xfrm>
            <a:off x="4037910" y="3682957"/>
            <a:ext cx="1572243" cy="295844"/>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17" name="投影片編號版面配置區 2">
            <a:extLst>
              <a:ext uri="{FF2B5EF4-FFF2-40B4-BE49-F238E27FC236}">
                <a16:creationId xmlns:a16="http://schemas.microsoft.com/office/drawing/2014/main" id="{5EBE4127-5F54-4DB7-A322-D2D94609A7E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20</a:t>
            </a:fld>
            <a:endParaRPr lang="zh-TW" altLang="en-US" sz="1000" dirty="0">
              <a:solidFill>
                <a:schemeClr val="tx1"/>
              </a:solidFill>
            </a:endParaRPr>
          </a:p>
        </p:txBody>
      </p:sp>
    </p:spTree>
    <p:extLst>
      <p:ext uri="{BB962C8B-B14F-4D97-AF65-F5344CB8AC3E}">
        <p14:creationId xmlns:p14="http://schemas.microsoft.com/office/powerpoint/2010/main" val="2714655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50" name="Google Shape;750;p24"/>
          <p:cNvPicPr preferRelativeResize="0"/>
          <p:nvPr/>
        </p:nvPicPr>
        <p:blipFill rotWithShape="1">
          <a:blip r:embed="rId3">
            <a:alphaModFix/>
          </a:blip>
          <a:srcRect l="6463" t="8478" r="14895" b="38588"/>
          <a:stretch/>
        </p:blipFill>
        <p:spPr>
          <a:xfrm>
            <a:off x="78654" y="1957153"/>
            <a:ext cx="4517693" cy="2309303"/>
          </a:xfrm>
          <a:prstGeom prst="rect">
            <a:avLst/>
          </a:prstGeom>
          <a:noFill/>
          <a:ln>
            <a:noFill/>
          </a:ln>
          <a:effectLst>
            <a:outerShdw blurRad="101600" dist="38100" algn="l" rotWithShape="0">
              <a:srgbClr val="000000">
                <a:alpha val="20000"/>
              </a:srgbClr>
            </a:outerShdw>
          </a:effectLst>
        </p:spPr>
      </p:pic>
      <p:sp>
        <p:nvSpPr>
          <p:cNvPr id="736" name="Google Shape;736;p24"/>
          <p:cNvSpPr/>
          <p:nvPr/>
        </p:nvSpPr>
        <p:spPr>
          <a:xfrm>
            <a:off x="1548497" y="5906322"/>
            <a:ext cx="1826514" cy="155594"/>
          </a:xfrm>
          <a:custGeom>
            <a:avLst/>
            <a:gdLst/>
            <a:ahLst/>
            <a:cxnLst/>
            <a:rect l="l" t="t" r="r" b="b"/>
            <a:pathLst>
              <a:path w="2994429" h="377624" extrusionOk="0">
                <a:moveTo>
                  <a:pt x="0" y="0"/>
                </a:moveTo>
                <a:lnTo>
                  <a:pt x="2994429" y="0"/>
                </a:lnTo>
                <a:lnTo>
                  <a:pt x="2994429" y="377624"/>
                </a:lnTo>
                <a:lnTo>
                  <a:pt x="0" y="377624"/>
                </a:lnTo>
                <a:lnTo>
                  <a:pt x="0" y="0"/>
                </a:lnTo>
                <a:close/>
              </a:path>
            </a:pathLst>
          </a:custGeom>
          <a:blipFill rotWithShape="1">
            <a:blip r:embed="rId4">
              <a:alphaModFix amt="24000"/>
            </a:blip>
            <a:stretch>
              <a:fillRect t="-56597"/>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pic>
        <p:nvPicPr>
          <p:cNvPr id="748" name="Google Shape;748;p24"/>
          <p:cNvPicPr preferRelativeResize="0"/>
          <p:nvPr/>
        </p:nvPicPr>
        <p:blipFill rotWithShape="1">
          <a:blip r:embed="rId5">
            <a:alphaModFix/>
          </a:blip>
          <a:srcRect l="7346" t="11213" r="12963" b="37925"/>
          <a:stretch/>
        </p:blipFill>
        <p:spPr>
          <a:xfrm>
            <a:off x="4651876" y="1959194"/>
            <a:ext cx="4362670" cy="2294299"/>
          </a:xfrm>
          <a:prstGeom prst="rect">
            <a:avLst/>
          </a:prstGeom>
          <a:noFill/>
          <a:ln>
            <a:noFill/>
          </a:ln>
          <a:effectLst>
            <a:outerShdw blurRad="101600" dist="38100" algn="l" rotWithShape="0">
              <a:srgbClr val="000000">
                <a:alpha val="20000"/>
              </a:srgbClr>
            </a:outerShdw>
          </a:effectLst>
        </p:spPr>
      </p:pic>
      <p:sp>
        <p:nvSpPr>
          <p:cNvPr id="737" name="Google Shape;737;p24"/>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6">
              <a:alphaModFix/>
            </a:blip>
            <a:stretch>
              <a:fillRect/>
            </a:stretch>
          </a:blipFill>
          <a:ln>
            <a:noFill/>
          </a:ln>
        </p:spPr>
      </p:sp>
      <p:sp>
        <p:nvSpPr>
          <p:cNvPr id="738" name="Google Shape;738;p2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sp>
      <p:sp>
        <p:nvSpPr>
          <p:cNvPr id="739" name="Google Shape;739;p24"/>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8">
              <a:alphaModFix/>
            </a:blip>
            <a:stretch>
              <a:fillRect/>
            </a:stretch>
          </a:blipFill>
          <a:ln>
            <a:noFill/>
          </a:ln>
        </p:spPr>
      </p:sp>
      <p:sp>
        <p:nvSpPr>
          <p:cNvPr id="740" name="Google Shape;740;p2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sp>
      <p:sp>
        <p:nvSpPr>
          <p:cNvPr id="741" name="Google Shape;741;p2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7">
              <a:alphaModFix/>
            </a:blip>
            <a:stretch>
              <a:fillRect/>
            </a:stretch>
          </a:blipFill>
          <a:ln>
            <a:noFill/>
          </a:ln>
        </p:spPr>
      </p:sp>
      <p:sp>
        <p:nvSpPr>
          <p:cNvPr id="742" name="Google Shape;742;p2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7">
              <a:alphaModFix/>
            </a:blip>
            <a:stretch>
              <a:fillRect/>
            </a:stretch>
          </a:blipFill>
          <a:ln>
            <a:noFill/>
          </a:ln>
        </p:spPr>
      </p:sp>
      <p:sp>
        <p:nvSpPr>
          <p:cNvPr id="743" name="Google Shape;743;p24"/>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核定清單</a:t>
            </a:r>
            <a:r>
              <a:rPr lang="zh-TW" altLang="en-US" sz="2400" b="1" i="0" u="none" strike="noStrike" cap="none" dirty="0">
                <a:solidFill>
                  <a:srgbClr val="191919"/>
                </a:solidFill>
                <a:latin typeface="Microsoft JhengHei"/>
                <a:ea typeface="Microsoft JhengHei"/>
                <a:cs typeface="Microsoft JhengHei"/>
                <a:sym typeface="Microsoft JhengHei"/>
              </a:rPr>
              <a:t>範例</a:t>
            </a:r>
            <a:r>
              <a:rPr lang="zh-TW" sz="2400" b="1" i="0" u="none" strike="noStrike" cap="none" dirty="0">
                <a:solidFill>
                  <a:srgbClr val="191919"/>
                </a:solidFill>
                <a:latin typeface="Microsoft JhengHei"/>
                <a:ea typeface="Microsoft JhengHei"/>
                <a:cs typeface="Microsoft JhengHei"/>
                <a:sym typeface="Microsoft JhengHei"/>
              </a:rPr>
              <a:t> 02</a:t>
            </a:r>
            <a:endParaRPr sz="700" b="0" i="0" u="none" strike="noStrike" cap="none" dirty="0">
              <a:solidFill>
                <a:srgbClr val="000000"/>
              </a:solidFill>
              <a:latin typeface="Arial"/>
              <a:ea typeface="Arial"/>
              <a:cs typeface="Arial"/>
              <a:sym typeface="Arial"/>
            </a:endParaRPr>
          </a:p>
        </p:txBody>
      </p:sp>
      <p:grpSp>
        <p:nvGrpSpPr>
          <p:cNvPr id="744" name="Google Shape;744;p24"/>
          <p:cNvGrpSpPr/>
          <p:nvPr/>
        </p:nvGrpSpPr>
        <p:grpSpPr>
          <a:xfrm>
            <a:off x="3249973" y="827304"/>
            <a:ext cx="2731728" cy="639058"/>
            <a:chOff x="0" y="-57150"/>
            <a:chExt cx="1624031" cy="463550"/>
          </a:xfrm>
        </p:grpSpPr>
        <p:sp>
          <p:nvSpPr>
            <p:cNvPr id="745" name="Google Shape;745;p2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746" name="Google Shape;746;p24"/>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747" name="Google Shape;747;p24"/>
          <p:cNvSpPr txBox="1"/>
          <p:nvPr/>
        </p:nvSpPr>
        <p:spPr>
          <a:xfrm>
            <a:off x="3348964" y="1091869"/>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多年期</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752" name="Google Shape;752;p24"/>
          <p:cNvSpPr/>
          <p:nvPr/>
        </p:nvSpPr>
        <p:spPr>
          <a:xfrm>
            <a:off x="231306" y="3808749"/>
            <a:ext cx="1594631" cy="199486"/>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54" name="Google Shape;754;p24"/>
          <p:cNvSpPr/>
          <p:nvPr/>
        </p:nvSpPr>
        <p:spPr>
          <a:xfrm>
            <a:off x="1931812" y="3808749"/>
            <a:ext cx="1966420" cy="199486"/>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3" name="Google Shape;751;p24">
            <a:extLst>
              <a:ext uri="{FF2B5EF4-FFF2-40B4-BE49-F238E27FC236}">
                <a16:creationId xmlns:a16="http://schemas.microsoft.com/office/drawing/2014/main" id="{50F09062-540F-4FCE-B5DF-32413671121B}"/>
              </a:ext>
            </a:extLst>
          </p:cNvPr>
          <p:cNvSpPr/>
          <p:nvPr/>
        </p:nvSpPr>
        <p:spPr>
          <a:xfrm>
            <a:off x="348523" y="1985865"/>
            <a:ext cx="2901449" cy="252445"/>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56" name="Google Shape;756;p24"/>
          <p:cNvSpPr txBox="1"/>
          <p:nvPr/>
        </p:nvSpPr>
        <p:spPr>
          <a:xfrm>
            <a:off x="3151756" y="1652139"/>
            <a:ext cx="3194484"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FF0000"/>
                </a:solidFill>
                <a:latin typeface="Microsoft JhengHei"/>
                <a:ea typeface="Microsoft JhengHei"/>
                <a:cs typeface="Microsoft JhengHei"/>
                <a:sym typeface="Microsoft JhengHei"/>
              </a:rPr>
              <a:t>計畫編號相同(同一計畫)，經費分年表達</a:t>
            </a:r>
            <a:endParaRPr b="0" i="0" u="none" strike="noStrike" cap="none" dirty="0">
              <a:solidFill>
                <a:srgbClr val="FF0000"/>
              </a:solidFill>
              <a:sym typeface="Arial"/>
            </a:endParaRPr>
          </a:p>
        </p:txBody>
      </p:sp>
      <p:sp>
        <p:nvSpPr>
          <p:cNvPr id="751" name="Google Shape;751;p24"/>
          <p:cNvSpPr/>
          <p:nvPr/>
        </p:nvSpPr>
        <p:spPr>
          <a:xfrm>
            <a:off x="4866215" y="1988952"/>
            <a:ext cx="2710241" cy="248905"/>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4" name="Google Shape;752;p24">
            <a:extLst>
              <a:ext uri="{FF2B5EF4-FFF2-40B4-BE49-F238E27FC236}">
                <a16:creationId xmlns:a16="http://schemas.microsoft.com/office/drawing/2014/main" id="{871AC7CB-1C6D-4A1C-A485-C9BA13744286}"/>
              </a:ext>
            </a:extLst>
          </p:cNvPr>
          <p:cNvSpPr/>
          <p:nvPr/>
        </p:nvSpPr>
        <p:spPr>
          <a:xfrm>
            <a:off x="4748998" y="3855835"/>
            <a:ext cx="1500547" cy="15240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5" name="Google Shape;754;p24">
            <a:extLst>
              <a:ext uri="{FF2B5EF4-FFF2-40B4-BE49-F238E27FC236}">
                <a16:creationId xmlns:a16="http://schemas.microsoft.com/office/drawing/2014/main" id="{CF857101-71DA-4100-936A-79627E54DC71}"/>
              </a:ext>
            </a:extLst>
          </p:cNvPr>
          <p:cNvSpPr/>
          <p:nvPr/>
        </p:nvSpPr>
        <p:spPr>
          <a:xfrm>
            <a:off x="6447175" y="3840863"/>
            <a:ext cx="1754923" cy="167371"/>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6" name="投影片編號版面配置區 2">
            <a:extLst>
              <a:ext uri="{FF2B5EF4-FFF2-40B4-BE49-F238E27FC236}">
                <a16:creationId xmlns:a16="http://schemas.microsoft.com/office/drawing/2014/main" id="{B7B64B1F-01F0-40B3-8C58-66F9E94FD7E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21</a:t>
            </a:fld>
            <a:endParaRPr lang="zh-TW" altLang="en-US" sz="1000" dirty="0">
              <a:solidFill>
                <a:schemeClr val="tx1"/>
              </a:solidFill>
            </a:endParaRPr>
          </a:p>
        </p:txBody>
      </p:sp>
      <p:sp>
        <p:nvSpPr>
          <p:cNvPr id="2" name="文字方塊 1">
            <a:extLst>
              <a:ext uri="{FF2B5EF4-FFF2-40B4-BE49-F238E27FC236}">
                <a16:creationId xmlns:a16="http://schemas.microsoft.com/office/drawing/2014/main" id="{086B409F-843C-4123-9120-66807D40D0D6}"/>
              </a:ext>
            </a:extLst>
          </p:cNvPr>
          <p:cNvSpPr txBox="1"/>
          <p:nvPr/>
        </p:nvSpPr>
        <p:spPr>
          <a:xfrm>
            <a:off x="348523" y="1578202"/>
            <a:ext cx="1347421" cy="307777"/>
          </a:xfrm>
          <a:prstGeom prst="rect">
            <a:avLst/>
          </a:prstGeom>
          <a:noFill/>
        </p:spPr>
        <p:txBody>
          <a:bodyPr wrap="square" rtlCol="0">
            <a:spAutoFit/>
          </a:bodyPr>
          <a:lstStyle/>
          <a:p>
            <a:r>
              <a:rPr lang="en-US" altLang="zh-TW" dirty="0"/>
              <a:t>112B112XXX</a:t>
            </a:r>
            <a:endParaRPr lang="zh-TW" altLang="en-US" dirty="0"/>
          </a:p>
        </p:txBody>
      </p:sp>
      <p:sp>
        <p:nvSpPr>
          <p:cNvPr id="27" name="文字方塊 26">
            <a:extLst>
              <a:ext uri="{FF2B5EF4-FFF2-40B4-BE49-F238E27FC236}">
                <a16:creationId xmlns:a16="http://schemas.microsoft.com/office/drawing/2014/main" id="{206D242F-416B-4E73-BAAA-4375ACEDA322}"/>
              </a:ext>
            </a:extLst>
          </p:cNvPr>
          <p:cNvSpPr txBox="1"/>
          <p:nvPr/>
        </p:nvSpPr>
        <p:spPr>
          <a:xfrm>
            <a:off x="6447175" y="1549493"/>
            <a:ext cx="1347421" cy="307777"/>
          </a:xfrm>
          <a:prstGeom prst="rect">
            <a:avLst/>
          </a:prstGeom>
          <a:noFill/>
        </p:spPr>
        <p:txBody>
          <a:bodyPr wrap="square" rtlCol="0">
            <a:spAutoFit/>
          </a:bodyPr>
          <a:lstStyle/>
          <a:p>
            <a:r>
              <a:rPr lang="en-US" altLang="zh-TW" dirty="0"/>
              <a:t>112B113XXX</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8"/>
                                        </p:tgtEl>
                                        <p:attrNameLst>
                                          <p:attrName>style.visibility</p:attrName>
                                        </p:attrNameLst>
                                      </p:cBhvr>
                                      <p:to>
                                        <p:strVal val="visible"/>
                                      </p:to>
                                    </p:set>
                                    <p:anim calcmode="lin" valueType="num">
                                      <p:cBhvr additive="base">
                                        <p:cTn id="7" dur="500"/>
                                        <p:tgtEl>
                                          <p:spTgt spid="74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750"/>
                                        </p:tgtEl>
                                        <p:attrNameLst>
                                          <p:attrName>style.visibility</p:attrName>
                                        </p:attrNameLst>
                                      </p:cBhvr>
                                      <p:to>
                                        <p:strVal val="visible"/>
                                      </p:to>
                                    </p:set>
                                    <p:anim calcmode="lin" valueType="num">
                                      <p:cBhvr additive="base">
                                        <p:cTn id="10" dur="500"/>
                                        <p:tgtEl>
                                          <p:spTgt spid="75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51"/>
                                        </p:tgtEl>
                                        <p:attrNameLst>
                                          <p:attrName>style.visibility</p:attrName>
                                        </p:attrNameLst>
                                      </p:cBhvr>
                                      <p:to>
                                        <p:strVal val="visible"/>
                                      </p:to>
                                    </p:set>
                                    <p:anim calcmode="lin" valueType="num">
                                      <p:cBhvr additive="base">
                                        <p:cTn id="13" dur="500"/>
                                        <p:tgtEl>
                                          <p:spTgt spid="751"/>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52"/>
                                        </p:tgtEl>
                                        <p:attrNameLst>
                                          <p:attrName>style.visibility</p:attrName>
                                        </p:attrNameLst>
                                      </p:cBhvr>
                                      <p:to>
                                        <p:strVal val="visible"/>
                                      </p:to>
                                    </p:set>
                                    <p:anim calcmode="lin" valueType="num">
                                      <p:cBhvr additive="base">
                                        <p:cTn id="16" dur="500"/>
                                        <p:tgtEl>
                                          <p:spTgt spid="752"/>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54"/>
                                        </p:tgtEl>
                                        <p:attrNameLst>
                                          <p:attrName>style.visibility</p:attrName>
                                        </p:attrNameLst>
                                      </p:cBhvr>
                                      <p:to>
                                        <p:strVal val="visible"/>
                                      </p:to>
                                    </p:set>
                                    <p:anim calcmode="lin" valueType="num">
                                      <p:cBhvr additive="base">
                                        <p:cTn id="19" dur="500"/>
                                        <p:tgtEl>
                                          <p:spTgt spid="754"/>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56"/>
                                        </p:tgtEl>
                                        <p:attrNameLst>
                                          <p:attrName>style.visibility</p:attrName>
                                        </p:attrNameLst>
                                      </p:cBhvr>
                                      <p:to>
                                        <p:strVal val="visible"/>
                                      </p:to>
                                    </p:set>
                                    <p:anim calcmode="lin" valueType="num">
                                      <p:cBhvr additive="base">
                                        <p:cTn id="22" dur="500"/>
                                        <p:tgtEl>
                                          <p:spTgt spid="756"/>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p:tgtEl>
                                          <p:spTgt spid="23"/>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p:tgtEl>
                                          <p:spTgt spid="24"/>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25"/>
          <p:cNvSpPr/>
          <p:nvPr/>
        </p:nvSpPr>
        <p:spPr>
          <a:xfrm>
            <a:off x="1548497" y="5906322"/>
            <a:ext cx="1826514" cy="155594"/>
          </a:xfrm>
          <a:custGeom>
            <a:avLst/>
            <a:gdLst/>
            <a:ahLst/>
            <a:cxnLst/>
            <a:rect l="l" t="t" r="r" b="b"/>
            <a:pathLst>
              <a:path w="2994429" h="377624" extrusionOk="0">
                <a:moveTo>
                  <a:pt x="0" y="0"/>
                </a:moveTo>
                <a:lnTo>
                  <a:pt x="2994429" y="0"/>
                </a:lnTo>
                <a:lnTo>
                  <a:pt x="2994429" y="377624"/>
                </a:lnTo>
                <a:lnTo>
                  <a:pt x="0" y="377624"/>
                </a:lnTo>
                <a:lnTo>
                  <a:pt x="0" y="0"/>
                </a:lnTo>
                <a:close/>
              </a:path>
            </a:pathLst>
          </a:custGeom>
          <a:blipFill rotWithShape="1">
            <a:blip r:embed="rId3">
              <a:alphaModFix amt="24000"/>
            </a:blip>
            <a:stretch>
              <a:fillRect t="-56597"/>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762" name="Google Shape;762;p2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763" name="Google Shape;763;p2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764" name="Google Shape;764;p25"/>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6">
              <a:alphaModFix/>
            </a:blip>
            <a:stretch>
              <a:fillRect/>
            </a:stretch>
          </a:blipFill>
          <a:ln>
            <a:noFill/>
          </a:ln>
        </p:spPr>
      </p:sp>
      <p:sp>
        <p:nvSpPr>
          <p:cNvPr id="765" name="Google Shape;765;p2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766" name="Google Shape;766;p2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767" name="Google Shape;767;p2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768" name="Google Shape;768;p25"/>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核定清單</a:t>
            </a:r>
            <a:r>
              <a:rPr lang="zh-TW" altLang="en-US" sz="2400" b="1" i="0" u="none" strike="noStrike" cap="none" dirty="0">
                <a:solidFill>
                  <a:srgbClr val="191919"/>
                </a:solidFill>
                <a:latin typeface="Microsoft JhengHei"/>
                <a:ea typeface="Microsoft JhengHei"/>
                <a:cs typeface="Microsoft JhengHei"/>
                <a:sym typeface="Microsoft JhengHei"/>
              </a:rPr>
              <a:t>範例</a:t>
            </a:r>
            <a:r>
              <a:rPr lang="zh-TW" sz="2400" b="1" i="0" u="none" strike="noStrike" cap="none" dirty="0">
                <a:solidFill>
                  <a:srgbClr val="191919"/>
                </a:solidFill>
                <a:latin typeface="Microsoft JhengHei"/>
                <a:ea typeface="Microsoft JhengHei"/>
                <a:cs typeface="Microsoft JhengHei"/>
                <a:sym typeface="Microsoft JhengHei"/>
              </a:rPr>
              <a:t> 03</a:t>
            </a:r>
            <a:endParaRPr sz="700" b="0" i="0" u="none" strike="noStrike" cap="none" dirty="0">
              <a:solidFill>
                <a:srgbClr val="000000"/>
              </a:solidFill>
              <a:latin typeface="Arial"/>
              <a:ea typeface="Arial"/>
              <a:cs typeface="Arial"/>
              <a:sym typeface="Arial"/>
            </a:endParaRPr>
          </a:p>
        </p:txBody>
      </p:sp>
      <p:grpSp>
        <p:nvGrpSpPr>
          <p:cNvPr id="769" name="Google Shape;769;p25"/>
          <p:cNvGrpSpPr/>
          <p:nvPr/>
        </p:nvGrpSpPr>
        <p:grpSpPr>
          <a:xfrm>
            <a:off x="3249973" y="827304"/>
            <a:ext cx="2731728" cy="639058"/>
            <a:chOff x="0" y="-57150"/>
            <a:chExt cx="1624031" cy="463550"/>
          </a:xfrm>
        </p:grpSpPr>
        <p:sp>
          <p:nvSpPr>
            <p:cNvPr id="770" name="Google Shape;770;p2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771" name="Google Shape;771;p2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772" name="Google Shape;772;p25"/>
          <p:cNvSpPr txBox="1"/>
          <p:nvPr/>
        </p:nvSpPr>
        <p:spPr>
          <a:xfrm>
            <a:off x="3348964" y="1103894"/>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多年期，分年核定</a:t>
            </a:r>
            <a:endParaRPr sz="1800" b="1" i="0" u="none" strike="noStrike" cap="none" dirty="0">
              <a:solidFill>
                <a:schemeClr val="dk1"/>
              </a:solidFill>
              <a:latin typeface="Microsoft JhengHei"/>
              <a:ea typeface="Microsoft JhengHei"/>
              <a:cs typeface="Microsoft JhengHei"/>
              <a:sym typeface="Microsoft JhengHei"/>
            </a:endParaRPr>
          </a:p>
        </p:txBody>
      </p:sp>
      <p:pic>
        <p:nvPicPr>
          <p:cNvPr id="773" name="Google Shape;773;p25"/>
          <p:cNvPicPr preferRelativeResize="0"/>
          <p:nvPr/>
        </p:nvPicPr>
        <p:blipFill rotWithShape="1">
          <a:blip r:embed="rId7">
            <a:alphaModFix/>
          </a:blip>
          <a:srcRect l="7705" t="10225" r="5733" b="26615"/>
          <a:stretch/>
        </p:blipFill>
        <p:spPr>
          <a:xfrm>
            <a:off x="4868499" y="1928585"/>
            <a:ext cx="4158686" cy="2695003"/>
          </a:xfrm>
          <a:prstGeom prst="rect">
            <a:avLst/>
          </a:prstGeom>
          <a:noFill/>
          <a:ln>
            <a:noFill/>
          </a:ln>
          <a:effectLst>
            <a:outerShdw blurRad="127000" dist="25400" dir="2700000" algn="tl" rotWithShape="0">
              <a:srgbClr val="000000">
                <a:alpha val="28235"/>
              </a:srgbClr>
            </a:outerShdw>
          </a:effectLst>
        </p:spPr>
      </p:pic>
      <p:pic>
        <p:nvPicPr>
          <p:cNvPr id="774" name="Google Shape;774;p25"/>
          <p:cNvPicPr preferRelativeResize="0"/>
          <p:nvPr/>
        </p:nvPicPr>
        <p:blipFill rotWithShape="1">
          <a:blip r:embed="rId8">
            <a:alphaModFix/>
          </a:blip>
          <a:srcRect l="8032" t="10699" r="15011" b="26400"/>
          <a:stretch/>
        </p:blipFill>
        <p:spPr>
          <a:xfrm>
            <a:off x="246072" y="1928585"/>
            <a:ext cx="3932303" cy="2695003"/>
          </a:xfrm>
          <a:prstGeom prst="rect">
            <a:avLst/>
          </a:prstGeom>
          <a:noFill/>
          <a:ln>
            <a:noFill/>
          </a:ln>
          <a:effectLst>
            <a:outerShdw blurRad="127000" dist="25400" dir="2700000" algn="tl" rotWithShape="0">
              <a:srgbClr val="000000">
                <a:alpha val="28235"/>
              </a:srgbClr>
            </a:outerShdw>
          </a:effectLst>
        </p:spPr>
      </p:pic>
      <p:sp>
        <p:nvSpPr>
          <p:cNvPr id="776" name="Google Shape;776;p25"/>
          <p:cNvSpPr/>
          <p:nvPr/>
        </p:nvSpPr>
        <p:spPr>
          <a:xfrm>
            <a:off x="5096464" y="1980298"/>
            <a:ext cx="2701424" cy="242652"/>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77" name="Google Shape;777;p25"/>
          <p:cNvSpPr/>
          <p:nvPr/>
        </p:nvSpPr>
        <p:spPr>
          <a:xfrm>
            <a:off x="1841160" y="3505684"/>
            <a:ext cx="1342051" cy="242653"/>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78" name="Google Shape;778;p25"/>
          <p:cNvSpPr/>
          <p:nvPr/>
        </p:nvSpPr>
        <p:spPr>
          <a:xfrm>
            <a:off x="6388715" y="3521267"/>
            <a:ext cx="1277120" cy="242652"/>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altLang="zh-TW" sz="900" b="0" i="0" u="none" strike="noStrike" cap="none" dirty="0">
                <a:solidFill>
                  <a:schemeClr val="lt1"/>
                </a:solidFill>
                <a:latin typeface="Calibri"/>
                <a:ea typeface="Calibri"/>
                <a:cs typeface="Calibri"/>
                <a:sym typeface="Calibri"/>
              </a:rPr>
              <a:t>    </a:t>
            </a:r>
            <a:r>
              <a:rPr lang="zh-TW" altLang="en-US" sz="900" b="0" i="0" u="none" strike="noStrike" cap="none" dirty="0">
                <a:solidFill>
                  <a:schemeClr val="lt1"/>
                </a:solidFill>
                <a:latin typeface="Calibri"/>
                <a:ea typeface="Calibri"/>
                <a:cs typeface="Calibri"/>
                <a:sym typeface="Calibri"/>
              </a:rPr>
              <a:t>                           </a:t>
            </a:r>
            <a:endParaRPr sz="900" b="0" i="0" u="none" strike="noStrike" cap="none" dirty="0">
              <a:solidFill>
                <a:schemeClr val="lt1"/>
              </a:solidFill>
              <a:latin typeface="Calibri"/>
              <a:ea typeface="Calibri"/>
              <a:cs typeface="Calibri"/>
              <a:sym typeface="Calibri"/>
            </a:endParaRPr>
          </a:p>
        </p:txBody>
      </p:sp>
      <p:sp>
        <p:nvSpPr>
          <p:cNvPr id="779" name="Google Shape;779;p25"/>
          <p:cNvSpPr/>
          <p:nvPr/>
        </p:nvSpPr>
        <p:spPr>
          <a:xfrm>
            <a:off x="4224605" y="2623434"/>
            <a:ext cx="614833" cy="614833"/>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0" name="Google Shape;780;p25"/>
          <p:cNvSpPr txBox="1"/>
          <p:nvPr/>
        </p:nvSpPr>
        <p:spPr>
          <a:xfrm>
            <a:off x="4299896" y="2746201"/>
            <a:ext cx="493312"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a:solidFill>
                  <a:srgbClr val="FDFDFD"/>
                </a:solidFill>
                <a:latin typeface="Barlow"/>
                <a:ea typeface="Barlow"/>
                <a:cs typeface="Barlow"/>
                <a:sym typeface="Barlow"/>
              </a:rPr>
              <a:t>VS</a:t>
            </a:r>
            <a:endParaRPr sz="700" b="0" i="0" u="none" strike="noStrike" cap="none" dirty="0">
              <a:solidFill>
                <a:srgbClr val="000000"/>
              </a:solidFill>
              <a:latin typeface="Arial"/>
              <a:ea typeface="Arial"/>
              <a:cs typeface="Arial"/>
              <a:sym typeface="Arial"/>
            </a:endParaRPr>
          </a:p>
        </p:txBody>
      </p:sp>
      <p:sp>
        <p:nvSpPr>
          <p:cNvPr id="781" name="Google Shape;781;p25"/>
          <p:cNvSpPr txBox="1"/>
          <p:nvPr/>
        </p:nvSpPr>
        <p:spPr>
          <a:xfrm>
            <a:off x="2882710" y="1618975"/>
            <a:ext cx="3820995"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FF0000"/>
                </a:solidFill>
                <a:latin typeface="Microsoft JhengHei"/>
                <a:ea typeface="Microsoft JhengHei"/>
                <a:cs typeface="Microsoft JhengHei"/>
                <a:sym typeface="Microsoft JhengHei"/>
              </a:rPr>
              <a:t>計畫編號、執行期限皆不同，是2個不同的計畫</a:t>
            </a:r>
            <a:endParaRPr b="0" i="0" u="none" strike="noStrike" cap="none" dirty="0">
              <a:solidFill>
                <a:srgbClr val="FF0000"/>
              </a:solidFill>
              <a:sym typeface="Arial"/>
            </a:endParaRPr>
          </a:p>
        </p:txBody>
      </p:sp>
      <p:sp>
        <p:nvSpPr>
          <p:cNvPr id="23" name="Google Shape;776;p25">
            <a:extLst>
              <a:ext uri="{FF2B5EF4-FFF2-40B4-BE49-F238E27FC236}">
                <a16:creationId xmlns:a16="http://schemas.microsoft.com/office/drawing/2014/main" id="{6BA82368-7DF9-4DFC-9C44-A63B95F86915}"/>
              </a:ext>
            </a:extLst>
          </p:cNvPr>
          <p:cNvSpPr/>
          <p:nvPr/>
        </p:nvSpPr>
        <p:spPr>
          <a:xfrm>
            <a:off x="432499" y="1957153"/>
            <a:ext cx="2916465" cy="242653"/>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4" name="投影片編號版面配置區 2">
            <a:extLst>
              <a:ext uri="{FF2B5EF4-FFF2-40B4-BE49-F238E27FC236}">
                <a16:creationId xmlns:a16="http://schemas.microsoft.com/office/drawing/2014/main" id="{7EFDB24E-A7BF-4BE6-AAC5-54F0DA61706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22</a:t>
            </a:fld>
            <a:endParaRPr lang="zh-TW" altLang="en-US" sz="1000" dirty="0">
              <a:solidFill>
                <a:schemeClr val="tx1"/>
              </a:solidFill>
            </a:endParaRPr>
          </a:p>
        </p:txBody>
      </p:sp>
      <p:sp>
        <p:nvSpPr>
          <p:cNvPr id="25" name="文字方塊 24">
            <a:extLst>
              <a:ext uri="{FF2B5EF4-FFF2-40B4-BE49-F238E27FC236}">
                <a16:creationId xmlns:a16="http://schemas.microsoft.com/office/drawing/2014/main" id="{6DF26188-6E71-4B4F-A75A-5EDE95ECD908}"/>
              </a:ext>
            </a:extLst>
          </p:cNvPr>
          <p:cNvSpPr txBox="1"/>
          <p:nvPr/>
        </p:nvSpPr>
        <p:spPr>
          <a:xfrm>
            <a:off x="686708" y="1586656"/>
            <a:ext cx="1347421" cy="307777"/>
          </a:xfrm>
          <a:prstGeom prst="rect">
            <a:avLst/>
          </a:prstGeom>
          <a:noFill/>
        </p:spPr>
        <p:txBody>
          <a:bodyPr wrap="square" rtlCol="0">
            <a:spAutoFit/>
          </a:bodyPr>
          <a:lstStyle/>
          <a:p>
            <a:r>
              <a:rPr lang="en-US" altLang="zh-TW" dirty="0"/>
              <a:t>111B111XXX</a:t>
            </a:r>
            <a:endParaRPr lang="zh-TW" altLang="en-US" dirty="0"/>
          </a:p>
        </p:txBody>
      </p:sp>
      <p:sp>
        <p:nvSpPr>
          <p:cNvPr id="26" name="文字方塊 25">
            <a:extLst>
              <a:ext uri="{FF2B5EF4-FFF2-40B4-BE49-F238E27FC236}">
                <a16:creationId xmlns:a16="http://schemas.microsoft.com/office/drawing/2014/main" id="{8CD441F0-3CE2-4FC4-BF47-59F6A60EF27A}"/>
              </a:ext>
            </a:extLst>
          </p:cNvPr>
          <p:cNvSpPr txBox="1"/>
          <p:nvPr/>
        </p:nvSpPr>
        <p:spPr>
          <a:xfrm>
            <a:off x="6785360" y="1557947"/>
            <a:ext cx="1347421" cy="307777"/>
          </a:xfrm>
          <a:prstGeom prst="rect">
            <a:avLst/>
          </a:prstGeom>
          <a:noFill/>
        </p:spPr>
        <p:txBody>
          <a:bodyPr wrap="square" rtlCol="0">
            <a:spAutoFit/>
          </a:bodyPr>
          <a:lstStyle/>
          <a:p>
            <a:r>
              <a:rPr lang="en-US" altLang="zh-TW" dirty="0"/>
              <a:t>112B112XXX</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4"/>
                                        </p:tgtEl>
                                        <p:attrNameLst>
                                          <p:attrName>style.visibility</p:attrName>
                                        </p:attrNameLst>
                                      </p:cBhvr>
                                      <p:to>
                                        <p:strVal val="visible"/>
                                      </p:to>
                                    </p:set>
                                    <p:anim calcmode="lin" valueType="num">
                                      <p:cBhvr additive="base">
                                        <p:cTn id="7" dur="500"/>
                                        <p:tgtEl>
                                          <p:spTgt spid="77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780"/>
                                        </p:tgtEl>
                                        <p:attrNameLst>
                                          <p:attrName>style.visibility</p:attrName>
                                        </p:attrNameLst>
                                      </p:cBhvr>
                                      <p:to>
                                        <p:strVal val="visible"/>
                                      </p:to>
                                    </p:set>
                                    <p:anim calcmode="lin" valueType="num">
                                      <p:cBhvr additive="base">
                                        <p:cTn id="10" dur="500"/>
                                        <p:tgtEl>
                                          <p:spTgt spid="78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73"/>
                                        </p:tgtEl>
                                        <p:attrNameLst>
                                          <p:attrName>style.visibility</p:attrName>
                                        </p:attrNameLst>
                                      </p:cBhvr>
                                      <p:to>
                                        <p:strVal val="visible"/>
                                      </p:to>
                                    </p:set>
                                    <p:anim calcmode="lin" valueType="num">
                                      <p:cBhvr additive="base">
                                        <p:cTn id="13" dur="500"/>
                                        <p:tgtEl>
                                          <p:spTgt spid="77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79"/>
                                        </p:tgtEl>
                                        <p:attrNameLst>
                                          <p:attrName>style.visibility</p:attrName>
                                        </p:attrNameLst>
                                      </p:cBhvr>
                                      <p:to>
                                        <p:strVal val="visible"/>
                                      </p:to>
                                    </p:set>
                                    <p:anim calcmode="lin" valueType="num">
                                      <p:cBhvr additive="base">
                                        <p:cTn id="16" dur="500"/>
                                        <p:tgtEl>
                                          <p:spTgt spid="77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77"/>
                                        </p:tgtEl>
                                        <p:attrNameLst>
                                          <p:attrName>style.visibility</p:attrName>
                                        </p:attrNameLst>
                                      </p:cBhvr>
                                      <p:to>
                                        <p:strVal val="visible"/>
                                      </p:to>
                                    </p:set>
                                    <p:anim calcmode="lin" valueType="num">
                                      <p:cBhvr additive="base">
                                        <p:cTn id="21" dur="500"/>
                                        <p:tgtEl>
                                          <p:spTgt spid="777"/>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76"/>
                                        </p:tgtEl>
                                        <p:attrNameLst>
                                          <p:attrName>style.visibility</p:attrName>
                                        </p:attrNameLst>
                                      </p:cBhvr>
                                      <p:to>
                                        <p:strVal val="visible"/>
                                      </p:to>
                                    </p:set>
                                    <p:anim calcmode="lin" valueType="num">
                                      <p:cBhvr additive="base">
                                        <p:cTn id="24" dur="500"/>
                                        <p:tgtEl>
                                          <p:spTgt spid="776"/>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78"/>
                                        </p:tgtEl>
                                        <p:attrNameLst>
                                          <p:attrName>style.visibility</p:attrName>
                                        </p:attrNameLst>
                                      </p:cBhvr>
                                      <p:to>
                                        <p:strVal val="visible"/>
                                      </p:to>
                                    </p:set>
                                    <p:anim calcmode="lin" valueType="num">
                                      <p:cBhvr additive="base">
                                        <p:cTn id="27" dur="500"/>
                                        <p:tgtEl>
                                          <p:spTgt spid="778"/>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81"/>
                                        </p:tgtEl>
                                        <p:attrNameLst>
                                          <p:attrName>style.visibility</p:attrName>
                                        </p:attrNameLst>
                                      </p:cBhvr>
                                      <p:to>
                                        <p:strVal val="visible"/>
                                      </p:to>
                                    </p:set>
                                    <p:anim calcmode="lin" valueType="num">
                                      <p:cBhvr additive="base">
                                        <p:cTn id="30" dur="500"/>
                                        <p:tgtEl>
                                          <p:spTgt spid="781"/>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26"/>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787" name="Google Shape;787;p26"/>
          <p:cNvGrpSpPr/>
          <p:nvPr/>
        </p:nvGrpSpPr>
        <p:grpSpPr>
          <a:xfrm>
            <a:off x="8098784" y="3994404"/>
            <a:ext cx="1225436" cy="1225436"/>
            <a:chOff x="0" y="0"/>
            <a:chExt cx="812800" cy="812800"/>
          </a:xfrm>
        </p:grpSpPr>
        <p:sp>
          <p:nvSpPr>
            <p:cNvPr id="788" name="Google Shape;788;p2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9" name="Google Shape;789;p26"/>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790" name="Google Shape;790;p26"/>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791" name="Google Shape;791;p26"/>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792" name="Google Shape;792;p2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793" name="Google Shape;793;p26"/>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794" name="Google Shape;794;p2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795" name="Google Shape;795;p2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796" name="Google Shape;796;p26"/>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797" name="Google Shape;797;p26"/>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798" name="Google Shape;798;p26"/>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799" name="Google Shape;799;p26"/>
          <p:cNvGrpSpPr/>
          <p:nvPr/>
        </p:nvGrpSpPr>
        <p:grpSpPr>
          <a:xfrm>
            <a:off x="3619500" y="2378787"/>
            <a:ext cx="2324100" cy="729133"/>
            <a:chOff x="0" y="-57150"/>
            <a:chExt cx="1624031" cy="463550"/>
          </a:xfrm>
        </p:grpSpPr>
        <p:sp>
          <p:nvSpPr>
            <p:cNvPr id="800" name="Google Shape;800;p26"/>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801" name="Google Shape;801;p26"/>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802" name="Google Shape;802;p26"/>
          <p:cNvSpPr txBox="1"/>
          <p:nvPr/>
        </p:nvSpPr>
        <p:spPr>
          <a:xfrm>
            <a:off x="3619525" y="2624900"/>
            <a:ext cx="2324100" cy="333000"/>
          </a:xfrm>
          <a:prstGeom prst="rect">
            <a:avLst/>
          </a:prstGeom>
          <a:noFill/>
          <a:ln>
            <a:noFill/>
          </a:ln>
        </p:spPr>
        <p:txBody>
          <a:bodyPr spcFirstLastPara="1" wrap="square" lIns="0" tIns="0" rIns="0" bIns="0" anchor="t" anchorCtr="0">
            <a:spAutoFit/>
          </a:bodyPr>
          <a:lstStyle/>
          <a:p>
            <a:pPr marL="0" marR="0" lvl="0" indent="0" algn="ctr" rtl="0">
              <a:lnSpc>
                <a:spcPct val="90125"/>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非國科會</a:t>
            </a:r>
            <a:endParaRPr sz="2400" b="1" i="0" u="none" strike="noStrike" cap="none" dirty="0">
              <a:solidFill>
                <a:srgbClr val="000000"/>
              </a:solidFill>
              <a:latin typeface="Microsoft JhengHei"/>
              <a:ea typeface="Microsoft JhengHei"/>
              <a:cs typeface="Microsoft JhengHei"/>
              <a:sym typeface="Microsoft JhengHei"/>
            </a:endParaRPr>
          </a:p>
        </p:txBody>
      </p:sp>
      <p:sp>
        <p:nvSpPr>
          <p:cNvPr id="803" name="Google Shape;803;p26"/>
          <p:cNvSpPr txBox="1"/>
          <p:nvPr/>
        </p:nvSpPr>
        <p:spPr>
          <a:xfrm>
            <a:off x="2133600" y="1954204"/>
            <a:ext cx="4303373" cy="312746"/>
          </a:xfrm>
          <a:prstGeom prst="rect">
            <a:avLst/>
          </a:prstGeom>
          <a:noFill/>
          <a:ln>
            <a:noFill/>
          </a:ln>
        </p:spPr>
        <p:txBody>
          <a:bodyPr spcFirstLastPara="1" wrap="square" lIns="0" tIns="0" rIns="0" bIns="0" anchor="t" anchorCtr="0">
            <a:spAutoFit/>
          </a:bodyPr>
          <a:lstStyle/>
          <a:p>
            <a:pPr marL="0" marR="0" lvl="0" indent="0" algn="ctr" rtl="0">
              <a:lnSpc>
                <a:spcPct val="60083"/>
              </a:lnSpc>
              <a:spcBef>
                <a:spcPts val="0"/>
              </a:spcBef>
              <a:spcAft>
                <a:spcPts val="0"/>
              </a:spcAft>
              <a:buClr>
                <a:srgbClr val="000000"/>
              </a:buClr>
              <a:buSzPts val="3600"/>
              <a:buFont typeface="Arial"/>
              <a:buNone/>
            </a:pPr>
            <a:r>
              <a:rPr lang="zh-TW" sz="3600" b="1" i="0" u="none" strike="noStrike" cap="none">
                <a:solidFill>
                  <a:srgbClr val="000000"/>
                </a:solidFill>
                <a:latin typeface="Microsoft JhengHei"/>
                <a:ea typeface="Microsoft JhengHei"/>
                <a:cs typeface="Microsoft JhengHei"/>
                <a:sym typeface="Microsoft JhengHei"/>
              </a:rPr>
              <a:t>ㄧ、經費項目</a:t>
            </a:r>
            <a:endParaRPr sz="3600" b="1" i="0" u="none" strike="noStrike" cap="none" dirty="0">
              <a:solidFill>
                <a:srgbClr val="000000"/>
              </a:solidFill>
              <a:latin typeface="Microsoft JhengHei"/>
              <a:ea typeface="Microsoft JhengHei"/>
              <a:cs typeface="Microsoft JhengHei"/>
              <a:sym typeface="Microsoft JhengHei"/>
            </a:endParaRPr>
          </a:p>
        </p:txBody>
      </p:sp>
      <p:sp>
        <p:nvSpPr>
          <p:cNvPr id="20" name="投影片編號版面配置區 2">
            <a:extLst>
              <a:ext uri="{FF2B5EF4-FFF2-40B4-BE49-F238E27FC236}">
                <a16:creationId xmlns:a16="http://schemas.microsoft.com/office/drawing/2014/main" id="{AA9BA628-935D-4934-9F5D-44234C01ADB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23</a:t>
            </a:fld>
            <a:endParaRPr lang="zh-TW" altLang="en-US" sz="1000" dirty="0">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27"/>
          <p:cNvSpPr/>
          <p:nvPr/>
        </p:nvSpPr>
        <p:spPr>
          <a:xfrm>
            <a:off x="1548497" y="5906322"/>
            <a:ext cx="1826514" cy="155594"/>
          </a:xfrm>
          <a:custGeom>
            <a:avLst/>
            <a:gdLst/>
            <a:ahLst/>
            <a:cxnLst/>
            <a:rect l="l" t="t" r="r" b="b"/>
            <a:pathLst>
              <a:path w="2994429" h="377624" extrusionOk="0">
                <a:moveTo>
                  <a:pt x="0" y="0"/>
                </a:moveTo>
                <a:lnTo>
                  <a:pt x="2994429" y="0"/>
                </a:lnTo>
                <a:lnTo>
                  <a:pt x="2994429" y="377624"/>
                </a:lnTo>
                <a:lnTo>
                  <a:pt x="0" y="377624"/>
                </a:lnTo>
                <a:lnTo>
                  <a:pt x="0" y="0"/>
                </a:lnTo>
                <a:close/>
              </a:path>
            </a:pathLst>
          </a:custGeom>
          <a:blipFill rotWithShape="1">
            <a:blip r:embed="rId3">
              <a:alphaModFix amt="24000"/>
            </a:blip>
            <a:stretch>
              <a:fillRect t="-56597"/>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809" name="Google Shape;809;p2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810" name="Google Shape;810;p2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811" name="Google Shape;811;p27"/>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6">
              <a:alphaModFix/>
            </a:blip>
            <a:stretch>
              <a:fillRect/>
            </a:stretch>
          </a:blipFill>
          <a:ln>
            <a:noFill/>
          </a:ln>
        </p:spPr>
      </p:sp>
      <p:sp>
        <p:nvSpPr>
          <p:cNvPr id="812" name="Google Shape;812;p2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813" name="Google Shape;813;p2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814" name="Google Shape;814;p2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815" name="Google Shape;815;p27"/>
          <p:cNvSpPr txBox="1"/>
          <p:nvPr/>
        </p:nvSpPr>
        <p:spPr>
          <a:xfrm>
            <a:off x="1775069" y="361950"/>
            <a:ext cx="5593862"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核定清單</a:t>
            </a:r>
            <a:r>
              <a:rPr lang="zh-TW" altLang="en-US" sz="2400" b="1" i="0" u="none" strike="noStrike" cap="none" dirty="0">
                <a:solidFill>
                  <a:srgbClr val="191919"/>
                </a:solidFill>
                <a:latin typeface="Microsoft JhengHei"/>
                <a:ea typeface="Microsoft JhengHei"/>
                <a:cs typeface="Microsoft JhengHei"/>
                <a:sym typeface="Microsoft JhengHei"/>
              </a:rPr>
              <a:t>範例 </a:t>
            </a:r>
            <a:r>
              <a:rPr lang="zh-TW" sz="2400" b="1" i="0" u="none" strike="noStrike" cap="none" dirty="0">
                <a:solidFill>
                  <a:srgbClr val="191919"/>
                </a:solidFill>
                <a:latin typeface="Microsoft JhengHei"/>
                <a:ea typeface="Microsoft JhengHei"/>
                <a:cs typeface="Microsoft JhengHei"/>
                <a:sym typeface="Microsoft JhengHei"/>
              </a:rPr>
              <a:t>04</a:t>
            </a:r>
            <a:endParaRPr sz="700" b="0" i="0" u="none" strike="noStrike" cap="none" dirty="0">
              <a:solidFill>
                <a:srgbClr val="000000"/>
              </a:solidFill>
              <a:latin typeface="Arial"/>
              <a:ea typeface="Arial"/>
              <a:cs typeface="Arial"/>
              <a:sym typeface="Arial"/>
            </a:endParaRPr>
          </a:p>
        </p:txBody>
      </p:sp>
      <p:sp>
        <p:nvSpPr>
          <p:cNvPr id="816" name="Google Shape;816;p27"/>
          <p:cNvSpPr txBox="1"/>
          <p:nvPr/>
        </p:nvSpPr>
        <p:spPr>
          <a:xfrm>
            <a:off x="823575" y="1085850"/>
            <a:ext cx="3480600" cy="249299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zh-TW" sz="1800" b="0" i="0" u="none" strike="noStrike" cap="none" dirty="0">
                <a:solidFill>
                  <a:schemeClr val="dk1"/>
                </a:solidFill>
                <a:latin typeface="Microsoft JhengHei"/>
                <a:ea typeface="Microsoft JhengHei"/>
                <a:cs typeface="Microsoft JhengHei"/>
                <a:sym typeface="Microsoft JhengHei"/>
              </a:rPr>
              <a:t>依照委託單位核定之計畫</a:t>
            </a:r>
            <a:r>
              <a:rPr lang="zh-TW" sz="1800" b="0" i="0" u="none" strike="noStrike" cap="none" dirty="0">
                <a:solidFill>
                  <a:srgbClr val="FF00FF"/>
                </a:solidFill>
                <a:latin typeface="Microsoft JhengHei"/>
                <a:ea typeface="Microsoft JhengHei"/>
                <a:cs typeface="Microsoft JhengHei"/>
                <a:sym typeface="Microsoft JhengHei"/>
              </a:rPr>
              <a:t>補助項目</a:t>
            </a:r>
            <a:r>
              <a:rPr lang="zh-TW" sz="1800" b="0" i="0" u="none" strike="noStrike" cap="none" dirty="0">
                <a:solidFill>
                  <a:schemeClr val="dk1"/>
                </a:solidFill>
                <a:latin typeface="Microsoft JhengHei"/>
                <a:ea typeface="Microsoft JhengHei"/>
                <a:cs typeface="Microsoft JhengHei"/>
                <a:sym typeface="Microsoft JhengHei"/>
              </a:rPr>
              <a:t>及</a:t>
            </a:r>
            <a:r>
              <a:rPr lang="zh-TW" sz="1800" b="0" i="0" u="none" strike="noStrike" cap="none" dirty="0">
                <a:solidFill>
                  <a:srgbClr val="FF00FF"/>
                </a:solidFill>
                <a:latin typeface="Microsoft JhengHei"/>
                <a:ea typeface="Microsoft JhengHei"/>
                <a:cs typeface="Microsoft JhengHei"/>
                <a:sym typeface="Microsoft JhengHei"/>
              </a:rPr>
              <a:t>經費項目</a:t>
            </a:r>
            <a:r>
              <a:rPr lang="zh-TW" sz="1800" b="0" i="0" u="none" strike="noStrike" cap="none" dirty="0">
                <a:solidFill>
                  <a:schemeClr val="dk1"/>
                </a:solidFill>
                <a:latin typeface="Microsoft JhengHei"/>
                <a:ea typeface="Microsoft JhengHei"/>
                <a:cs typeface="Microsoft JhengHei"/>
                <a:sym typeface="Microsoft JhengHei"/>
              </a:rPr>
              <a:t>填寫「</a:t>
            </a:r>
            <a:r>
              <a:rPr lang="zh-TW" sz="1800" b="0" i="0" u="sng" strike="noStrike" cap="none" dirty="0">
                <a:solidFill>
                  <a:srgbClr val="FF9900"/>
                </a:solidFill>
                <a:latin typeface="Microsoft JhengHei"/>
                <a:ea typeface="Microsoft JhengHei"/>
                <a:cs typeface="Microsoft JhengHei"/>
                <a:sym typeface="Microsoft JhengHei"/>
                <a:hlinkClick r:id="rId7"/>
              </a:rPr>
              <a:t>國立政治大學委託或補助計畫經費核定清單</a:t>
            </a:r>
            <a:r>
              <a:rPr lang="zh-TW" sz="1800" b="0" i="0" u="none" strike="noStrike" cap="none" dirty="0">
                <a:solidFill>
                  <a:schemeClr val="dk1"/>
                </a:solidFill>
                <a:latin typeface="Microsoft JhengHei"/>
                <a:ea typeface="Microsoft JhengHei"/>
                <a:cs typeface="Microsoft JhengHei"/>
                <a:sym typeface="Microsoft JhengHei"/>
              </a:rPr>
              <a:t>」，並經</a:t>
            </a:r>
            <a:r>
              <a:rPr lang="zh-TW" altLang="en-US" sz="1800" dirty="0">
                <a:solidFill>
                  <a:srgbClr val="FF00FF"/>
                </a:solidFill>
                <a:latin typeface="Microsoft JhengHei"/>
                <a:ea typeface="Microsoft JhengHei"/>
                <a:cs typeface="Microsoft JhengHei"/>
                <a:sym typeface="Microsoft JhengHei"/>
              </a:rPr>
              <a:t>計畫主</a:t>
            </a:r>
            <a:r>
              <a:rPr lang="zh-TW" sz="1800" b="0" i="0" u="none" strike="noStrike" cap="none" dirty="0">
                <a:solidFill>
                  <a:srgbClr val="FF00FF"/>
                </a:solidFill>
                <a:latin typeface="Microsoft JhengHei"/>
                <a:ea typeface="Microsoft JhengHei"/>
                <a:cs typeface="Microsoft JhengHei"/>
                <a:sym typeface="Microsoft JhengHei"/>
              </a:rPr>
              <a:t>持人簽章</a:t>
            </a:r>
            <a:r>
              <a:rPr lang="zh-TW" sz="1800" b="0" i="0" u="none" strike="noStrike" cap="none" dirty="0">
                <a:solidFill>
                  <a:schemeClr val="dk1"/>
                </a:solidFill>
                <a:latin typeface="Microsoft JhengHei"/>
                <a:ea typeface="Microsoft JhengHei"/>
                <a:cs typeface="Microsoft JhengHei"/>
                <a:sym typeface="Microsoft JhengHei"/>
              </a:rPr>
              <a:t>後，連同核定計畫之相關資料，送</a:t>
            </a:r>
            <a:r>
              <a:rPr lang="zh-TW" sz="1800" b="0" i="0" u="none" strike="noStrike" cap="none" dirty="0">
                <a:solidFill>
                  <a:srgbClr val="FF00FF"/>
                </a:solidFill>
                <a:latin typeface="Microsoft JhengHei"/>
                <a:ea typeface="Microsoft JhengHei"/>
                <a:cs typeface="Microsoft JhengHei"/>
                <a:sym typeface="Microsoft JhengHei"/>
              </a:rPr>
              <a:t>研發處</a:t>
            </a:r>
            <a:r>
              <a:rPr lang="zh-TW" sz="1800" b="0" i="0" u="none" strike="noStrike" cap="none" dirty="0">
                <a:solidFill>
                  <a:schemeClr val="dk1"/>
                </a:solidFill>
                <a:latin typeface="Microsoft JhengHei"/>
                <a:ea typeface="Microsoft JhengHei"/>
                <a:cs typeface="Microsoft JhengHei"/>
                <a:sym typeface="Microsoft JhengHei"/>
              </a:rPr>
              <a:t>維護並建置計畫代碼。</a:t>
            </a:r>
            <a:endParaRPr sz="1800" b="0" i="0" u="none" strike="noStrike" cap="none" dirty="0">
              <a:solidFill>
                <a:schemeClr val="dk1"/>
              </a:solidFill>
              <a:latin typeface="Microsoft JhengHei"/>
              <a:ea typeface="Microsoft JhengHei"/>
              <a:cs typeface="Microsoft JhengHei"/>
              <a:sym typeface="Microsoft JhengHei"/>
            </a:endParaRPr>
          </a:p>
        </p:txBody>
      </p:sp>
      <p:pic>
        <p:nvPicPr>
          <p:cNvPr id="817" name="Google Shape;817;p27"/>
          <p:cNvPicPr preferRelativeResize="0"/>
          <p:nvPr/>
        </p:nvPicPr>
        <p:blipFill rotWithShape="1">
          <a:blip r:embed="rId8">
            <a:alphaModFix/>
          </a:blip>
          <a:srcRect t="4764" b="6898"/>
          <a:stretch/>
        </p:blipFill>
        <p:spPr>
          <a:xfrm>
            <a:off x="4658495" y="928149"/>
            <a:ext cx="3254845" cy="4152615"/>
          </a:xfrm>
          <a:prstGeom prst="rect">
            <a:avLst/>
          </a:prstGeom>
          <a:noFill/>
          <a:ln>
            <a:noFill/>
          </a:ln>
          <a:effectLst>
            <a:outerShdw blurRad="101600" sx="102000" sy="102000" algn="ctr" rotWithShape="0">
              <a:srgbClr val="000000">
                <a:alpha val="23529"/>
              </a:srgbClr>
            </a:outerShdw>
          </a:effectLst>
        </p:spPr>
      </p:pic>
      <p:sp>
        <p:nvSpPr>
          <p:cNvPr id="12" name="投影片編號版面配置區 2">
            <a:extLst>
              <a:ext uri="{FF2B5EF4-FFF2-40B4-BE49-F238E27FC236}">
                <a16:creationId xmlns:a16="http://schemas.microsoft.com/office/drawing/2014/main" id="{5259B34F-525E-45A0-97F1-9445D1DE96AF}"/>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24</a:t>
            </a:fld>
            <a:endParaRPr lang="zh-TW" altLang="en-US" sz="1000" dirty="0">
              <a:solidFill>
                <a:schemeClr val="tx1"/>
              </a:solidFill>
            </a:endParaRPr>
          </a:p>
        </p:txBody>
      </p:sp>
      <p:sp>
        <p:nvSpPr>
          <p:cNvPr id="13" name="Google Shape;778;p25">
            <a:extLst>
              <a:ext uri="{FF2B5EF4-FFF2-40B4-BE49-F238E27FC236}">
                <a16:creationId xmlns:a16="http://schemas.microsoft.com/office/drawing/2014/main" id="{FCD9CEE1-8B72-4D2F-AA0E-A346D36A0034}"/>
              </a:ext>
            </a:extLst>
          </p:cNvPr>
          <p:cNvSpPr/>
          <p:nvPr/>
        </p:nvSpPr>
        <p:spPr>
          <a:xfrm>
            <a:off x="5938731" y="1213425"/>
            <a:ext cx="1277120" cy="242652"/>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altLang="zh-TW" sz="900" b="0" i="0" u="none" strike="noStrike" cap="none" dirty="0">
                <a:solidFill>
                  <a:schemeClr val="lt1"/>
                </a:solidFill>
                <a:latin typeface="Calibri"/>
                <a:ea typeface="Calibri"/>
                <a:cs typeface="Calibri"/>
                <a:sym typeface="Calibri"/>
              </a:rPr>
              <a:t>    </a:t>
            </a:r>
            <a:r>
              <a:rPr lang="zh-TW" altLang="en-US" sz="900" b="0" i="0" u="none" strike="noStrike" cap="none" dirty="0">
                <a:solidFill>
                  <a:schemeClr val="lt1"/>
                </a:solidFill>
                <a:latin typeface="Calibri"/>
                <a:ea typeface="Calibri"/>
                <a:cs typeface="Calibri"/>
                <a:sym typeface="Calibri"/>
              </a:rPr>
              <a:t>                           </a:t>
            </a:r>
            <a:endParaRPr sz="900" b="0" i="0" u="none" strike="noStrike" cap="none" dirty="0">
              <a:solidFill>
                <a:schemeClr val="lt1"/>
              </a:solidFill>
              <a:latin typeface="Calibri"/>
              <a:ea typeface="Calibri"/>
              <a:cs typeface="Calibri"/>
              <a:sym typeface="Calibri"/>
            </a:endParaRPr>
          </a:p>
        </p:txBody>
      </p:sp>
      <p:sp>
        <p:nvSpPr>
          <p:cNvPr id="14" name="文字方塊 13">
            <a:extLst>
              <a:ext uri="{FF2B5EF4-FFF2-40B4-BE49-F238E27FC236}">
                <a16:creationId xmlns:a16="http://schemas.microsoft.com/office/drawing/2014/main" id="{D70C61C6-CEF2-43DB-8EA9-E7D4DC5751E7}"/>
              </a:ext>
            </a:extLst>
          </p:cNvPr>
          <p:cNvSpPr txBox="1"/>
          <p:nvPr/>
        </p:nvSpPr>
        <p:spPr>
          <a:xfrm>
            <a:off x="6125342" y="1180862"/>
            <a:ext cx="1347421" cy="276999"/>
          </a:xfrm>
          <a:prstGeom prst="rect">
            <a:avLst/>
          </a:prstGeom>
          <a:noFill/>
        </p:spPr>
        <p:txBody>
          <a:bodyPr wrap="square" rtlCol="0">
            <a:spAutoFit/>
          </a:bodyPr>
          <a:lstStyle/>
          <a:p>
            <a:r>
              <a:rPr lang="en-US" altLang="zh-TW" sz="1200" dirty="0">
                <a:solidFill>
                  <a:srgbClr val="FF0000"/>
                </a:solidFill>
              </a:rPr>
              <a:t>112A112XXX</a:t>
            </a:r>
            <a:endParaRPr lang="zh-TW" altLang="en-US" sz="1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1"/>
                                          </p:val>
                                        </p:tav>
                                        <p:tav tm="100000">
                                          <p:val>
                                            <p:strVal val="#ppt_y"/>
                                          </p:val>
                                        </p:tav>
                                      </p:tavLst>
                                    </p:anim>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28"/>
          <p:cNvPicPr preferRelativeResize="0"/>
          <p:nvPr/>
        </p:nvPicPr>
        <p:blipFill rotWithShape="1">
          <a:blip r:embed="rId3">
            <a:alphaModFix/>
          </a:blip>
          <a:srcRect/>
          <a:stretch/>
        </p:blipFill>
        <p:spPr>
          <a:xfrm>
            <a:off x="-114300" y="3046281"/>
            <a:ext cx="2247900" cy="2195623"/>
          </a:xfrm>
          <a:prstGeom prst="rect">
            <a:avLst/>
          </a:prstGeom>
          <a:noFill/>
          <a:ln>
            <a:noFill/>
          </a:ln>
        </p:spPr>
      </p:pic>
      <p:sp>
        <p:nvSpPr>
          <p:cNvPr id="824" name="Google Shape;824;p28"/>
          <p:cNvSpPr/>
          <p:nvPr/>
        </p:nvSpPr>
        <p:spPr>
          <a:xfrm rot="8759550">
            <a:off x="-942468" y="-256052"/>
            <a:ext cx="2275693" cy="1435511"/>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4">
              <a:alphaModFix/>
            </a:blip>
            <a:stretch>
              <a:fillRect/>
            </a:stretch>
          </a:blipFill>
          <a:ln>
            <a:noFill/>
          </a:ln>
        </p:spPr>
      </p:sp>
      <p:sp>
        <p:nvSpPr>
          <p:cNvPr id="825" name="Google Shape;825;p28"/>
          <p:cNvSpPr txBox="1"/>
          <p:nvPr/>
        </p:nvSpPr>
        <p:spPr>
          <a:xfrm>
            <a:off x="2024864" y="417314"/>
            <a:ext cx="7010400" cy="4308872"/>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1" i="0" u="none" strike="noStrike" cap="none" dirty="0">
                <a:solidFill>
                  <a:srgbClr val="000000"/>
                </a:solidFill>
                <a:latin typeface="Microsoft JhengHei"/>
                <a:ea typeface="Microsoft JhengHei"/>
                <a:cs typeface="Microsoft JhengHei"/>
                <a:sym typeface="Microsoft JhengHei"/>
              </a:rPr>
              <a:t>小提醒！</a:t>
            </a:r>
            <a:endParaRPr lang="en-US" altLang="zh-TW" sz="20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r>
              <a:rPr lang="zh-TW" sz="2000" b="1" i="0" u="none" strike="noStrike" cap="none" dirty="0">
                <a:solidFill>
                  <a:srgbClr val="000000"/>
                </a:solidFill>
                <a:latin typeface="Microsoft JhengHei"/>
                <a:ea typeface="Microsoft JhengHei"/>
                <a:cs typeface="Microsoft JhengHei"/>
                <a:sym typeface="Microsoft JhengHei"/>
              </a:rPr>
              <a:t>經費動支前，請先確認是否為</a:t>
            </a:r>
            <a:r>
              <a:rPr lang="zh-TW" sz="2000" b="1" i="0" u="none" strike="noStrike" cap="none" dirty="0">
                <a:solidFill>
                  <a:srgbClr val="FF00FF"/>
                </a:solidFill>
                <a:latin typeface="Microsoft JhengHei"/>
                <a:ea typeface="Microsoft JhengHei"/>
                <a:cs typeface="Microsoft JhengHei"/>
                <a:sym typeface="Microsoft JhengHei"/>
              </a:rPr>
              <a:t>計畫核定項目</a:t>
            </a:r>
            <a:r>
              <a:rPr lang="zh-TW" sz="2000" b="1" i="0" u="none" strike="noStrike" cap="none" dirty="0">
                <a:solidFill>
                  <a:schemeClr val="dk1"/>
                </a:solidFill>
                <a:latin typeface="Microsoft JhengHei"/>
                <a:ea typeface="Microsoft JhengHei"/>
                <a:cs typeface="Microsoft JhengHei"/>
                <a:sym typeface="Microsoft JhengHei"/>
              </a:rPr>
              <a:t>或</a:t>
            </a:r>
            <a:r>
              <a:rPr lang="zh-TW" sz="2000" b="1" i="0" u="none" strike="noStrike" cap="none" dirty="0">
                <a:solidFill>
                  <a:srgbClr val="FF00FF"/>
                </a:solidFill>
                <a:latin typeface="Microsoft JhengHei"/>
                <a:ea typeface="Microsoft JhengHei"/>
                <a:cs typeface="Microsoft JhengHei"/>
                <a:sym typeface="Microsoft JhengHei"/>
              </a:rPr>
              <a:t>該項目金額是否足夠</a:t>
            </a:r>
            <a:r>
              <a:rPr lang="zh-TW" sz="2000" b="1" i="0" u="none" strike="noStrike" cap="none" dirty="0">
                <a:solidFill>
                  <a:srgbClr val="000000"/>
                </a:solidFill>
                <a:latin typeface="Microsoft JhengHei"/>
                <a:ea typeface="Microsoft JhengHei"/>
                <a:cs typeface="Microsoft JhengHei"/>
                <a:sym typeface="Microsoft JhengHei"/>
              </a:rPr>
              <a:t>，如否，應先辦理</a:t>
            </a:r>
            <a:r>
              <a:rPr lang="zh-TW" sz="2000" b="1" i="0" u="none" strike="noStrike" cap="none" dirty="0">
                <a:solidFill>
                  <a:srgbClr val="FF0000"/>
                </a:solidFill>
                <a:latin typeface="Microsoft JhengHei"/>
                <a:ea typeface="Microsoft JhengHei"/>
                <a:cs typeface="Microsoft JhengHei"/>
                <a:sym typeface="Microsoft JhengHei"/>
              </a:rPr>
              <a:t>計畫變更/流用程序</a:t>
            </a:r>
            <a:r>
              <a:rPr lang="zh-TW" sz="2000" b="1" i="0" u="none" strike="noStrike" cap="none" dirty="0">
                <a:solidFill>
                  <a:srgbClr val="000000"/>
                </a:solidFill>
                <a:latin typeface="Microsoft JhengHei"/>
                <a:ea typeface="Microsoft JhengHei"/>
                <a:cs typeface="Microsoft JhengHei"/>
                <a:sym typeface="Microsoft JhengHei"/>
              </a:rPr>
              <a:t>。</a:t>
            </a:r>
            <a:endParaRPr lang="en-US" altLang="zh-TW" sz="20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r>
              <a:rPr lang="zh-TW" sz="2000" b="1" i="0" u="none" strike="noStrike" cap="none" dirty="0">
                <a:solidFill>
                  <a:srgbClr val="000000"/>
                </a:solidFill>
                <a:latin typeface="Microsoft JhengHei"/>
                <a:ea typeface="Microsoft JhengHei"/>
                <a:cs typeface="Microsoft JhengHei"/>
                <a:sym typeface="Microsoft JhengHei"/>
              </a:rPr>
              <a:t>相關細節，可以先詢問</a:t>
            </a:r>
            <a:r>
              <a:rPr lang="zh-TW" sz="2000" b="1" i="0" u="none" strike="noStrike" cap="none" dirty="0">
                <a:solidFill>
                  <a:srgbClr val="9900FF"/>
                </a:solidFill>
                <a:latin typeface="Microsoft JhengHei"/>
                <a:ea typeface="Microsoft JhengHei"/>
                <a:cs typeface="Microsoft JhengHei"/>
                <a:sym typeface="Microsoft JhengHei"/>
              </a:rPr>
              <a:t>研發處</a:t>
            </a:r>
            <a:r>
              <a:rPr lang="zh-TW" sz="2000" b="1" i="0" u="none" strike="noStrike" cap="none" dirty="0">
                <a:solidFill>
                  <a:srgbClr val="000000"/>
                </a:solidFill>
                <a:latin typeface="Microsoft JhengHei"/>
                <a:ea typeface="Microsoft JhengHei"/>
                <a:cs typeface="Microsoft JhengHei"/>
                <a:sym typeface="Microsoft JhengHei"/>
              </a:rPr>
              <a:t>！</a:t>
            </a:r>
            <a:r>
              <a:rPr lang="zh-TW" altLang="en-US" sz="1400" b="0" i="0" u="none" strike="noStrike" cap="none" dirty="0">
                <a:solidFill>
                  <a:srgbClr val="000000"/>
                </a:solidFill>
                <a:latin typeface="Microsoft JhengHei"/>
                <a:ea typeface="Microsoft JhengHei"/>
                <a:cs typeface="Microsoft JhengHei"/>
                <a:sym typeface="Microsoft JhengHei"/>
              </a:rPr>
              <a:t>點我看更多</a:t>
            </a:r>
            <a:r>
              <a:rPr lang="zh-TW" altLang="en-US" sz="1400" b="1" i="0" u="none" strike="noStrike" cap="none" dirty="0">
                <a:solidFill>
                  <a:srgbClr val="000000"/>
                </a:solidFill>
                <a:latin typeface="Microsoft JhengHei"/>
                <a:ea typeface="Microsoft JhengHei"/>
                <a:cs typeface="Microsoft JhengHei"/>
                <a:sym typeface="Microsoft JhengHei"/>
              </a:rPr>
              <a:t>：</a:t>
            </a:r>
            <a:r>
              <a:rPr lang="zh-TW" altLang="en-US" sz="1400" b="1" i="0" u="sng" strike="noStrike" cap="none" dirty="0">
                <a:solidFill>
                  <a:schemeClr val="hlink"/>
                </a:solidFill>
                <a:latin typeface="Microsoft JhengHei"/>
                <a:ea typeface="Microsoft JhengHei"/>
                <a:cs typeface="Microsoft JhengHei"/>
                <a:sym typeface="Microsoft JhengHei"/>
                <a:hlinkClick r:id="rId5"/>
              </a:rPr>
              <a:t> </a:t>
            </a:r>
            <a:r>
              <a:rPr lang="zh-TW" altLang="en-US" b="1" u="sng" dirty="0">
                <a:solidFill>
                  <a:schemeClr val="hlink"/>
                </a:solidFill>
                <a:latin typeface="Microsoft JhengHei"/>
                <a:ea typeface="Microsoft JhengHei"/>
                <a:cs typeface="Microsoft JhengHei"/>
                <a:sym typeface="Microsoft JhengHei"/>
                <a:hlinkClick r:id="rId6"/>
              </a:rPr>
              <a:t>國科會</a:t>
            </a:r>
            <a:r>
              <a:rPr lang="zh-TW" altLang="en-US" sz="1400" b="1" i="0" u="none" strike="noStrike" cap="none" dirty="0">
                <a:solidFill>
                  <a:srgbClr val="8BD7E8"/>
                </a:solidFill>
                <a:latin typeface="Microsoft JhengHei"/>
                <a:ea typeface="Microsoft JhengHei"/>
                <a:cs typeface="Microsoft JhengHei"/>
                <a:sym typeface="Microsoft JhengHei"/>
              </a:rPr>
              <a:t>、</a:t>
            </a:r>
            <a:r>
              <a:rPr lang="zh-TW" altLang="en-US" sz="1400" b="1" i="0" u="sng" strike="noStrike" cap="none" dirty="0">
                <a:solidFill>
                  <a:schemeClr val="hlink"/>
                </a:solidFill>
                <a:latin typeface="Microsoft JhengHei"/>
                <a:ea typeface="Microsoft JhengHei"/>
                <a:cs typeface="Microsoft JhengHei"/>
                <a:sym typeface="Microsoft JhengHei"/>
                <a:hlinkClick r:id="rId7"/>
              </a:rPr>
              <a:t>非國科會</a:t>
            </a:r>
            <a:r>
              <a:rPr lang="zh-TW" altLang="en-US" sz="1400" b="1" i="0" u="none" strike="noStrike" cap="none" dirty="0">
                <a:solidFill>
                  <a:srgbClr val="8BD7E8"/>
                </a:solidFill>
                <a:latin typeface="Microsoft JhengHei"/>
                <a:ea typeface="Microsoft JhengHei"/>
                <a:cs typeface="Microsoft JhengHei"/>
                <a:sym typeface="Microsoft JhengHei"/>
              </a:rPr>
              <a:t> </a:t>
            </a:r>
            <a:endParaRPr lang="en-US" altLang="zh-TW" b="1" dirty="0">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endParaRPr lang="en-US" altLang="zh-TW" sz="20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r>
              <a:rPr lang="zh-TW" altLang="en-US" sz="2000" b="1" i="0" u="none" strike="noStrike" cap="none" dirty="0">
                <a:solidFill>
                  <a:srgbClr val="000000"/>
                </a:solidFill>
                <a:latin typeface="Microsoft JhengHei"/>
                <a:ea typeface="Microsoft JhengHei"/>
                <a:cs typeface="Microsoft JhengHei"/>
                <a:sym typeface="Microsoft JhengHei"/>
              </a:rPr>
              <a:t>再來，經費動支時，某些項目需要先完成相關程序</a:t>
            </a:r>
            <a:r>
              <a:rPr lang="en-US" altLang="zh-TW" sz="2000" b="1" i="0" u="none" strike="noStrike" cap="none" dirty="0">
                <a:solidFill>
                  <a:srgbClr val="000000"/>
                </a:solidFill>
                <a:latin typeface="Microsoft JhengHei"/>
                <a:ea typeface="Microsoft JhengHei"/>
                <a:cs typeface="Microsoft JhengHei"/>
                <a:sym typeface="Microsoft JhengHei"/>
              </a:rPr>
              <a:t>(</a:t>
            </a:r>
            <a:r>
              <a:rPr lang="zh-TW" altLang="en-US" sz="2000" b="1" i="0" u="none" strike="noStrike" cap="none" dirty="0">
                <a:solidFill>
                  <a:srgbClr val="000000"/>
                </a:solidFill>
                <a:latin typeface="Microsoft JhengHei"/>
                <a:ea typeface="Microsoft JhengHei"/>
                <a:cs typeface="Microsoft JhengHei"/>
                <a:sym typeface="Microsoft JhengHei"/>
              </a:rPr>
              <a:t>如</a:t>
            </a:r>
            <a:r>
              <a:rPr lang="zh-TW" altLang="en-US" sz="2000" b="1" i="0" u="none" strike="noStrike" cap="none" dirty="0">
                <a:solidFill>
                  <a:srgbClr val="000000"/>
                </a:solidFill>
                <a:latin typeface="微軟正黑體" panose="020B0604030504040204" pitchFamily="34" charset="-120"/>
                <a:ea typeface="微軟正黑體" panose="020B0604030504040204" pitchFamily="34" charset="-120"/>
                <a:cs typeface="Microsoft JhengHei"/>
                <a:sym typeface="Microsoft JhengHei"/>
              </a:rPr>
              <a:t>：</a:t>
            </a:r>
            <a:r>
              <a:rPr lang="zh-TW" altLang="en-US" sz="2000" b="1" i="0" u="none" strike="noStrike" cap="none" dirty="0">
                <a:solidFill>
                  <a:srgbClr val="000000"/>
                </a:solidFill>
                <a:latin typeface="Microsoft JhengHei"/>
                <a:ea typeface="Microsoft JhengHei"/>
                <a:cs typeface="Microsoft JhengHei"/>
                <a:sym typeface="Microsoft JhengHei"/>
              </a:rPr>
              <a:t>人員進用、請購、請假</a:t>
            </a:r>
            <a:r>
              <a:rPr lang="en-US" altLang="zh-TW" sz="2000" b="1" i="0" u="none" strike="noStrike" cap="none" dirty="0">
                <a:solidFill>
                  <a:srgbClr val="000000"/>
                </a:solidFill>
                <a:latin typeface="Microsoft JhengHei"/>
                <a:ea typeface="Microsoft JhengHei"/>
                <a:cs typeface="Microsoft JhengHei"/>
                <a:sym typeface="Microsoft JhengHei"/>
              </a:rPr>
              <a:t>)</a:t>
            </a:r>
            <a:r>
              <a:rPr lang="zh-TW" altLang="en-US" sz="2000" b="1" i="0" u="none" strike="noStrike" cap="none" dirty="0">
                <a:solidFill>
                  <a:srgbClr val="000000"/>
                </a:solidFill>
                <a:latin typeface="Microsoft JhengHei"/>
                <a:ea typeface="Microsoft JhengHei"/>
                <a:cs typeface="Microsoft JhengHei"/>
                <a:sym typeface="Microsoft JhengHei"/>
              </a:rPr>
              <a:t>，才能進行到下一步的經費結報喔</a:t>
            </a:r>
            <a:r>
              <a:rPr lang="zh-TW" sz="2000" b="1" i="0" u="none" strike="noStrike" cap="none" dirty="0">
                <a:solidFill>
                  <a:srgbClr val="000000"/>
                </a:solidFill>
                <a:latin typeface="Microsoft JhengHei"/>
                <a:ea typeface="Microsoft JhengHei"/>
                <a:cs typeface="Microsoft JhengHei"/>
                <a:sym typeface="Microsoft JhengHei"/>
              </a:rPr>
              <a:t>~</a:t>
            </a:r>
            <a:endParaRPr sz="700" b="0" i="0" u="none" strike="noStrike" cap="none" dirty="0">
              <a:solidFill>
                <a:srgbClr val="000000"/>
              </a:solidFill>
              <a:latin typeface="Arial"/>
              <a:ea typeface="Arial"/>
              <a:cs typeface="Arial"/>
              <a:sym typeface="Arial"/>
            </a:endParaRPr>
          </a:p>
        </p:txBody>
      </p:sp>
      <p:sp>
        <p:nvSpPr>
          <p:cNvPr id="826" name="Google Shape;826;p28"/>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827" name="Google Shape;827;p2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28" name="Google Shape;828;p2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29" name="Google Shape;829;p2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30" name="Google Shape;830;p2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31" name="Google Shape;831;p28"/>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32" name="Google Shape;832;p28"/>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33" name="Google Shape;833;p28"/>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3" name="投影片編號版面配置區 2">
            <a:extLst>
              <a:ext uri="{FF2B5EF4-FFF2-40B4-BE49-F238E27FC236}">
                <a16:creationId xmlns:a16="http://schemas.microsoft.com/office/drawing/2014/main" id="{7E618337-32AE-4C45-BB83-E16BBB78220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25</a:t>
            </a:fld>
            <a:endParaRPr lang="zh-TW" altLang="en-US" sz="1000" dirty="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40"/>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1209" name="Google Shape;1209;p40"/>
          <p:cNvGrpSpPr/>
          <p:nvPr/>
        </p:nvGrpSpPr>
        <p:grpSpPr>
          <a:xfrm>
            <a:off x="8098784" y="3994404"/>
            <a:ext cx="1225436" cy="1225436"/>
            <a:chOff x="0" y="0"/>
            <a:chExt cx="812800" cy="812800"/>
          </a:xfrm>
        </p:grpSpPr>
        <p:sp>
          <p:nvSpPr>
            <p:cNvPr id="1210" name="Google Shape;1210;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11" name="Google Shape;1211;p40"/>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212" name="Google Shape;1212;p40"/>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13" name="Google Shape;1213;p40"/>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214" name="Google Shape;1214;p4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15" name="Google Shape;1215;p40"/>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16" name="Google Shape;1216;p4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17" name="Google Shape;1217;p4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18" name="Google Shape;1218;p40"/>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19" name="Google Shape;1219;p40"/>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20" name="Google Shape;1220;p40"/>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1221" name="Google Shape;1221;p40"/>
          <p:cNvGrpSpPr/>
          <p:nvPr/>
        </p:nvGrpSpPr>
        <p:grpSpPr>
          <a:xfrm>
            <a:off x="2247900" y="1671964"/>
            <a:ext cx="1749460" cy="1900326"/>
            <a:chOff x="0" y="0"/>
            <a:chExt cx="812800" cy="882893"/>
          </a:xfrm>
        </p:grpSpPr>
        <p:sp>
          <p:nvSpPr>
            <p:cNvPr id="1222" name="Google Shape;1222;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w="196850"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23" name="Google Shape;1223;p40"/>
            <p:cNvSpPr txBox="1"/>
            <p:nvPr/>
          </p:nvSpPr>
          <p:spPr>
            <a:xfrm>
              <a:off x="76200" y="165343"/>
              <a:ext cx="660400" cy="717550"/>
            </a:xfrm>
            <a:prstGeom prst="rect">
              <a:avLst/>
            </a:prstGeom>
            <a:noFill/>
            <a:ln>
              <a:noFill/>
            </a:ln>
          </p:spPr>
          <p:txBody>
            <a:bodyPr spcFirstLastPara="1" wrap="square" lIns="0" tIns="0" rIns="0" bIns="0" anchor="ctr" anchorCtr="1">
              <a:noAutofit/>
            </a:bodyPr>
            <a:lstStyle/>
            <a:p>
              <a:pPr marL="0" marR="0" lvl="0" indent="0" algn="ctr" rtl="0">
                <a:lnSpc>
                  <a:spcPct val="36007"/>
                </a:lnSpc>
                <a:spcBef>
                  <a:spcPts val="0"/>
                </a:spcBef>
                <a:spcAft>
                  <a:spcPts val="0"/>
                </a:spcAft>
                <a:buClr>
                  <a:srgbClr val="000000"/>
                </a:buClr>
                <a:buSzPts val="6900"/>
                <a:buFont typeface="Arial"/>
                <a:buNone/>
              </a:pPr>
              <a:r>
                <a:rPr lang="zh-TW" sz="6900" b="1" i="0" u="none" strike="noStrike" cap="none">
                  <a:solidFill>
                    <a:srgbClr val="FFFFFF"/>
                  </a:solidFill>
                  <a:latin typeface="DM Sans"/>
                  <a:ea typeface="DM Sans"/>
                  <a:cs typeface="DM Sans"/>
                  <a:sym typeface="DM Sans"/>
                </a:rPr>
                <a:t>03</a:t>
              </a:r>
              <a:endParaRPr sz="700" b="0" i="0" u="none" strike="noStrike" cap="none" dirty="0">
                <a:solidFill>
                  <a:srgbClr val="000000"/>
                </a:solidFill>
                <a:latin typeface="Arial"/>
                <a:ea typeface="Arial"/>
                <a:cs typeface="Arial"/>
                <a:sym typeface="Arial"/>
              </a:endParaRPr>
            </a:p>
          </p:txBody>
        </p:sp>
      </p:grpSp>
      <p:sp>
        <p:nvSpPr>
          <p:cNvPr id="1224" name="Google Shape;1224;p40"/>
          <p:cNvSpPr txBox="1"/>
          <p:nvPr/>
        </p:nvSpPr>
        <p:spPr>
          <a:xfrm>
            <a:off x="4262903" y="1720785"/>
            <a:ext cx="2950697" cy="1477328"/>
          </a:xfrm>
          <a:prstGeom prst="rect">
            <a:avLst/>
          </a:prstGeom>
          <a:noFill/>
          <a:ln>
            <a:noFill/>
          </a:ln>
        </p:spPr>
        <p:txBody>
          <a:bodyPr spcFirstLastPara="1" wrap="square" lIns="0" tIns="0" rIns="0" bIns="0" anchor="ctr" anchorCtr="0">
            <a:spAutoFit/>
          </a:bodyPr>
          <a:lstStyle/>
          <a:p>
            <a:pPr marL="0" marR="0" lvl="0" indent="0" rtl="0">
              <a:lnSpc>
                <a:spcPct val="200000"/>
              </a:lnSpc>
              <a:spcBef>
                <a:spcPts val="0"/>
              </a:spcBef>
              <a:spcAft>
                <a:spcPts val="0"/>
              </a:spcAft>
              <a:buClr>
                <a:srgbClr val="000000"/>
              </a:buClr>
              <a:buSzPts val="4800"/>
              <a:buFont typeface="Arial"/>
              <a:buNone/>
            </a:pPr>
            <a:r>
              <a:rPr lang="zh-TW" altLang="en-US" sz="4800" b="1" dirty="0">
                <a:solidFill>
                  <a:srgbClr val="262626"/>
                </a:solidFill>
                <a:latin typeface="Microsoft JhengHei"/>
                <a:ea typeface="Microsoft JhengHei"/>
                <a:cs typeface="Microsoft JhengHei"/>
                <a:sym typeface="Microsoft JhengHei"/>
              </a:rPr>
              <a:t>經費</a:t>
            </a:r>
            <a:r>
              <a:rPr lang="zh-TW" sz="4800" b="1" i="0" u="none" strike="noStrike" cap="none" dirty="0">
                <a:solidFill>
                  <a:srgbClr val="262626"/>
                </a:solidFill>
                <a:latin typeface="Microsoft JhengHei"/>
                <a:ea typeface="Microsoft JhengHei"/>
                <a:cs typeface="Microsoft JhengHei"/>
                <a:sym typeface="Microsoft JhengHei"/>
              </a:rPr>
              <a:t>結報</a:t>
            </a:r>
            <a:endParaRPr sz="4000" b="1" i="0" u="none" strike="noStrike" cap="none" dirty="0">
              <a:solidFill>
                <a:srgbClr val="262626"/>
              </a:solidFill>
              <a:latin typeface="Microsoft JhengHei"/>
              <a:ea typeface="Microsoft JhengHei"/>
              <a:cs typeface="Microsoft JhengHei"/>
              <a:sym typeface="Microsoft JhengHei"/>
            </a:endParaRPr>
          </a:p>
        </p:txBody>
      </p:sp>
      <p:sp>
        <p:nvSpPr>
          <p:cNvPr id="19" name="投影片編號版面配置區 2">
            <a:extLst>
              <a:ext uri="{FF2B5EF4-FFF2-40B4-BE49-F238E27FC236}">
                <a16:creationId xmlns:a16="http://schemas.microsoft.com/office/drawing/2014/main" id="{89E59A14-04FE-4399-AB74-AFE21F7C422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26</a:t>
            </a:fld>
            <a:endParaRPr lang="zh-TW" altLang="en-US" sz="1000" dirty="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grpSp>
        <p:nvGrpSpPr>
          <p:cNvPr id="1229" name="Google Shape;1229;p41"/>
          <p:cNvGrpSpPr/>
          <p:nvPr/>
        </p:nvGrpSpPr>
        <p:grpSpPr>
          <a:xfrm>
            <a:off x="1793939" y="976312"/>
            <a:ext cx="5556123" cy="1761848"/>
            <a:chOff x="1419340" y="976312"/>
            <a:chExt cx="5556123" cy="1761848"/>
          </a:xfrm>
        </p:grpSpPr>
        <p:grpSp>
          <p:nvGrpSpPr>
            <p:cNvPr id="1230" name="Google Shape;1230;p41"/>
            <p:cNvGrpSpPr/>
            <p:nvPr/>
          </p:nvGrpSpPr>
          <p:grpSpPr>
            <a:xfrm rot="-5400000">
              <a:off x="3631501" y="-605802"/>
              <a:ext cx="1761848" cy="4926076"/>
              <a:chOff x="0" y="-57150"/>
              <a:chExt cx="753347" cy="932488"/>
            </a:xfrm>
          </p:grpSpPr>
          <p:sp>
            <p:nvSpPr>
              <p:cNvPr id="1231" name="Google Shape;1231;p41"/>
              <p:cNvSpPr/>
              <p:nvPr/>
            </p:nvSpPr>
            <p:spPr>
              <a:xfrm>
                <a:off x="0" y="0"/>
                <a:ext cx="753347" cy="875338"/>
              </a:xfrm>
              <a:custGeom>
                <a:avLst/>
                <a:gdLst/>
                <a:ahLst/>
                <a:cxnLst/>
                <a:rect l="l" t="t" r="r" b="b"/>
                <a:pathLst>
                  <a:path w="753347" h="875338" extrusionOk="0">
                    <a:moveTo>
                      <a:pt x="753347" y="0"/>
                    </a:moveTo>
                    <a:lnTo>
                      <a:pt x="753347" y="761038"/>
                    </a:lnTo>
                    <a:lnTo>
                      <a:pt x="376673" y="875338"/>
                    </a:lnTo>
                    <a:lnTo>
                      <a:pt x="0" y="761038"/>
                    </a:lnTo>
                    <a:lnTo>
                      <a:pt x="0" y="0"/>
                    </a:lnTo>
                    <a:lnTo>
                      <a:pt x="753347" y="0"/>
                    </a:lnTo>
                    <a:close/>
                  </a:path>
                </a:pathLst>
              </a:custGeom>
              <a:solidFill>
                <a:srgbClr val="ECF0F3"/>
              </a:solidFill>
              <a:ln>
                <a:noFill/>
              </a:ln>
            </p:spPr>
          </p:sp>
          <p:sp>
            <p:nvSpPr>
              <p:cNvPr id="1232" name="Google Shape;1232;p41"/>
              <p:cNvSpPr txBox="1"/>
              <p:nvPr/>
            </p:nvSpPr>
            <p:spPr>
              <a:xfrm>
                <a:off x="0" y="-57150"/>
                <a:ext cx="753347" cy="818188"/>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233" name="Google Shape;1233;p41"/>
            <p:cNvGrpSpPr/>
            <p:nvPr/>
          </p:nvGrpSpPr>
          <p:grpSpPr>
            <a:xfrm rot="-5400000">
              <a:off x="1419340" y="1154902"/>
              <a:ext cx="1404667" cy="1404667"/>
              <a:chOff x="0" y="0"/>
              <a:chExt cx="495300" cy="495300"/>
            </a:xfrm>
          </p:grpSpPr>
          <p:sp>
            <p:nvSpPr>
              <p:cNvPr id="1234" name="Google Shape;1234;p41"/>
              <p:cNvSpPr/>
              <p:nvPr/>
            </p:nvSpPr>
            <p:spPr>
              <a:xfrm>
                <a:off x="0" y="0"/>
                <a:ext cx="495300" cy="495300"/>
              </a:xfrm>
              <a:custGeom>
                <a:avLst/>
                <a:gdLst/>
                <a:ahLst/>
                <a:cxnLst/>
                <a:rect l="l" t="t" r="r" b="b"/>
                <a:pathLst>
                  <a:path w="495300" h="495300" extrusionOk="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35" name="Google Shape;1235;p41"/>
              <p:cNvSpPr/>
              <p:nvPr/>
            </p:nvSpPr>
            <p:spPr>
              <a:xfrm>
                <a:off x="38100" y="38100"/>
                <a:ext cx="419100" cy="419100"/>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1236" name="Google Shape;1236;p41"/>
            <p:cNvSpPr txBox="1"/>
            <p:nvPr/>
          </p:nvSpPr>
          <p:spPr>
            <a:xfrm>
              <a:off x="2855776" y="1298500"/>
              <a:ext cx="3705900" cy="124649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zh-TW" sz="1800" b="0" i="0" u="none" strike="noStrike" cap="none" dirty="0">
                  <a:solidFill>
                    <a:srgbClr val="000000"/>
                  </a:solidFill>
                  <a:latin typeface="Microsoft JhengHei"/>
                  <a:ea typeface="Microsoft JhengHei"/>
                  <a:cs typeface="Microsoft JhengHei"/>
                  <a:sym typeface="Microsoft JhengHei"/>
                </a:rPr>
                <a:t>各機關員工申請支付款項，應本</a:t>
              </a:r>
              <a:r>
                <a:rPr lang="zh-TW" sz="1800" b="1" i="0" u="none" strike="noStrike" cap="none" dirty="0">
                  <a:solidFill>
                    <a:srgbClr val="FF0000"/>
                  </a:solidFill>
                  <a:latin typeface="Microsoft JhengHei"/>
                  <a:ea typeface="Microsoft JhengHei"/>
                  <a:cs typeface="Microsoft JhengHei"/>
                  <a:sym typeface="Microsoft JhengHei"/>
                </a:rPr>
                <a:t>誠信原則</a:t>
              </a:r>
              <a:r>
                <a:rPr lang="zh-TW" sz="1800" b="0" i="0" u="none" strike="noStrike" cap="none" dirty="0">
                  <a:solidFill>
                    <a:srgbClr val="000000"/>
                  </a:solidFill>
                  <a:latin typeface="Microsoft JhengHei"/>
                  <a:ea typeface="Microsoft JhengHei"/>
                  <a:cs typeface="Microsoft JhengHei"/>
                  <a:sym typeface="Microsoft JhengHei"/>
                </a:rPr>
                <a:t>對所提出之支出憑證之</a:t>
              </a:r>
              <a:r>
                <a:rPr lang="zh-TW" sz="1800" b="0" i="0" u="none" strike="noStrike" cap="none" dirty="0">
                  <a:solidFill>
                    <a:srgbClr val="FF00FF"/>
                  </a:solidFill>
                  <a:latin typeface="Microsoft JhengHei"/>
                  <a:ea typeface="Microsoft JhengHei"/>
                  <a:cs typeface="Microsoft JhengHei"/>
                  <a:sym typeface="Microsoft JhengHei"/>
                </a:rPr>
                <a:t>支付事實真實性負責</a:t>
              </a:r>
              <a:r>
                <a:rPr lang="zh-TW" sz="1800" b="0" i="0" u="none" strike="noStrike" cap="none" dirty="0">
                  <a:solidFill>
                    <a:srgbClr val="000000"/>
                  </a:solidFill>
                  <a:latin typeface="Microsoft JhengHei"/>
                  <a:ea typeface="Microsoft JhengHei"/>
                  <a:cs typeface="Microsoft JhengHei"/>
                  <a:sym typeface="Microsoft JhengHei"/>
                </a:rPr>
                <a:t>，不實者應負相關責任。</a:t>
              </a:r>
              <a:endParaRPr sz="1800" b="0" i="0" u="none" strike="noStrike" cap="none" dirty="0">
                <a:solidFill>
                  <a:srgbClr val="63696F"/>
                </a:solidFill>
                <a:latin typeface="Microsoft JhengHei"/>
                <a:ea typeface="Microsoft JhengHei"/>
                <a:cs typeface="Microsoft JhengHei"/>
                <a:sym typeface="Microsoft JhengHei"/>
              </a:endParaRPr>
            </a:p>
          </p:txBody>
        </p:sp>
        <p:sp>
          <p:nvSpPr>
            <p:cNvPr id="1237" name="Google Shape;1237;p41"/>
            <p:cNvSpPr txBox="1"/>
            <p:nvPr/>
          </p:nvSpPr>
          <p:spPr>
            <a:xfrm>
              <a:off x="1667215" y="1546249"/>
              <a:ext cx="941092"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a:solidFill>
                    <a:srgbClr val="FDFDFD"/>
                  </a:solidFill>
                  <a:latin typeface="Microsoft JhengHei"/>
                  <a:ea typeface="Microsoft JhengHei"/>
                  <a:cs typeface="Microsoft JhengHei"/>
                  <a:sym typeface="Microsoft JhengHei"/>
                </a:rPr>
                <a:t>誠信</a:t>
              </a:r>
              <a:endParaRPr sz="2400" b="1" i="0" u="none" strike="noStrike" cap="none" dirty="0">
                <a:solidFill>
                  <a:srgbClr val="FDFDFD"/>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a:solidFill>
                    <a:srgbClr val="FDFDFD"/>
                  </a:solidFill>
                  <a:latin typeface="Microsoft JhengHei"/>
                  <a:ea typeface="Microsoft JhengHei"/>
                  <a:cs typeface="Microsoft JhengHei"/>
                  <a:sym typeface="Microsoft JhengHei"/>
                </a:rPr>
                <a:t>原則</a:t>
              </a:r>
              <a:endParaRPr sz="2400" b="1" i="0" u="none" strike="noStrike" cap="none" dirty="0">
                <a:solidFill>
                  <a:srgbClr val="FDFDFD"/>
                </a:solidFill>
                <a:latin typeface="Microsoft JhengHei"/>
                <a:ea typeface="Microsoft JhengHei"/>
                <a:cs typeface="Microsoft JhengHei"/>
                <a:sym typeface="Microsoft JhengHei"/>
              </a:endParaRPr>
            </a:p>
          </p:txBody>
        </p:sp>
      </p:grpSp>
      <p:sp>
        <p:nvSpPr>
          <p:cNvPr id="1238" name="Google Shape;1238;p41"/>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239" name="Google Shape;1239;p4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40" name="Google Shape;1240;p41"/>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241" name="Google Shape;1241;p41"/>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42" name="Google Shape;1242;p41"/>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43" name="Google Shape;1243;p4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44" name="Google Shape;1244;p41"/>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245" name="Google Shape;1245;p41"/>
          <p:cNvSpPr/>
          <p:nvPr/>
        </p:nvSpPr>
        <p:spPr>
          <a:xfrm>
            <a:off x="5814100" y="185723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46" name="Google Shape;1246;p41"/>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一、基本原則</a:t>
            </a:r>
            <a:endParaRPr sz="1400" b="0" i="0" u="none" strike="noStrike" cap="none" dirty="0">
              <a:solidFill>
                <a:srgbClr val="000000"/>
              </a:solidFill>
              <a:latin typeface="Arial"/>
              <a:ea typeface="Arial"/>
              <a:cs typeface="Arial"/>
              <a:sym typeface="Arial"/>
            </a:endParaRPr>
          </a:p>
        </p:txBody>
      </p:sp>
      <p:grpSp>
        <p:nvGrpSpPr>
          <p:cNvPr id="1247" name="Google Shape;1247;p41"/>
          <p:cNvGrpSpPr/>
          <p:nvPr/>
        </p:nvGrpSpPr>
        <p:grpSpPr>
          <a:xfrm>
            <a:off x="1811728" y="2956031"/>
            <a:ext cx="5670579" cy="1761848"/>
            <a:chOff x="1419340" y="976312"/>
            <a:chExt cx="5556123" cy="1761848"/>
          </a:xfrm>
        </p:grpSpPr>
        <p:grpSp>
          <p:nvGrpSpPr>
            <p:cNvPr id="1248" name="Google Shape;1248;p41"/>
            <p:cNvGrpSpPr/>
            <p:nvPr/>
          </p:nvGrpSpPr>
          <p:grpSpPr>
            <a:xfrm rot="-5400000">
              <a:off x="3631501" y="-605802"/>
              <a:ext cx="1761848" cy="4926076"/>
              <a:chOff x="0" y="-57150"/>
              <a:chExt cx="753347" cy="932488"/>
            </a:xfrm>
          </p:grpSpPr>
          <p:sp>
            <p:nvSpPr>
              <p:cNvPr id="1249" name="Google Shape;1249;p41"/>
              <p:cNvSpPr/>
              <p:nvPr/>
            </p:nvSpPr>
            <p:spPr>
              <a:xfrm>
                <a:off x="0" y="0"/>
                <a:ext cx="753347" cy="875338"/>
              </a:xfrm>
              <a:custGeom>
                <a:avLst/>
                <a:gdLst/>
                <a:ahLst/>
                <a:cxnLst/>
                <a:rect l="l" t="t" r="r" b="b"/>
                <a:pathLst>
                  <a:path w="753347" h="875338" extrusionOk="0">
                    <a:moveTo>
                      <a:pt x="753347" y="0"/>
                    </a:moveTo>
                    <a:lnTo>
                      <a:pt x="753347" y="761038"/>
                    </a:lnTo>
                    <a:lnTo>
                      <a:pt x="376673" y="875338"/>
                    </a:lnTo>
                    <a:lnTo>
                      <a:pt x="0" y="761038"/>
                    </a:lnTo>
                    <a:lnTo>
                      <a:pt x="0" y="0"/>
                    </a:lnTo>
                    <a:lnTo>
                      <a:pt x="753347" y="0"/>
                    </a:lnTo>
                    <a:close/>
                  </a:path>
                </a:pathLst>
              </a:custGeom>
              <a:solidFill>
                <a:srgbClr val="ECF0F3"/>
              </a:solidFill>
              <a:ln>
                <a:noFill/>
              </a:ln>
            </p:spPr>
          </p:sp>
          <p:sp>
            <p:nvSpPr>
              <p:cNvPr id="1250" name="Google Shape;1250;p41"/>
              <p:cNvSpPr txBox="1"/>
              <p:nvPr/>
            </p:nvSpPr>
            <p:spPr>
              <a:xfrm>
                <a:off x="0" y="-57150"/>
                <a:ext cx="753347" cy="818188"/>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251" name="Google Shape;1251;p41"/>
            <p:cNvGrpSpPr/>
            <p:nvPr/>
          </p:nvGrpSpPr>
          <p:grpSpPr>
            <a:xfrm rot="-5400000">
              <a:off x="1419340" y="1154902"/>
              <a:ext cx="1404667" cy="1404667"/>
              <a:chOff x="0" y="0"/>
              <a:chExt cx="495300" cy="495300"/>
            </a:xfrm>
          </p:grpSpPr>
          <p:sp>
            <p:nvSpPr>
              <p:cNvPr id="1252" name="Google Shape;1252;p41"/>
              <p:cNvSpPr/>
              <p:nvPr/>
            </p:nvSpPr>
            <p:spPr>
              <a:xfrm>
                <a:off x="0" y="0"/>
                <a:ext cx="495300" cy="495300"/>
              </a:xfrm>
              <a:custGeom>
                <a:avLst/>
                <a:gdLst/>
                <a:ahLst/>
                <a:cxnLst/>
                <a:rect l="l" t="t" r="r" b="b"/>
                <a:pathLst>
                  <a:path w="495300" h="495300" extrusionOk="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53" name="Google Shape;1253;p41"/>
              <p:cNvSpPr/>
              <p:nvPr/>
            </p:nvSpPr>
            <p:spPr>
              <a:xfrm>
                <a:off x="38100" y="38100"/>
                <a:ext cx="419100" cy="419100"/>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1E6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1254" name="Google Shape;1254;p41"/>
            <p:cNvSpPr txBox="1"/>
            <p:nvPr/>
          </p:nvSpPr>
          <p:spPr>
            <a:xfrm>
              <a:off x="2855779" y="1511433"/>
              <a:ext cx="3591900" cy="830997"/>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zh-TW" sz="1800" b="0" i="0" u="none" strike="noStrike" cap="none" dirty="0">
                  <a:solidFill>
                    <a:srgbClr val="000000"/>
                  </a:solidFill>
                  <a:latin typeface="Microsoft JhengHei"/>
                  <a:ea typeface="Microsoft JhengHei"/>
                  <a:cs typeface="Microsoft JhengHei"/>
                  <a:sym typeface="Microsoft JhengHei"/>
                </a:rPr>
                <a:t>經費報支需與</a:t>
              </a:r>
              <a:r>
                <a:rPr lang="zh-TW" sz="1800" b="1" i="0" u="none" strike="noStrike" cap="none" dirty="0">
                  <a:solidFill>
                    <a:srgbClr val="FF00FF"/>
                  </a:solidFill>
                  <a:latin typeface="Microsoft JhengHei"/>
                  <a:ea typeface="Microsoft JhengHei"/>
                  <a:cs typeface="Microsoft JhengHei"/>
                  <a:sym typeface="Microsoft JhengHei"/>
                </a:rPr>
                <a:t>計畫相關</a:t>
              </a:r>
              <a:r>
                <a:rPr lang="zh-TW" sz="1800" b="0" i="0" u="none" strike="noStrike" cap="none" dirty="0">
                  <a:solidFill>
                    <a:srgbClr val="000000"/>
                  </a:solidFill>
                  <a:latin typeface="Microsoft JhengHei"/>
                  <a:ea typeface="Microsoft JhengHei"/>
                  <a:cs typeface="Microsoft JhengHei"/>
                  <a:sym typeface="Microsoft JhengHei"/>
                </a:rPr>
                <a:t>，且需為</a:t>
              </a:r>
              <a:r>
                <a:rPr lang="zh-TW" sz="1800" b="1" i="0" u="none" strike="noStrike" cap="none" dirty="0">
                  <a:solidFill>
                    <a:srgbClr val="FF00FF"/>
                  </a:solidFill>
                  <a:latin typeface="Microsoft JhengHei"/>
                  <a:ea typeface="Microsoft JhengHei"/>
                  <a:cs typeface="Microsoft JhengHei"/>
                  <a:sym typeface="Microsoft JhengHei"/>
                </a:rPr>
                <a:t>計畫執行期間內</a:t>
              </a:r>
              <a:r>
                <a:rPr lang="zh-TW" sz="1800" b="0" i="0" u="none" strike="noStrike" cap="none" dirty="0">
                  <a:solidFill>
                    <a:srgbClr val="000000"/>
                  </a:solidFill>
                  <a:latin typeface="Microsoft JhengHei"/>
                  <a:ea typeface="Microsoft JhengHei"/>
                  <a:cs typeface="Microsoft JhengHei"/>
                  <a:sym typeface="Microsoft JhengHei"/>
                </a:rPr>
                <a:t>之支出。</a:t>
              </a:r>
              <a:endParaRPr sz="1800" b="0" i="0" u="none" strike="noStrike" cap="none" dirty="0">
                <a:solidFill>
                  <a:srgbClr val="63696F"/>
                </a:solidFill>
                <a:latin typeface="Microsoft JhengHei"/>
                <a:ea typeface="Microsoft JhengHei"/>
                <a:cs typeface="Microsoft JhengHei"/>
                <a:sym typeface="Microsoft JhengHei"/>
              </a:endParaRPr>
            </a:p>
          </p:txBody>
        </p:sp>
        <p:sp>
          <p:nvSpPr>
            <p:cNvPr id="1255" name="Google Shape;1255;p41"/>
            <p:cNvSpPr txBox="1"/>
            <p:nvPr/>
          </p:nvSpPr>
          <p:spPr>
            <a:xfrm>
              <a:off x="1667215" y="1546249"/>
              <a:ext cx="9411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262626"/>
                  </a:solidFill>
                  <a:latin typeface="Microsoft JhengHei"/>
                  <a:ea typeface="Microsoft JhengHei"/>
                  <a:cs typeface="Microsoft JhengHei"/>
                  <a:sym typeface="Microsoft JhengHei"/>
                </a:rPr>
                <a:t>計畫</a:t>
              </a:r>
              <a:endParaRPr sz="2400" b="1" i="0" u="none" strike="noStrike" cap="none" dirty="0">
                <a:solidFill>
                  <a:srgbClr val="262626"/>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262626"/>
                  </a:solidFill>
                  <a:latin typeface="Microsoft JhengHei"/>
                  <a:ea typeface="Microsoft JhengHei"/>
                  <a:cs typeface="Microsoft JhengHei"/>
                  <a:sym typeface="Microsoft JhengHei"/>
                </a:rPr>
                <a:t>相關性</a:t>
              </a:r>
              <a:endParaRPr sz="2400" b="1" i="0" u="none" strike="noStrike" cap="none" dirty="0">
                <a:solidFill>
                  <a:srgbClr val="262626"/>
                </a:solidFill>
                <a:latin typeface="Microsoft JhengHei"/>
                <a:ea typeface="Microsoft JhengHei"/>
                <a:cs typeface="Microsoft JhengHei"/>
                <a:sym typeface="Microsoft JhengHei"/>
              </a:endParaRPr>
            </a:p>
          </p:txBody>
        </p:sp>
      </p:grpSp>
      <p:sp>
        <p:nvSpPr>
          <p:cNvPr id="29" name="投影片編號版面配置區 2">
            <a:extLst>
              <a:ext uri="{FF2B5EF4-FFF2-40B4-BE49-F238E27FC236}">
                <a16:creationId xmlns:a16="http://schemas.microsoft.com/office/drawing/2014/main" id="{9A970C45-761E-4A6F-BA32-33D92ACE517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27</a:t>
            </a:fld>
            <a:endParaRPr lang="zh-TW" altLang="en-US" sz="1000"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4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261" name="Google Shape;1261;p4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62" name="Google Shape;1262;p42"/>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263" name="Google Shape;1263;p42"/>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64" name="Google Shape;1264;p42"/>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65" name="Google Shape;1265;p4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66" name="Google Shape;1266;p42"/>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267" name="Google Shape;1267;p42"/>
          <p:cNvSpPr/>
          <p:nvPr/>
        </p:nvSpPr>
        <p:spPr>
          <a:xfrm>
            <a:off x="5814100" y="185723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68" name="Google Shape;1268;p42"/>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grpSp>
        <p:nvGrpSpPr>
          <p:cNvPr id="1269" name="Google Shape;1269;p42"/>
          <p:cNvGrpSpPr/>
          <p:nvPr/>
        </p:nvGrpSpPr>
        <p:grpSpPr>
          <a:xfrm>
            <a:off x="3206136" y="913310"/>
            <a:ext cx="2731728" cy="560270"/>
            <a:chOff x="482635" y="913310"/>
            <a:chExt cx="2731728" cy="560270"/>
          </a:xfrm>
        </p:grpSpPr>
        <p:sp>
          <p:nvSpPr>
            <p:cNvPr id="1270" name="Google Shape;1270;p42"/>
            <p:cNvSpPr/>
            <p:nvPr/>
          </p:nvSpPr>
          <p:spPr>
            <a:xfrm>
              <a:off x="482635" y="913310"/>
              <a:ext cx="2731728" cy="56027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71" name="Google Shape;1271;p42"/>
            <p:cNvSpPr txBox="1"/>
            <p:nvPr/>
          </p:nvSpPr>
          <p:spPr>
            <a:xfrm>
              <a:off x="581676" y="1122936"/>
              <a:ext cx="2533800"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lt1"/>
                  </a:solidFill>
                  <a:latin typeface="Microsoft JhengHei"/>
                  <a:ea typeface="Microsoft JhengHei"/>
                  <a:cs typeface="Microsoft JhengHei"/>
                  <a:sym typeface="Microsoft JhengHei"/>
                </a:rPr>
                <a:t>(一)支出憑證</a:t>
              </a:r>
              <a:endParaRPr sz="1800" b="1" i="0" u="none" strike="noStrike" cap="none" dirty="0">
                <a:solidFill>
                  <a:schemeClr val="lt1"/>
                </a:solidFill>
                <a:latin typeface="Microsoft JhengHei"/>
                <a:ea typeface="Microsoft JhengHei"/>
                <a:cs typeface="Microsoft JhengHei"/>
                <a:sym typeface="Microsoft JhengHei"/>
              </a:endParaRPr>
            </a:p>
          </p:txBody>
        </p:sp>
      </p:grpSp>
      <p:grpSp>
        <p:nvGrpSpPr>
          <p:cNvPr id="1272" name="Google Shape;1272;p42"/>
          <p:cNvGrpSpPr/>
          <p:nvPr/>
        </p:nvGrpSpPr>
        <p:grpSpPr>
          <a:xfrm>
            <a:off x="671441" y="2847829"/>
            <a:ext cx="1543050" cy="861939"/>
            <a:chOff x="0" y="-33095"/>
            <a:chExt cx="812800" cy="454025"/>
          </a:xfrm>
        </p:grpSpPr>
        <p:sp>
          <p:nvSpPr>
            <p:cNvPr id="1273" name="Google Shape;1273;p42"/>
            <p:cNvSpPr/>
            <p:nvPr/>
          </p:nvSpPr>
          <p:spPr>
            <a:xfrm>
              <a:off x="0" y="0"/>
              <a:ext cx="812800" cy="406400"/>
            </a:xfrm>
            <a:custGeom>
              <a:avLst/>
              <a:gdLst/>
              <a:ahLst/>
              <a:cxnLst/>
              <a:rect l="l" t="t" r="r" b="b"/>
              <a:pathLst>
                <a:path w="812800" h="406400" extrusionOk="0">
                  <a:moveTo>
                    <a:pt x="37630" y="0"/>
                  </a:moveTo>
                  <a:lnTo>
                    <a:pt x="775170" y="0"/>
                  </a:lnTo>
                  <a:cubicBezTo>
                    <a:pt x="785150" y="0"/>
                    <a:pt x="794722" y="3965"/>
                    <a:pt x="801779" y="11021"/>
                  </a:cubicBezTo>
                  <a:cubicBezTo>
                    <a:pt x="808835" y="18078"/>
                    <a:pt x="812800" y="27650"/>
                    <a:pt x="812800" y="37630"/>
                  </a:cubicBezTo>
                  <a:lnTo>
                    <a:pt x="812800" y="368770"/>
                  </a:lnTo>
                  <a:cubicBezTo>
                    <a:pt x="812800" y="378750"/>
                    <a:pt x="808835" y="388322"/>
                    <a:pt x="801779" y="395379"/>
                  </a:cubicBezTo>
                  <a:cubicBezTo>
                    <a:pt x="794722" y="402435"/>
                    <a:pt x="785150" y="406400"/>
                    <a:pt x="775170" y="406400"/>
                  </a:cubicBezTo>
                  <a:lnTo>
                    <a:pt x="37630" y="406400"/>
                  </a:lnTo>
                  <a:cubicBezTo>
                    <a:pt x="27650" y="406400"/>
                    <a:pt x="18078" y="402435"/>
                    <a:pt x="11021" y="395379"/>
                  </a:cubicBezTo>
                  <a:cubicBezTo>
                    <a:pt x="3965" y="388322"/>
                    <a:pt x="0" y="378750"/>
                    <a:pt x="0" y="368770"/>
                  </a:cubicBezTo>
                  <a:lnTo>
                    <a:pt x="0" y="37630"/>
                  </a:lnTo>
                  <a:cubicBezTo>
                    <a:pt x="0" y="27650"/>
                    <a:pt x="3965" y="18078"/>
                    <a:pt x="11021" y="11021"/>
                  </a:cubicBezTo>
                  <a:cubicBezTo>
                    <a:pt x="18078" y="3965"/>
                    <a:pt x="27650" y="0"/>
                    <a:pt x="37630" y="0"/>
                  </a:cubicBezTo>
                  <a:close/>
                </a:path>
              </a:pathLst>
            </a:custGeom>
            <a:solidFill>
              <a:srgbClr val="8BD7E8"/>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74" name="Google Shape;1274;p42"/>
            <p:cNvSpPr txBox="1"/>
            <p:nvPr/>
          </p:nvSpPr>
          <p:spPr>
            <a:xfrm>
              <a:off x="0" y="-33095"/>
              <a:ext cx="812800" cy="454025"/>
            </a:xfrm>
            <a:prstGeom prst="rect">
              <a:avLst/>
            </a:prstGeom>
            <a:noFill/>
            <a:ln>
              <a:noFill/>
            </a:ln>
          </p:spPr>
          <p:txBody>
            <a:bodyPr spcFirstLastPara="1" wrap="square" lIns="127000" tIns="127000" rIns="127000" bIns="127000" anchor="ctr" anchorCtr="0">
              <a:noAutofit/>
            </a:bodyPr>
            <a:lstStyle/>
            <a:p>
              <a:pPr marL="0" marR="0" lvl="0" indent="0" algn="ctr" rtl="0">
                <a:lnSpc>
                  <a:spcPct val="140016"/>
                </a:lnSpc>
                <a:spcBef>
                  <a:spcPts val="0"/>
                </a:spcBef>
                <a:spcAft>
                  <a:spcPts val="0"/>
                </a:spcAft>
                <a:buClr>
                  <a:srgbClr val="000000"/>
                </a:buClr>
                <a:buSzPts val="1400"/>
                <a:buFont typeface="Arial"/>
                <a:buNone/>
              </a:pPr>
              <a:r>
                <a:rPr lang="zh-TW" sz="2200" b="1" i="0" u="none" strike="noStrike" cap="none">
                  <a:solidFill>
                    <a:schemeClr val="dk1"/>
                  </a:solidFill>
                  <a:latin typeface="Microsoft JhengHei"/>
                  <a:ea typeface="Microsoft JhengHei"/>
                  <a:cs typeface="Microsoft JhengHei"/>
                  <a:sym typeface="Microsoft JhengHei"/>
                </a:rPr>
                <a:t>支出憑證</a:t>
              </a:r>
              <a:endParaRPr sz="2200" b="1" i="0" u="none" strike="noStrike" cap="none" dirty="0">
                <a:solidFill>
                  <a:schemeClr val="dk1"/>
                </a:solidFill>
                <a:latin typeface="Microsoft JhengHei"/>
                <a:ea typeface="Microsoft JhengHei"/>
                <a:cs typeface="Microsoft JhengHei"/>
                <a:sym typeface="Microsoft JhengHei"/>
              </a:endParaRPr>
            </a:p>
          </p:txBody>
        </p:sp>
      </p:grpSp>
      <p:grpSp>
        <p:nvGrpSpPr>
          <p:cNvPr id="1275" name="Google Shape;1275;p42"/>
          <p:cNvGrpSpPr/>
          <p:nvPr/>
        </p:nvGrpSpPr>
        <p:grpSpPr>
          <a:xfrm>
            <a:off x="3228023" y="1756259"/>
            <a:ext cx="1700060" cy="976723"/>
            <a:chOff x="2118374" y="3473"/>
            <a:chExt cx="657265" cy="283947"/>
          </a:xfrm>
        </p:grpSpPr>
        <p:sp>
          <p:nvSpPr>
            <p:cNvPr id="1276" name="Google Shape;1276;p42"/>
            <p:cNvSpPr/>
            <p:nvPr/>
          </p:nvSpPr>
          <p:spPr>
            <a:xfrm>
              <a:off x="2118375" y="17383"/>
              <a:ext cx="657264" cy="245847"/>
            </a:xfrm>
            <a:custGeom>
              <a:avLst/>
              <a:gdLst/>
              <a:ahLst/>
              <a:cxnLst/>
              <a:rect l="l" t="t" r="r" b="b"/>
              <a:pathLst>
                <a:path w="657264" h="245847" extrusionOk="0">
                  <a:moveTo>
                    <a:pt x="46534" y="0"/>
                  </a:moveTo>
                  <a:lnTo>
                    <a:pt x="610730" y="0"/>
                  </a:lnTo>
                  <a:cubicBezTo>
                    <a:pt x="636430" y="0"/>
                    <a:pt x="657264" y="20834"/>
                    <a:pt x="657264" y="46534"/>
                  </a:cubicBezTo>
                  <a:lnTo>
                    <a:pt x="657264" y="199313"/>
                  </a:lnTo>
                  <a:cubicBezTo>
                    <a:pt x="657264" y="211654"/>
                    <a:pt x="652361" y="223490"/>
                    <a:pt x="643635" y="232217"/>
                  </a:cubicBezTo>
                  <a:cubicBezTo>
                    <a:pt x="634908" y="240944"/>
                    <a:pt x="623072" y="245847"/>
                    <a:pt x="610730" y="245847"/>
                  </a:cubicBezTo>
                  <a:lnTo>
                    <a:pt x="46534" y="245847"/>
                  </a:lnTo>
                  <a:cubicBezTo>
                    <a:pt x="20834" y="245847"/>
                    <a:pt x="0" y="225013"/>
                    <a:pt x="0" y="199313"/>
                  </a:cubicBezTo>
                  <a:lnTo>
                    <a:pt x="0" y="46534"/>
                  </a:lnTo>
                  <a:cubicBezTo>
                    <a:pt x="0" y="20834"/>
                    <a:pt x="20834" y="0"/>
                    <a:pt x="46534"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77" name="Google Shape;1277;p42"/>
            <p:cNvSpPr txBox="1"/>
            <p:nvPr/>
          </p:nvSpPr>
          <p:spPr>
            <a:xfrm>
              <a:off x="2118374" y="3473"/>
              <a:ext cx="657264" cy="283947"/>
            </a:xfrm>
            <a:prstGeom prst="rect">
              <a:avLst/>
            </a:prstGeom>
            <a:noFill/>
            <a:ln>
              <a:noFill/>
            </a:ln>
          </p:spPr>
          <p:txBody>
            <a:bodyPr spcFirstLastPara="1" wrap="square" lIns="127000" tIns="127000" rIns="127000" bIns="127000" anchor="ctr" anchorCtr="0">
              <a:noAutofit/>
            </a:bodyPr>
            <a:lstStyle/>
            <a:p>
              <a:pPr marL="0" marR="0" lvl="0" indent="0" algn="ctr" rtl="0">
                <a:lnSpc>
                  <a:spcPct val="104999"/>
                </a:lnSpc>
                <a:spcBef>
                  <a:spcPts val="0"/>
                </a:spcBef>
                <a:spcAft>
                  <a:spcPts val="0"/>
                </a:spcAft>
                <a:buClr>
                  <a:srgbClr val="000000"/>
                </a:buClr>
                <a:buSzPts val="1400"/>
                <a:buFont typeface="Arial"/>
                <a:buNone/>
              </a:pPr>
              <a:r>
                <a:rPr lang="zh-TW" sz="1800" b="1" i="0" u="none" strike="noStrike" cap="none">
                  <a:solidFill>
                    <a:srgbClr val="FFFFFF"/>
                  </a:solidFill>
                  <a:latin typeface="Microsoft JhengHei"/>
                  <a:ea typeface="Microsoft JhengHei"/>
                  <a:cs typeface="Microsoft JhengHei"/>
                  <a:sym typeface="Microsoft JhengHei"/>
                </a:rPr>
                <a:t>收據</a:t>
              </a:r>
              <a:endParaRPr sz="1800" b="1" i="0" u="none" strike="noStrike" cap="none" dirty="0">
                <a:solidFill>
                  <a:srgbClr val="FFFFFF"/>
                </a:solidFill>
                <a:latin typeface="Microsoft JhengHei"/>
                <a:ea typeface="Microsoft JhengHei"/>
                <a:cs typeface="Microsoft JhengHei"/>
                <a:sym typeface="Microsoft JhengHei"/>
              </a:endParaRPr>
            </a:p>
          </p:txBody>
        </p:sp>
      </p:grpSp>
      <p:grpSp>
        <p:nvGrpSpPr>
          <p:cNvPr id="1278" name="Google Shape;1278;p42"/>
          <p:cNvGrpSpPr/>
          <p:nvPr/>
        </p:nvGrpSpPr>
        <p:grpSpPr>
          <a:xfrm>
            <a:off x="3228025" y="2825848"/>
            <a:ext cx="1700058" cy="976723"/>
            <a:chOff x="2118375" y="3473"/>
            <a:chExt cx="657264" cy="283947"/>
          </a:xfrm>
        </p:grpSpPr>
        <p:sp>
          <p:nvSpPr>
            <p:cNvPr id="1279" name="Google Shape;1279;p42"/>
            <p:cNvSpPr/>
            <p:nvPr/>
          </p:nvSpPr>
          <p:spPr>
            <a:xfrm>
              <a:off x="2118375" y="17383"/>
              <a:ext cx="657264" cy="245847"/>
            </a:xfrm>
            <a:custGeom>
              <a:avLst/>
              <a:gdLst/>
              <a:ahLst/>
              <a:cxnLst/>
              <a:rect l="l" t="t" r="r" b="b"/>
              <a:pathLst>
                <a:path w="657264" h="245847" extrusionOk="0">
                  <a:moveTo>
                    <a:pt x="46534" y="0"/>
                  </a:moveTo>
                  <a:lnTo>
                    <a:pt x="610730" y="0"/>
                  </a:lnTo>
                  <a:cubicBezTo>
                    <a:pt x="636430" y="0"/>
                    <a:pt x="657264" y="20834"/>
                    <a:pt x="657264" y="46534"/>
                  </a:cubicBezTo>
                  <a:lnTo>
                    <a:pt x="657264" y="199313"/>
                  </a:lnTo>
                  <a:cubicBezTo>
                    <a:pt x="657264" y="211654"/>
                    <a:pt x="652361" y="223490"/>
                    <a:pt x="643635" y="232217"/>
                  </a:cubicBezTo>
                  <a:cubicBezTo>
                    <a:pt x="634908" y="240944"/>
                    <a:pt x="623072" y="245847"/>
                    <a:pt x="610730" y="245847"/>
                  </a:cubicBezTo>
                  <a:lnTo>
                    <a:pt x="46534" y="245847"/>
                  </a:lnTo>
                  <a:cubicBezTo>
                    <a:pt x="20834" y="245847"/>
                    <a:pt x="0" y="225013"/>
                    <a:pt x="0" y="199313"/>
                  </a:cubicBezTo>
                  <a:lnTo>
                    <a:pt x="0" y="46534"/>
                  </a:lnTo>
                  <a:cubicBezTo>
                    <a:pt x="0" y="20834"/>
                    <a:pt x="20834" y="0"/>
                    <a:pt x="46534"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80" name="Google Shape;1280;p42"/>
            <p:cNvSpPr txBox="1"/>
            <p:nvPr/>
          </p:nvSpPr>
          <p:spPr>
            <a:xfrm>
              <a:off x="2118375" y="3473"/>
              <a:ext cx="657264" cy="283947"/>
            </a:xfrm>
            <a:prstGeom prst="rect">
              <a:avLst/>
            </a:prstGeom>
            <a:noFill/>
            <a:ln>
              <a:noFill/>
            </a:ln>
          </p:spPr>
          <p:txBody>
            <a:bodyPr spcFirstLastPara="1" wrap="square" lIns="127000" tIns="127000" rIns="127000" bIns="127000" anchor="ctr" anchorCtr="0">
              <a:noAutofit/>
            </a:bodyPr>
            <a:lstStyle/>
            <a:p>
              <a:pPr marL="0" marR="0" lvl="0" indent="0" algn="ctr" rtl="0">
                <a:lnSpc>
                  <a:spcPct val="104999"/>
                </a:lnSpc>
                <a:spcBef>
                  <a:spcPts val="0"/>
                </a:spcBef>
                <a:spcAft>
                  <a:spcPts val="0"/>
                </a:spcAft>
                <a:buClr>
                  <a:srgbClr val="000000"/>
                </a:buClr>
                <a:buSzPts val="1400"/>
                <a:buFont typeface="Arial"/>
                <a:buNone/>
              </a:pPr>
              <a:r>
                <a:rPr lang="zh-TW" sz="1800" b="1" i="0" u="none" strike="noStrike" cap="none">
                  <a:solidFill>
                    <a:srgbClr val="FFFFFF"/>
                  </a:solidFill>
                  <a:latin typeface="Microsoft JhengHei"/>
                  <a:ea typeface="Microsoft JhengHei"/>
                  <a:cs typeface="Microsoft JhengHei"/>
                  <a:sym typeface="Microsoft JhengHei"/>
                </a:rPr>
                <a:t>統一發票</a:t>
              </a:r>
              <a:endParaRPr sz="1800" b="1" i="0" u="none" strike="noStrike" cap="none" dirty="0">
                <a:solidFill>
                  <a:srgbClr val="FFFFFF"/>
                </a:solidFill>
                <a:latin typeface="Microsoft JhengHei"/>
                <a:ea typeface="Microsoft JhengHei"/>
                <a:cs typeface="Microsoft JhengHei"/>
                <a:sym typeface="Microsoft JhengHei"/>
              </a:endParaRPr>
            </a:p>
          </p:txBody>
        </p:sp>
      </p:grpSp>
      <p:cxnSp>
        <p:nvCxnSpPr>
          <p:cNvPr id="1281" name="Google Shape;1281;p42"/>
          <p:cNvCxnSpPr>
            <a:stCxn id="1274" idx="3"/>
            <a:endCxn id="1277" idx="1"/>
          </p:cNvCxnSpPr>
          <p:nvPr/>
        </p:nvCxnSpPr>
        <p:spPr>
          <a:xfrm rot="10800000" flipH="1">
            <a:off x="2214491" y="2244699"/>
            <a:ext cx="1013400" cy="1034100"/>
          </a:xfrm>
          <a:prstGeom prst="straightConnector1">
            <a:avLst/>
          </a:prstGeom>
          <a:noFill/>
          <a:ln w="31750" cap="rnd" cmpd="sng">
            <a:solidFill>
              <a:srgbClr val="BFBFBF"/>
            </a:solidFill>
            <a:prstDash val="solid"/>
            <a:round/>
            <a:headEnd type="none" w="sm" len="sm"/>
            <a:tailEnd type="stealth" w="med" len="med"/>
          </a:ln>
        </p:spPr>
      </p:cxnSp>
      <p:cxnSp>
        <p:nvCxnSpPr>
          <p:cNvPr id="1282" name="Google Shape;1282;p42"/>
          <p:cNvCxnSpPr>
            <a:stCxn id="1277" idx="3"/>
            <a:endCxn id="1283" idx="1"/>
          </p:cNvCxnSpPr>
          <p:nvPr/>
        </p:nvCxnSpPr>
        <p:spPr>
          <a:xfrm>
            <a:off x="4928080" y="2244621"/>
            <a:ext cx="790500" cy="15600"/>
          </a:xfrm>
          <a:prstGeom prst="straightConnector1">
            <a:avLst/>
          </a:prstGeom>
          <a:noFill/>
          <a:ln w="31750" cap="rnd" cmpd="sng">
            <a:solidFill>
              <a:srgbClr val="BFBFBF"/>
            </a:solidFill>
            <a:prstDash val="solid"/>
            <a:round/>
            <a:headEnd type="none" w="sm" len="sm"/>
            <a:tailEnd type="stealth" w="med" len="med"/>
          </a:ln>
        </p:spPr>
      </p:cxnSp>
      <p:cxnSp>
        <p:nvCxnSpPr>
          <p:cNvPr id="1284" name="Google Shape;1284;p42"/>
          <p:cNvCxnSpPr>
            <a:stCxn id="1274" idx="3"/>
            <a:endCxn id="1280" idx="1"/>
          </p:cNvCxnSpPr>
          <p:nvPr/>
        </p:nvCxnSpPr>
        <p:spPr>
          <a:xfrm>
            <a:off x="2214491" y="3278799"/>
            <a:ext cx="1013400" cy="35400"/>
          </a:xfrm>
          <a:prstGeom prst="straightConnector1">
            <a:avLst/>
          </a:prstGeom>
          <a:noFill/>
          <a:ln w="31750" cap="rnd" cmpd="sng">
            <a:solidFill>
              <a:srgbClr val="BFBFBF"/>
            </a:solidFill>
            <a:prstDash val="solid"/>
            <a:round/>
            <a:headEnd type="none" w="sm" len="sm"/>
            <a:tailEnd type="stealth" w="med" len="med"/>
          </a:ln>
        </p:spPr>
      </p:cxnSp>
      <p:grpSp>
        <p:nvGrpSpPr>
          <p:cNvPr id="1285" name="Google Shape;1285;p42"/>
          <p:cNvGrpSpPr/>
          <p:nvPr/>
        </p:nvGrpSpPr>
        <p:grpSpPr>
          <a:xfrm>
            <a:off x="3190532" y="3959605"/>
            <a:ext cx="1700058" cy="976723"/>
            <a:chOff x="2118375" y="3473"/>
            <a:chExt cx="657264" cy="283947"/>
          </a:xfrm>
        </p:grpSpPr>
        <p:sp>
          <p:nvSpPr>
            <p:cNvPr id="1286" name="Google Shape;1286;p42"/>
            <p:cNvSpPr/>
            <p:nvPr/>
          </p:nvSpPr>
          <p:spPr>
            <a:xfrm>
              <a:off x="2118375" y="17383"/>
              <a:ext cx="657264" cy="245847"/>
            </a:xfrm>
            <a:custGeom>
              <a:avLst/>
              <a:gdLst/>
              <a:ahLst/>
              <a:cxnLst/>
              <a:rect l="l" t="t" r="r" b="b"/>
              <a:pathLst>
                <a:path w="657264" h="245847" extrusionOk="0">
                  <a:moveTo>
                    <a:pt x="46534" y="0"/>
                  </a:moveTo>
                  <a:lnTo>
                    <a:pt x="610730" y="0"/>
                  </a:lnTo>
                  <a:cubicBezTo>
                    <a:pt x="636430" y="0"/>
                    <a:pt x="657264" y="20834"/>
                    <a:pt x="657264" y="46534"/>
                  </a:cubicBezTo>
                  <a:lnTo>
                    <a:pt x="657264" y="199313"/>
                  </a:lnTo>
                  <a:cubicBezTo>
                    <a:pt x="657264" y="211654"/>
                    <a:pt x="652361" y="223490"/>
                    <a:pt x="643635" y="232217"/>
                  </a:cubicBezTo>
                  <a:cubicBezTo>
                    <a:pt x="634908" y="240944"/>
                    <a:pt x="623072" y="245847"/>
                    <a:pt x="610730" y="245847"/>
                  </a:cubicBezTo>
                  <a:lnTo>
                    <a:pt x="46534" y="245847"/>
                  </a:lnTo>
                  <a:cubicBezTo>
                    <a:pt x="20834" y="245847"/>
                    <a:pt x="0" y="225013"/>
                    <a:pt x="0" y="199313"/>
                  </a:cubicBezTo>
                  <a:lnTo>
                    <a:pt x="0" y="46534"/>
                  </a:lnTo>
                  <a:cubicBezTo>
                    <a:pt x="0" y="20834"/>
                    <a:pt x="20834" y="0"/>
                    <a:pt x="46534"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87" name="Google Shape;1287;p42"/>
            <p:cNvSpPr txBox="1"/>
            <p:nvPr/>
          </p:nvSpPr>
          <p:spPr>
            <a:xfrm>
              <a:off x="2118375" y="3473"/>
              <a:ext cx="657264" cy="283947"/>
            </a:xfrm>
            <a:prstGeom prst="rect">
              <a:avLst/>
            </a:prstGeom>
            <a:noFill/>
            <a:ln>
              <a:noFill/>
            </a:ln>
          </p:spPr>
          <p:txBody>
            <a:bodyPr spcFirstLastPara="1" wrap="square" lIns="127000" tIns="127000" rIns="127000" bIns="127000" anchor="ctr" anchorCtr="0">
              <a:noAutofit/>
            </a:bodyPr>
            <a:lstStyle/>
            <a:p>
              <a:pPr marL="0" marR="0" lvl="0" indent="0" algn="ctr" rtl="0">
                <a:lnSpc>
                  <a:spcPct val="104999"/>
                </a:lnSpc>
                <a:spcBef>
                  <a:spcPts val="0"/>
                </a:spcBef>
                <a:spcAft>
                  <a:spcPts val="0"/>
                </a:spcAft>
                <a:buClr>
                  <a:srgbClr val="000000"/>
                </a:buClr>
                <a:buSzPts val="1400"/>
                <a:buFont typeface="Arial"/>
                <a:buNone/>
              </a:pPr>
              <a:r>
                <a:rPr lang="zh-TW" sz="1800" b="1" i="0" u="none" strike="noStrike" cap="none">
                  <a:solidFill>
                    <a:srgbClr val="FFFFFF"/>
                  </a:solidFill>
                  <a:latin typeface="Microsoft JhengHei"/>
                  <a:ea typeface="Microsoft JhengHei"/>
                  <a:cs typeface="Microsoft JhengHei"/>
                  <a:sym typeface="Microsoft JhengHei"/>
                </a:rPr>
                <a:t>表單或其他</a:t>
              </a:r>
              <a:endParaRPr sz="1800" b="1" i="0" u="none" strike="noStrike" cap="none" dirty="0">
                <a:solidFill>
                  <a:srgbClr val="FFFFFF"/>
                </a:solidFill>
                <a:latin typeface="Microsoft JhengHei"/>
                <a:ea typeface="Microsoft JhengHei"/>
                <a:cs typeface="Microsoft JhengHei"/>
                <a:sym typeface="Microsoft JhengHei"/>
              </a:endParaRPr>
            </a:p>
            <a:p>
              <a:pPr marL="0" marR="0" lvl="0" indent="0" algn="ctr" rtl="0">
                <a:lnSpc>
                  <a:spcPct val="104999"/>
                </a:lnSpc>
                <a:spcBef>
                  <a:spcPts val="0"/>
                </a:spcBef>
                <a:spcAft>
                  <a:spcPts val="0"/>
                </a:spcAft>
                <a:buClr>
                  <a:srgbClr val="000000"/>
                </a:buClr>
                <a:buSzPts val="1400"/>
                <a:buFont typeface="Arial"/>
                <a:buNone/>
              </a:pPr>
              <a:r>
                <a:rPr lang="zh-TW" sz="1800" b="1" i="0" u="none" strike="noStrike" cap="none">
                  <a:solidFill>
                    <a:srgbClr val="FFFFFF"/>
                  </a:solidFill>
                  <a:latin typeface="Microsoft JhengHei"/>
                  <a:ea typeface="Microsoft JhengHei"/>
                  <a:cs typeface="Microsoft JhengHei"/>
                  <a:sym typeface="Microsoft JhengHei"/>
                </a:rPr>
                <a:t>可資證明書據</a:t>
              </a:r>
              <a:endParaRPr sz="1800" b="1" i="0" u="none" strike="noStrike" cap="none" dirty="0">
                <a:solidFill>
                  <a:srgbClr val="FFFFFF"/>
                </a:solidFill>
                <a:latin typeface="Microsoft JhengHei"/>
                <a:ea typeface="Microsoft JhengHei"/>
                <a:cs typeface="Microsoft JhengHei"/>
                <a:sym typeface="Microsoft JhengHei"/>
              </a:endParaRPr>
            </a:p>
          </p:txBody>
        </p:sp>
      </p:grpSp>
      <p:sp>
        <p:nvSpPr>
          <p:cNvPr id="1288" name="Google Shape;1288;p42"/>
          <p:cNvSpPr/>
          <p:nvPr/>
        </p:nvSpPr>
        <p:spPr>
          <a:xfrm>
            <a:off x="5680667" y="1837224"/>
            <a:ext cx="2843419" cy="840956"/>
          </a:xfrm>
          <a:custGeom>
            <a:avLst/>
            <a:gdLst/>
            <a:ahLst/>
            <a:cxnLst/>
            <a:rect l="l" t="t" r="r" b="b"/>
            <a:pathLst>
              <a:path w="1632342" h="482774" extrusionOk="0">
                <a:moveTo>
                  <a:pt x="35124" y="0"/>
                </a:moveTo>
                <a:lnTo>
                  <a:pt x="1597218" y="0"/>
                </a:lnTo>
                <a:cubicBezTo>
                  <a:pt x="1616617" y="0"/>
                  <a:pt x="1632342" y="15725"/>
                  <a:pt x="1632342" y="35124"/>
                </a:cubicBezTo>
                <a:lnTo>
                  <a:pt x="1632342" y="447650"/>
                </a:lnTo>
                <a:cubicBezTo>
                  <a:pt x="1632342" y="456966"/>
                  <a:pt x="1628641" y="465899"/>
                  <a:pt x="1622055" y="472486"/>
                </a:cubicBezTo>
                <a:cubicBezTo>
                  <a:pt x="1615468" y="479073"/>
                  <a:pt x="1606534" y="482774"/>
                  <a:pt x="1597218" y="482774"/>
                </a:cubicBezTo>
                <a:lnTo>
                  <a:pt x="35124" y="482774"/>
                </a:lnTo>
                <a:cubicBezTo>
                  <a:pt x="15725" y="482774"/>
                  <a:pt x="0" y="467048"/>
                  <a:pt x="0" y="447650"/>
                </a:cubicBezTo>
                <a:lnTo>
                  <a:pt x="0" y="35124"/>
                </a:lnTo>
                <a:cubicBezTo>
                  <a:pt x="0" y="25808"/>
                  <a:pt x="3701" y="16874"/>
                  <a:pt x="10287" y="10287"/>
                </a:cubicBezTo>
                <a:cubicBezTo>
                  <a:pt x="16874" y="3701"/>
                  <a:pt x="25808" y="0"/>
                  <a:pt x="35124"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83" name="Google Shape;1283;p42"/>
          <p:cNvSpPr txBox="1"/>
          <p:nvPr/>
        </p:nvSpPr>
        <p:spPr>
          <a:xfrm>
            <a:off x="5718431" y="1827824"/>
            <a:ext cx="2731729" cy="864996"/>
          </a:xfrm>
          <a:prstGeom prst="rect">
            <a:avLst/>
          </a:prstGeom>
          <a:noFill/>
          <a:ln>
            <a:noFill/>
          </a:ln>
        </p:spPr>
        <p:txBody>
          <a:bodyPr spcFirstLastPara="1" wrap="square" lIns="127000" tIns="127000" rIns="127000" bIns="127000" anchor="ctr" anchorCtr="0">
            <a:noAutofit/>
          </a:bodyPr>
          <a:lstStyle/>
          <a:p>
            <a:pPr marL="0" marR="0" lvl="0" indent="0" algn="l" rtl="0">
              <a:lnSpc>
                <a:spcPct val="104999"/>
              </a:lnSpc>
              <a:spcBef>
                <a:spcPts val="0"/>
              </a:spcBef>
              <a:spcAft>
                <a:spcPts val="0"/>
              </a:spcAft>
              <a:buClr>
                <a:srgbClr val="000000"/>
              </a:buClr>
              <a:buSzPts val="1400"/>
              <a:buFont typeface="Arial"/>
              <a:buNone/>
            </a:pPr>
            <a:r>
              <a:rPr lang="zh-TW" sz="1600" b="1" i="0" u="none" strike="noStrike" cap="none" dirty="0">
                <a:solidFill>
                  <a:srgbClr val="262626"/>
                </a:solidFill>
                <a:latin typeface="Microsoft JhengHei"/>
                <a:ea typeface="Microsoft JhengHei"/>
                <a:cs typeface="Microsoft JhengHei"/>
                <a:sym typeface="Microsoft JhengHei"/>
              </a:rPr>
              <a:t>普通收據、個人領據、非營利團體收據、規費收據等</a:t>
            </a:r>
            <a:endParaRPr sz="1600" b="1" i="0" u="none" strike="noStrike" cap="none" dirty="0">
              <a:solidFill>
                <a:srgbClr val="262626"/>
              </a:solidFill>
              <a:latin typeface="Microsoft JhengHei"/>
              <a:ea typeface="Microsoft JhengHei"/>
              <a:cs typeface="Microsoft JhengHei"/>
              <a:sym typeface="Microsoft JhengHei"/>
            </a:endParaRPr>
          </a:p>
        </p:txBody>
      </p:sp>
      <p:sp>
        <p:nvSpPr>
          <p:cNvPr id="1289" name="Google Shape;1289;p42"/>
          <p:cNvSpPr/>
          <p:nvPr/>
        </p:nvSpPr>
        <p:spPr>
          <a:xfrm>
            <a:off x="5791887" y="292968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90" name="Google Shape;1290;p42"/>
          <p:cNvSpPr/>
          <p:nvPr/>
        </p:nvSpPr>
        <p:spPr>
          <a:xfrm>
            <a:off x="5658454" y="2858872"/>
            <a:ext cx="2843419" cy="840956"/>
          </a:xfrm>
          <a:custGeom>
            <a:avLst/>
            <a:gdLst/>
            <a:ahLst/>
            <a:cxnLst/>
            <a:rect l="l" t="t" r="r" b="b"/>
            <a:pathLst>
              <a:path w="1632342" h="482774" extrusionOk="0">
                <a:moveTo>
                  <a:pt x="35124" y="0"/>
                </a:moveTo>
                <a:lnTo>
                  <a:pt x="1597218" y="0"/>
                </a:lnTo>
                <a:cubicBezTo>
                  <a:pt x="1616617" y="0"/>
                  <a:pt x="1632342" y="15725"/>
                  <a:pt x="1632342" y="35124"/>
                </a:cubicBezTo>
                <a:lnTo>
                  <a:pt x="1632342" y="447650"/>
                </a:lnTo>
                <a:cubicBezTo>
                  <a:pt x="1632342" y="456966"/>
                  <a:pt x="1628641" y="465899"/>
                  <a:pt x="1622055" y="472486"/>
                </a:cubicBezTo>
                <a:cubicBezTo>
                  <a:pt x="1615468" y="479073"/>
                  <a:pt x="1606534" y="482774"/>
                  <a:pt x="1597218" y="482774"/>
                </a:cubicBezTo>
                <a:lnTo>
                  <a:pt x="35124" y="482774"/>
                </a:lnTo>
                <a:cubicBezTo>
                  <a:pt x="15725" y="482774"/>
                  <a:pt x="0" y="467048"/>
                  <a:pt x="0" y="447650"/>
                </a:cubicBezTo>
                <a:lnTo>
                  <a:pt x="0" y="35124"/>
                </a:lnTo>
                <a:cubicBezTo>
                  <a:pt x="0" y="25808"/>
                  <a:pt x="3701" y="16874"/>
                  <a:pt x="10287" y="10287"/>
                </a:cubicBezTo>
                <a:cubicBezTo>
                  <a:pt x="16874" y="3701"/>
                  <a:pt x="25808" y="0"/>
                  <a:pt x="35124"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91" name="Google Shape;1291;p42"/>
          <p:cNvSpPr txBox="1"/>
          <p:nvPr/>
        </p:nvSpPr>
        <p:spPr>
          <a:xfrm>
            <a:off x="5658454" y="2882563"/>
            <a:ext cx="2814105" cy="864996"/>
          </a:xfrm>
          <a:prstGeom prst="rect">
            <a:avLst/>
          </a:prstGeom>
          <a:noFill/>
          <a:ln>
            <a:noFill/>
          </a:ln>
        </p:spPr>
        <p:txBody>
          <a:bodyPr spcFirstLastPara="1" wrap="square" lIns="127000" tIns="127000" rIns="127000" bIns="127000" anchor="ctr" anchorCtr="0">
            <a:noAutofit/>
          </a:bodyPr>
          <a:lstStyle/>
          <a:p>
            <a:pPr marL="0" marR="0" lvl="0" indent="0" algn="l" rtl="0">
              <a:lnSpc>
                <a:spcPct val="104999"/>
              </a:lnSpc>
              <a:spcBef>
                <a:spcPts val="0"/>
              </a:spcBef>
              <a:spcAft>
                <a:spcPts val="0"/>
              </a:spcAft>
              <a:buClr>
                <a:srgbClr val="000000"/>
              </a:buClr>
              <a:buSzPts val="1400"/>
              <a:buFont typeface="Arial"/>
              <a:buNone/>
            </a:pPr>
            <a:r>
              <a:rPr lang="zh-TW" sz="1600" b="1" i="0" u="none" strike="noStrike" cap="none" dirty="0">
                <a:solidFill>
                  <a:srgbClr val="262626"/>
                </a:solidFill>
                <a:latin typeface="Microsoft JhengHei"/>
                <a:ea typeface="Microsoft JhengHei"/>
                <a:cs typeface="Microsoft JhengHei"/>
                <a:sym typeface="Microsoft JhengHei"/>
              </a:rPr>
              <a:t>二聯式、三聯式、收銀機</a:t>
            </a:r>
            <a:r>
              <a:rPr lang="zh-TW" sz="1600" b="1" dirty="0">
                <a:solidFill>
                  <a:srgbClr val="262626"/>
                </a:solidFill>
                <a:latin typeface="Microsoft JhengHei"/>
                <a:ea typeface="Microsoft JhengHei"/>
                <a:cs typeface="Microsoft JhengHei"/>
                <a:sym typeface="Microsoft JhengHei"/>
              </a:rPr>
              <a:t>、特種</a:t>
            </a:r>
            <a:r>
              <a:rPr lang="zh-TW" sz="1600" b="1" i="0" u="none" strike="noStrike" cap="none" dirty="0">
                <a:solidFill>
                  <a:srgbClr val="262626"/>
                </a:solidFill>
                <a:latin typeface="Microsoft JhengHei"/>
                <a:ea typeface="Microsoft JhengHei"/>
                <a:cs typeface="Microsoft JhengHei"/>
                <a:sym typeface="Microsoft JhengHei"/>
              </a:rPr>
              <a:t>、電子發票</a:t>
            </a:r>
            <a:endParaRPr sz="1600" b="1" i="0" u="none" strike="noStrike" cap="none" dirty="0">
              <a:solidFill>
                <a:srgbClr val="262626"/>
              </a:solidFill>
              <a:latin typeface="Microsoft JhengHei"/>
              <a:ea typeface="Microsoft JhengHei"/>
              <a:cs typeface="Microsoft JhengHei"/>
              <a:sym typeface="Microsoft JhengHei"/>
            </a:endParaRPr>
          </a:p>
        </p:txBody>
      </p:sp>
      <p:sp>
        <p:nvSpPr>
          <p:cNvPr id="1292" name="Google Shape;1292;p42"/>
          <p:cNvSpPr/>
          <p:nvPr/>
        </p:nvSpPr>
        <p:spPr>
          <a:xfrm>
            <a:off x="5791887" y="3858609"/>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93" name="Google Shape;1293;p42"/>
          <p:cNvSpPr/>
          <p:nvPr/>
        </p:nvSpPr>
        <p:spPr>
          <a:xfrm>
            <a:off x="5658454" y="3838596"/>
            <a:ext cx="2843419" cy="1097733"/>
          </a:xfrm>
          <a:custGeom>
            <a:avLst/>
            <a:gdLst/>
            <a:ahLst/>
            <a:cxnLst/>
            <a:rect l="l" t="t" r="r" b="b"/>
            <a:pathLst>
              <a:path w="1632342" h="482774" extrusionOk="0">
                <a:moveTo>
                  <a:pt x="35124" y="0"/>
                </a:moveTo>
                <a:lnTo>
                  <a:pt x="1597218" y="0"/>
                </a:lnTo>
                <a:cubicBezTo>
                  <a:pt x="1616617" y="0"/>
                  <a:pt x="1632342" y="15725"/>
                  <a:pt x="1632342" y="35124"/>
                </a:cubicBezTo>
                <a:lnTo>
                  <a:pt x="1632342" y="447650"/>
                </a:lnTo>
                <a:cubicBezTo>
                  <a:pt x="1632342" y="456966"/>
                  <a:pt x="1628641" y="465899"/>
                  <a:pt x="1622055" y="472486"/>
                </a:cubicBezTo>
                <a:cubicBezTo>
                  <a:pt x="1615468" y="479073"/>
                  <a:pt x="1606534" y="482774"/>
                  <a:pt x="1597218" y="482774"/>
                </a:cubicBezTo>
                <a:lnTo>
                  <a:pt x="35124" y="482774"/>
                </a:lnTo>
                <a:cubicBezTo>
                  <a:pt x="15725" y="482774"/>
                  <a:pt x="0" y="467048"/>
                  <a:pt x="0" y="447650"/>
                </a:cubicBezTo>
                <a:lnTo>
                  <a:pt x="0" y="35124"/>
                </a:lnTo>
                <a:cubicBezTo>
                  <a:pt x="0" y="25808"/>
                  <a:pt x="3701" y="16874"/>
                  <a:pt x="10287" y="10287"/>
                </a:cubicBezTo>
                <a:cubicBezTo>
                  <a:pt x="16874" y="3701"/>
                  <a:pt x="25808" y="0"/>
                  <a:pt x="35124"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94" name="Google Shape;1294;p42"/>
          <p:cNvSpPr txBox="1"/>
          <p:nvPr/>
        </p:nvSpPr>
        <p:spPr>
          <a:xfrm>
            <a:off x="5680667" y="3866592"/>
            <a:ext cx="2735679" cy="1099584"/>
          </a:xfrm>
          <a:prstGeom prst="rect">
            <a:avLst/>
          </a:prstGeom>
          <a:noFill/>
          <a:ln>
            <a:noFill/>
          </a:ln>
        </p:spPr>
        <p:txBody>
          <a:bodyPr spcFirstLastPara="1" wrap="square" lIns="127000" tIns="127000" rIns="127000" bIns="127000" anchor="ctr" anchorCtr="0">
            <a:noAutofit/>
          </a:bodyPr>
          <a:lstStyle/>
          <a:p>
            <a:pPr marL="0" marR="0" lvl="0" indent="0" algn="l" rtl="0">
              <a:lnSpc>
                <a:spcPct val="104999"/>
              </a:lnSpc>
              <a:spcBef>
                <a:spcPts val="0"/>
              </a:spcBef>
              <a:spcAft>
                <a:spcPts val="0"/>
              </a:spcAft>
              <a:buClr>
                <a:srgbClr val="000000"/>
              </a:buClr>
              <a:buSzPts val="1400"/>
              <a:buFont typeface="Arial"/>
              <a:buNone/>
            </a:pPr>
            <a:r>
              <a:rPr lang="zh-TW" sz="1600" b="1" i="0" u="none" strike="noStrike" cap="none">
                <a:solidFill>
                  <a:srgbClr val="262626"/>
                </a:solidFill>
                <a:latin typeface="Microsoft JhengHei"/>
                <a:ea typeface="Microsoft JhengHei"/>
                <a:cs typeface="Microsoft JhengHei"/>
                <a:sym typeface="Microsoft JhengHei"/>
              </a:rPr>
              <a:t>印領清冊、國內外旅費報告表、與原本相符之影本、可資證明支付事實之文件、支出證明單等</a:t>
            </a:r>
            <a:endParaRPr sz="1600" b="1" i="0" u="none" strike="noStrike" cap="none" dirty="0">
              <a:solidFill>
                <a:srgbClr val="262626"/>
              </a:solidFill>
              <a:latin typeface="Microsoft JhengHei"/>
              <a:ea typeface="Microsoft JhengHei"/>
              <a:cs typeface="Microsoft JhengHei"/>
              <a:sym typeface="Microsoft JhengHei"/>
            </a:endParaRPr>
          </a:p>
        </p:txBody>
      </p:sp>
      <p:cxnSp>
        <p:nvCxnSpPr>
          <p:cNvPr id="1295" name="Google Shape;1295;p42"/>
          <p:cNvCxnSpPr>
            <a:stCxn id="1274" idx="3"/>
            <a:endCxn id="1287" idx="1"/>
          </p:cNvCxnSpPr>
          <p:nvPr/>
        </p:nvCxnSpPr>
        <p:spPr>
          <a:xfrm>
            <a:off x="2214491" y="3278799"/>
            <a:ext cx="975900" cy="1169100"/>
          </a:xfrm>
          <a:prstGeom prst="straightConnector1">
            <a:avLst/>
          </a:prstGeom>
          <a:noFill/>
          <a:ln w="31750" cap="rnd" cmpd="sng">
            <a:solidFill>
              <a:srgbClr val="BFBFBF"/>
            </a:solidFill>
            <a:prstDash val="solid"/>
            <a:round/>
            <a:headEnd type="none" w="sm" len="sm"/>
            <a:tailEnd type="stealth" w="med" len="med"/>
          </a:ln>
        </p:spPr>
      </p:cxnSp>
      <p:cxnSp>
        <p:nvCxnSpPr>
          <p:cNvPr id="1296" name="Google Shape;1296;p42"/>
          <p:cNvCxnSpPr>
            <a:stCxn id="1280" idx="3"/>
            <a:endCxn id="1291" idx="1"/>
          </p:cNvCxnSpPr>
          <p:nvPr/>
        </p:nvCxnSpPr>
        <p:spPr>
          <a:xfrm>
            <a:off x="4928083" y="3314210"/>
            <a:ext cx="730500" cy="900"/>
          </a:xfrm>
          <a:prstGeom prst="straightConnector1">
            <a:avLst/>
          </a:prstGeom>
          <a:noFill/>
          <a:ln w="31750" cap="rnd" cmpd="sng">
            <a:solidFill>
              <a:srgbClr val="BFBFBF"/>
            </a:solidFill>
            <a:prstDash val="solid"/>
            <a:round/>
            <a:headEnd type="none" w="sm" len="sm"/>
            <a:tailEnd type="stealth" w="med" len="med"/>
          </a:ln>
        </p:spPr>
      </p:cxnSp>
      <p:cxnSp>
        <p:nvCxnSpPr>
          <p:cNvPr id="1297" name="Google Shape;1297;p42"/>
          <p:cNvCxnSpPr>
            <a:stCxn id="1287" idx="3"/>
            <a:endCxn id="1294" idx="1"/>
          </p:cNvCxnSpPr>
          <p:nvPr/>
        </p:nvCxnSpPr>
        <p:spPr>
          <a:xfrm rot="10800000" flipH="1">
            <a:off x="4890590" y="4416467"/>
            <a:ext cx="790200" cy="31500"/>
          </a:xfrm>
          <a:prstGeom prst="straightConnector1">
            <a:avLst/>
          </a:prstGeom>
          <a:noFill/>
          <a:ln w="31750" cap="rnd" cmpd="sng">
            <a:solidFill>
              <a:srgbClr val="BFBFBF"/>
            </a:solidFill>
            <a:prstDash val="solid"/>
            <a:round/>
            <a:headEnd type="none" w="sm" len="sm"/>
            <a:tailEnd type="stealth" w="med" len="med"/>
          </a:ln>
        </p:spPr>
      </p:cxnSp>
      <p:sp>
        <p:nvSpPr>
          <p:cNvPr id="1298" name="Google Shape;1298;p42"/>
          <p:cNvSpPr/>
          <p:nvPr/>
        </p:nvSpPr>
        <p:spPr>
          <a:xfrm rot="5400000">
            <a:off x="1531683" y="3129550"/>
            <a:ext cx="2279229" cy="426600"/>
          </a:xfrm>
          <a:custGeom>
            <a:avLst/>
            <a:gdLst/>
            <a:ahLst/>
            <a:cxnLst/>
            <a:rect l="l" t="t" r="r" b="b"/>
            <a:pathLst>
              <a:path w="1632342" h="482774" extrusionOk="0">
                <a:moveTo>
                  <a:pt x="35124" y="0"/>
                </a:moveTo>
                <a:lnTo>
                  <a:pt x="1597218" y="0"/>
                </a:lnTo>
                <a:cubicBezTo>
                  <a:pt x="1616617" y="0"/>
                  <a:pt x="1632342" y="15725"/>
                  <a:pt x="1632342" y="35124"/>
                </a:cubicBezTo>
                <a:lnTo>
                  <a:pt x="1632342" y="447650"/>
                </a:lnTo>
                <a:cubicBezTo>
                  <a:pt x="1632342" y="456966"/>
                  <a:pt x="1628641" y="465899"/>
                  <a:pt x="1622055" y="472486"/>
                </a:cubicBezTo>
                <a:cubicBezTo>
                  <a:pt x="1615468" y="479073"/>
                  <a:pt x="1606534" y="482774"/>
                  <a:pt x="1597218" y="482774"/>
                </a:cubicBezTo>
                <a:lnTo>
                  <a:pt x="35124" y="482774"/>
                </a:lnTo>
                <a:cubicBezTo>
                  <a:pt x="15725" y="482774"/>
                  <a:pt x="0" y="467048"/>
                  <a:pt x="0" y="447650"/>
                </a:cubicBezTo>
                <a:lnTo>
                  <a:pt x="0" y="35124"/>
                </a:lnTo>
                <a:cubicBezTo>
                  <a:pt x="0" y="25808"/>
                  <a:pt x="3701" y="16874"/>
                  <a:pt x="10287" y="10287"/>
                </a:cubicBezTo>
                <a:cubicBezTo>
                  <a:pt x="16874" y="3701"/>
                  <a:pt x="25808" y="0"/>
                  <a:pt x="35124" y="0"/>
                </a:cubicBezTo>
                <a:close/>
              </a:path>
            </a:pathLst>
          </a:custGeom>
          <a:solidFill>
            <a:srgbClr val="EDF1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99" name="Google Shape;1299;p42"/>
          <p:cNvSpPr txBox="1"/>
          <p:nvPr/>
        </p:nvSpPr>
        <p:spPr>
          <a:xfrm>
            <a:off x="2443180" y="2263738"/>
            <a:ext cx="426600" cy="222834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證明支付事實所取得</a:t>
            </a:r>
            <a:endParaRPr sz="1400" b="0" i="0" u="none" strike="noStrike" cap="none" dirty="0">
              <a:solidFill>
                <a:schemeClr val="dk1"/>
              </a:solidFill>
              <a:latin typeface="Calibri"/>
              <a:ea typeface="Calibri"/>
              <a:cs typeface="Calibri"/>
              <a:sym typeface="Calibri"/>
            </a:endParaRPr>
          </a:p>
        </p:txBody>
      </p:sp>
      <p:sp>
        <p:nvSpPr>
          <p:cNvPr id="42" name="投影片編號版面配置區 2">
            <a:extLst>
              <a:ext uri="{FF2B5EF4-FFF2-40B4-BE49-F238E27FC236}">
                <a16:creationId xmlns:a16="http://schemas.microsoft.com/office/drawing/2014/main" id="{28BE3593-E48B-4411-B08F-BC2E689BB8E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28</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9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9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9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4B8EA8-0D66-4A90-95E4-8AC96C2BE648}"/>
              </a:ext>
            </a:extLst>
          </p:cNvPr>
          <p:cNvSpPr>
            <a:spLocks noGrp="1"/>
          </p:cNvSpPr>
          <p:nvPr>
            <p:ph type="ctrTitle"/>
          </p:nvPr>
        </p:nvSpPr>
        <p:spPr>
          <a:xfrm>
            <a:off x="2055429" y="177592"/>
            <a:ext cx="5033141" cy="735013"/>
          </a:xfrm>
        </p:spPr>
        <p:txBody>
          <a:bodyPr>
            <a:normAutofit/>
          </a:bodyPr>
          <a:lstStyle/>
          <a:p>
            <a:r>
              <a:rPr lang="zh-TW" altLang="zh-TW" sz="3200" b="1" i="0" u="none" strike="noStrike" cap="none" dirty="0">
                <a:solidFill>
                  <a:srgbClr val="262626"/>
                </a:solidFill>
                <a:latin typeface="Microsoft JhengHei"/>
                <a:ea typeface="Microsoft JhengHei"/>
                <a:cs typeface="Microsoft JhengHei"/>
                <a:sym typeface="Microsoft JhengHei"/>
              </a:rPr>
              <a:t>二聯式、三聯式</a:t>
            </a:r>
            <a:r>
              <a:rPr lang="zh-TW" altLang="en-US" sz="3200" b="1" i="0" u="none" strike="noStrike" cap="none" dirty="0">
                <a:solidFill>
                  <a:srgbClr val="262626"/>
                </a:solidFill>
                <a:latin typeface="Microsoft JhengHei"/>
                <a:ea typeface="Microsoft JhengHei"/>
                <a:cs typeface="Microsoft JhengHei"/>
                <a:sym typeface="Microsoft JhengHei"/>
              </a:rPr>
              <a:t>統一發票</a:t>
            </a:r>
            <a:endParaRPr lang="zh-TW" altLang="en-US" sz="2800" dirty="0"/>
          </a:p>
        </p:txBody>
      </p:sp>
      <p:sp>
        <p:nvSpPr>
          <p:cNvPr id="3" name="副標題 2">
            <a:extLst>
              <a:ext uri="{FF2B5EF4-FFF2-40B4-BE49-F238E27FC236}">
                <a16:creationId xmlns:a16="http://schemas.microsoft.com/office/drawing/2014/main" id="{2FBA8303-8485-4B3A-8C64-694A5093C5A4}"/>
              </a:ext>
            </a:extLst>
          </p:cNvPr>
          <p:cNvSpPr>
            <a:spLocks noGrp="1"/>
          </p:cNvSpPr>
          <p:nvPr>
            <p:ph type="subTitle" idx="1"/>
          </p:nvPr>
        </p:nvSpPr>
        <p:spPr/>
        <p:txBody>
          <a:bodyPr/>
          <a:lstStyle/>
          <a:p>
            <a:endParaRPr lang="zh-TW" altLang="en-US"/>
          </a:p>
        </p:txBody>
      </p:sp>
      <p:pic>
        <p:nvPicPr>
          <p:cNvPr id="8" name="圖片 7">
            <a:extLst>
              <a:ext uri="{FF2B5EF4-FFF2-40B4-BE49-F238E27FC236}">
                <a16:creationId xmlns:a16="http://schemas.microsoft.com/office/drawing/2014/main" id="{4421C957-F0A9-4FC0-9954-F90C4ED2AE85}"/>
              </a:ext>
            </a:extLst>
          </p:cNvPr>
          <p:cNvPicPr>
            <a:picLocks noChangeAspect="1"/>
          </p:cNvPicPr>
          <p:nvPr/>
        </p:nvPicPr>
        <p:blipFill rotWithShape="1">
          <a:blip r:embed="rId2"/>
          <a:srcRect l="49643" t="23780" r="6713" b="49802"/>
          <a:stretch/>
        </p:blipFill>
        <p:spPr>
          <a:xfrm>
            <a:off x="0" y="819807"/>
            <a:ext cx="4837251" cy="2925692"/>
          </a:xfrm>
          <a:prstGeom prst="rect">
            <a:avLst/>
          </a:prstGeom>
        </p:spPr>
      </p:pic>
      <p:pic>
        <p:nvPicPr>
          <p:cNvPr id="9" name="圖片 8">
            <a:extLst>
              <a:ext uri="{FF2B5EF4-FFF2-40B4-BE49-F238E27FC236}">
                <a16:creationId xmlns:a16="http://schemas.microsoft.com/office/drawing/2014/main" id="{AA953BD9-A4DB-47AA-A95A-4427B5698D01}"/>
              </a:ext>
            </a:extLst>
          </p:cNvPr>
          <p:cNvPicPr>
            <a:picLocks noChangeAspect="1"/>
          </p:cNvPicPr>
          <p:nvPr/>
        </p:nvPicPr>
        <p:blipFill rotWithShape="1">
          <a:blip r:embed="rId2"/>
          <a:srcRect l="49440" t="56881" r="6968" b="13103"/>
          <a:stretch/>
        </p:blipFill>
        <p:spPr>
          <a:xfrm>
            <a:off x="4813538" y="2163943"/>
            <a:ext cx="4330462" cy="2979557"/>
          </a:xfrm>
          <a:prstGeom prst="rect">
            <a:avLst/>
          </a:prstGeom>
        </p:spPr>
      </p:pic>
      <p:sp>
        <p:nvSpPr>
          <p:cNvPr id="6" name="投影片編號版面配置區 2">
            <a:extLst>
              <a:ext uri="{FF2B5EF4-FFF2-40B4-BE49-F238E27FC236}">
                <a16:creationId xmlns:a16="http://schemas.microsoft.com/office/drawing/2014/main" id="{7CA618C0-6715-4F86-8D50-119627D2708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29</a:t>
            </a:fld>
            <a:endParaRPr lang="zh-TW" altLang="en-US" sz="1000" dirty="0">
              <a:solidFill>
                <a:schemeClr val="tx1"/>
              </a:solidFill>
            </a:endParaRPr>
          </a:p>
        </p:txBody>
      </p:sp>
    </p:spTree>
    <p:extLst>
      <p:ext uri="{BB962C8B-B14F-4D97-AF65-F5344CB8AC3E}">
        <p14:creationId xmlns:p14="http://schemas.microsoft.com/office/powerpoint/2010/main" val="659302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152" name="Google Shape;152;p3"/>
          <p:cNvGrpSpPr/>
          <p:nvPr/>
        </p:nvGrpSpPr>
        <p:grpSpPr>
          <a:xfrm>
            <a:off x="8098784" y="3994404"/>
            <a:ext cx="1225436" cy="1225436"/>
            <a:chOff x="0" y="0"/>
            <a:chExt cx="812800" cy="812800"/>
          </a:xfrm>
        </p:grpSpPr>
        <p:sp>
          <p:nvSpPr>
            <p:cNvPr id="153" name="Google Shape;153;p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4" name="Google Shape;154;p3"/>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55" name="Google Shape;155;p3"/>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6" name="Google Shape;156;p3"/>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57" name="Google Shape;157;p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8" name="Google Shape;158;p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9" name="Google Shape;159;p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0" name="Google Shape;160;p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1" name="Google Shape;161;p3"/>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2" name="Google Shape;162;p3"/>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3" name="Google Shape;163;p3"/>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164" name="Google Shape;164;p3"/>
          <p:cNvGrpSpPr/>
          <p:nvPr/>
        </p:nvGrpSpPr>
        <p:grpSpPr>
          <a:xfrm>
            <a:off x="2247900" y="1671964"/>
            <a:ext cx="1749460" cy="1911994"/>
            <a:chOff x="0" y="0"/>
            <a:chExt cx="812800" cy="888314"/>
          </a:xfrm>
        </p:grpSpPr>
        <p:sp>
          <p:nvSpPr>
            <p:cNvPr id="165" name="Google Shape;165;p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w="196850"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66" name="Google Shape;166;p3"/>
            <p:cNvSpPr txBox="1"/>
            <p:nvPr/>
          </p:nvSpPr>
          <p:spPr>
            <a:xfrm>
              <a:off x="76200" y="170764"/>
              <a:ext cx="660400" cy="717550"/>
            </a:xfrm>
            <a:prstGeom prst="rect">
              <a:avLst/>
            </a:prstGeom>
            <a:noFill/>
            <a:ln>
              <a:noFill/>
            </a:ln>
          </p:spPr>
          <p:txBody>
            <a:bodyPr spcFirstLastPara="1" wrap="square" lIns="0" tIns="0" rIns="0" bIns="0" anchor="ctr" anchorCtr="1">
              <a:noAutofit/>
            </a:bodyPr>
            <a:lstStyle/>
            <a:p>
              <a:pPr marL="0" marR="0" lvl="0" indent="0" algn="ctr" rtl="0">
                <a:lnSpc>
                  <a:spcPct val="36007"/>
                </a:lnSpc>
                <a:spcBef>
                  <a:spcPts val="0"/>
                </a:spcBef>
                <a:spcAft>
                  <a:spcPts val="0"/>
                </a:spcAft>
                <a:buClr>
                  <a:srgbClr val="000000"/>
                </a:buClr>
                <a:buSzPts val="6900"/>
                <a:buFont typeface="Arial"/>
                <a:buNone/>
              </a:pPr>
              <a:r>
                <a:rPr lang="zh-TW" sz="6900" b="1" i="0" u="none" strike="noStrike" cap="none">
                  <a:solidFill>
                    <a:srgbClr val="FFFFFF"/>
                  </a:solidFill>
                  <a:latin typeface="DM Sans"/>
                  <a:ea typeface="DM Sans"/>
                  <a:cs typeface="DM Sans"/>
                  <a:sym typeface="DM Sans"/>
                </a:rPr>
                <a:t>01</a:t>
              </a:r>
              <a:endParaRPr sz="700" b="0" i="0" u="none" strike="noStrike" cap="none" dirty="0">
                <a:solidFill>
                  <a:srgbClr val="000000"/>
                </a:solidFill>
                <a:latin typeface="Arial"/>
                <a:ea typeface="Arial"/>
                <a:cs typeface="Arial"/>
                <a:sym typeface="Arial"/>
              </a:endParaRPr>
            </a:p>
          </p:txBody>
        </p:sp>
      </p:grpSp>
      <p:sp>
        <p:nvSpPr>
          <p:cNvPr id="167" name="Google Shape;167;p3"/>
          <p:cNvSpPr txBox="1"/>
          <p:nvPr/>
        </p:nvSpPr>
        <p:spPr>
          <a:xfrm>
            <a:off x="4491504" y="1702170"/>
            <a:ext cx="1612963" cy="1477328"/>
          </a:xfrm>
          <a:prstGeom prst="rect">
            <a:avLst/>
          </a:prstGeom>
          <a:noFill/>
          <a:ln>
            <a:noFill/>
          </a:ln>
        </p:spPr>
        <p:txBody>
          <a:bodyPr spcFirstLastPara="1" wrap="square" lIns="0" tIns="0" rIns="0" bIns="0" anchor="ctr" anchorCtr="0">
            <a:spAutoFit/>
          </a:bodyPr>
          <a:lstStyle/>
          <a:p>
            <a:pPr marL="0" marR="0" lvl="0" indent="0" rtl="0">
              <a:lnSpc>
                <a:spcPct val="200000"/>
              </a:lnSpc>
              <a:spcBef>
                <a:spcPts val="0"/>
              </a:spcBef>
              <a:spcAft>
                <a:spcPts val="0"/>
              </a:spcAft>
              <a:buClr>
                <a:srgbClr val="000000"/>
              </a:buClr>
              <a:buSzPts val="4800"/>
              <a:buFont typeface="Arial"/>
              <a:buNone/>
            </a:pPr>
            <a:r>
              <a:rPr lang="zh-TW" sz="4800" b="1" i="0" u="none" strike="noStrike" cap="none" dirty="0">
                <a:solidFill>
                  <a:srgbClr val="262626"/>
                </a:solidFill>
                <a:latin typeface="Microsoft JhengHei"/>
                <a:ea typeface="Microsoft JhengHei"/>
                <a:cs typeface="Microsoft JhengHei"/>
                <a:sym typeface="Microsoft JhengHei"/>
              </a:rPr>
              <a:t>簡介</a:t>
            </a:r>
            <a:endParaRPr sz="4000" b="1" i="0" u="none" strike="noStrike" cap="none" dirty="0">
              <a:solidFill>
                <a:srgbClr val="262626"/>
              </a:solidFill>
              <a:latin typeface="Microsoft JhengHei"/>
              <a:ea typeface="Microsoft JhengHei"/>
              <a:cs typeface="Microsoft JhengHei"/>
              <a:sym typeface="Microsoft JhengHei"/>
            </a:endParaRPr>
          </a:p>
        </p:txBody>
      </p:sp>
      <p:sp>
        <p:nvSpPr>
          <p:cNvPr id="21" name="投影片編號版面配置區 2">
            <a:extLst>
              <a:ext uri="{FF2B5EF4-FFF2-40B4-BE49-F238E27FC236}">
                <a16:creationId xmlns:a16="http://schemas.microsoft.com/office/drawing/2014/main" id="{796174EA-9B2C-4CD8-A72D-16B21089E4B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a:t>
            </a:fld>
            <a:endParaRPr lang="zh-TW" altLang="en-US" sz="1000"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A643D303-CBEC-4E68-B9AB-FD4F723B0616}"/>
              </a:ext>
            </a:extLst>
          </p:cNvPr>
          <p:cNvSpPr>
            <a:spLocks noGrp="1"/>
          </p:cNvSpPr>
          <p:nvPr>
            <p:ph type="ctrTitle"/>
          </p:nvPr>
        </p:nvSpPr>
        <p:spPr>
          <a:xfrm>
            <a:off x="2140169" y="155740"/>
            <a:ext cx="3886200" cy="735012"/>
          </a:xfrm>
        </p:spPr>
        <p:txBody>
          <a:bodyPr>
            <a:noAutofit/>
          </a:bodyPr>
          <a:lstStyle/>
          <a:p>
            <a:r>
              <a:rPr lang="zh-TW" altLang="zh-TW" sz="3200" b="1" i="0" u="none" strike="noStrike" cap="none" dirty="0">
                <a:solidFill>
                  <a:srgbClr val="262626"/>
                </a:solidFill>
                <a:latin typeface="Microsoft JhengHei"/>
                <a:ea typeface="Microsoft JhengHei"/>
                <a:cs typeface="Microsoft JhengHei"/>
                <a:sym typeface="Microsoft JhengHei"/>
              </a:rPr>
              <a:t>二聯式、三聯式</a:t>
            </a:r>
            <a:br>
              <a:rPr lang="en-US" altLang="zh-TW" sz="3200" b="1" i="0" u="none" strike="noStrike" cap="none" dirty="0">
                <a:solidFill>
                  <a:srgbClr val="262626"/>
                </a:solidFill>
                <a:latin typeface="Microsoft JhengHei"/>
                <a:ea typeface="Microsoft JhengHei"/>
                <a:cs typeface="Microsoft JhengHei"/>
                <a:sym typeface="Microsoft JhengHei"/>
              </a:rPr>
            </a:br>
            <a:r>
              <a:rPr lang="zh-TW" altLang="zh-TW" sz="3200" b="1" i="0" u="none" strike="noStrike" cap="none" dirty="0">
                <a:solidFill>
                  <a:srgbClr val="262626"/>
                </a:solidFill>
                <a:latin typeface="Microsoft JhengHei"/>
                <a:ea typeface="Microsoft JhengHei"/>
                <a:cs typeface="Microsoft JhengHei"/>
                <a:sym typeface="Microsoft JhengHei"/>
              </a:rPr>
              <a:t>收銀機統一發票</a:t>
            </a:r>
            <a:endParaRPr lang="zh-TW" altLang="en-US" sz="2800" dirty="0"/>
          </a:p>
        </p:txBody>
      </p:sp>
      <p:pic>
        <p:nvPicPr>
          <p:cNvPr id="7" name="圖片 6">
            <a:extLst>
              <a:ext uri="{FF2B5EF4-FFF2-40B4-BE49-F238E27FC236}">
                <a16:creationId xmlns:a16="http://schemas.microsoft.com/office/drawing/2014/main" id="{454EADA4-11E7-495A-B4E3-8A8DC355B430}"/>
              </a:ext>
            </a:extLst>
          </p:cNvPr>
          <p:cNvPicPr>
            <a:picLocks noChangeAspect="1"/>
          </p:cNvPicPr>
          <p:nvPr/>
        </p:nvPicPr>
        <p:blipFill>
          <a:blip r:embed="rId2"/>
          <a:stretch>
            <a:fillRect/>
          </a:stretch>
        </p:blipFill>
        <p:spPr>
          <a:xfrm>
            <a:off x="4762609" y="934263"/>
            <a:ext cx="2527520" cy="4252748"/>
          </a:xfrm>
          <a:prstGeom prst="rect">
            <a:avLst/>
          </a:prstGeom>
        </p:spPr>
      </p:pic>
      <p:pic>
        <p:nvPicPr>
          <p:cNvPr id="9" name="圖片 8">
            <a:extLst>
              <a:ext uri="{FF2B5EF4-FFF2-40B4-BE49-F238E27FC236}">
                <a16:creationId xmlns:a16="http://schemas.microsoft.com/office/drawing/2014/main" id="{D0D060DB-8696-4727-A705-DF59E935341D}"/>
              </a:ext>
            </a:extLst>
          </p:cNvPr>
          <p:cNvPicPr>
            <a:picLocks noChangeAspect="1"/>
          </p:cNvPicPr>
          <p:nvPr/>
        </p:nvPicPr>
        <p:blipFill>
          <a:blip r:embed="rId3"/>
          <a:stretch>
            <a:fillRect/>
          </a:stretch>
        </p:blipFill>
        <p:spPr>
          <a:xfrm>
            <a:off x="1651029" y="934263"/>
            <a:ext cx="1545836" cy="4209237"/>
          </a:xfrm>
          <a:prstGeom prst="rect">
            <a:avLst/>
          </a:prstGeom>
        </p:spPr>
      </p:pic>
      <p:sp>
        <p:nvSpPr>
          <p:cNvPr id="6" name="投影片編號版面配置區 2">
            <a:extLst>
              <a:ext uri="{FF2B5EF4-FFF2-40B4-BE49-F238E27FC236}">
                <a16:creationId xmlns:a16="http://schemas.microsoft.com/office/drawing/2014/main" id="{0955071D-951A-4D26-950F-EAFF2C9CE37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30</a:t>
            </a:fld>
            <a:endParaRPr lang="zh-TW" altLang="en-US" sz="1000" dirty="0">
              <a:solidFill>
                <a:schemeClr val="tx1"/>
              </a:solidFill>
            </a:endParaRPr>
          </a:p>
        </p:txBody>
      </p:sp>
    </p:spTree>
    <p:extLst>
      <p:ext uri="{BB962C8B-B14F-4D97-AF65-F5344CB8AC3E}">
        <p14:creationId xmlns:p14="http://schemas.microsoft.com/office/powerpoint/2010/main" val="291259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11C3CF-C45B-465D-85AB-7B870220A1AF}"/>
              </a:ext>
            </a:extLst>
          </p:cNvPr>
          <p:cNvSpPr>
            <a:spLocks noGrp="1"/>
          </p:cNvSpPr>
          <p:nvPr>
            <p:ph type="ctrTitle"/>
          </p:nvPr>
        </p:nvSpPr>
        <p:spPr>
          <a:xfrm>
            <a:off x="2628900" y="150813"/>
            <a:ext cx="3886200" cy="735013"/>
          </a:xfrm>
        </p:spPr>
        <p:txBody>
          <a:bodyPr>
            <a:normAutofit/>
          </a:bodyPr>
          <a:lstStyle/>
          <a:p>
            <a:r>
              <a:rPr lang="zh-TW" altLang="zh-TW" sz="3600" b="1" i="0" u="none" strike="noStrike" cap="none" dirty="0">
                <a:solidFill>
                  <a:srgbClr val="262626"/>
                </a:solidFill>
                <a:latin typeface="Microsoft JhengHei"/>
                <a:ea typeface="Microsoft JhengHei"/>
                <a:cs typeface="Microsoft JhengHei"/>
                <a:sym typeface="Microsoft JhengHei"/>
              </a:rPr>
              <a:t>電子發票</a:t>
            </a:r>
            <a:endParaRPr lang="zh-TW" altLang="en-US" sz="3200" dirty="0"/>
          </a:p>
        </p:txBody>
      </p:sp>
      <p:sp>
        <p:nvSpPr>
          <p:cNvPr id="3" name="副標題 2">
            <a:extLst>
              <a:ext uri="{FF2B5EF4-FFF2-40B4-BE49-F238E27FC236}">
                <a16:creationId xmlns:a16="http://schemas.microsoft.com/office/drawing/2014/main" id="{FCA8B99F-ADE5-4A2D-9C00-866BBAE4FE4E}"/>
              </a:ext>
            </a:extLst>
          </p:cNvPr>
          <p:cNvSpPr>
            <a:spLocks noGrp="1"/>
          </p:cNvSpPr>
          <p:nvPr>
            <p:ph type="subTitle" idx="1"/>
          </p:nvPr>
        </p:nvSpPr>
        <p:spPr/>
        <p:txBody>
          <a:bodyPr/>
          <a:lstStyle/>
          <a:p>
            <a:endParaRPr lang="zh-TW" altLang="en-US" dirty="0"/>
          </a:p>
        </p:txBody>
      </p:sp>
      <p:pic>
        <p:nvPicPr>
          <p:cNvPr id="5" name="圖片 4">
            <a:extLst>
              <a:ext uri="{FF2B5EF4-FFF2-40B4-BE49-F238E27FC236}">
                <a16:creationId xmlns:a16="http://schemas.microsoft.com/office/drawing/2014/main" id="{85D59206-80E7-44D7-81B1-8B68A8445B5D}"/>
              </a:ext>
            </a:extLst>
          </p:cNvPr>
          <p:cNvPicPr>
            <a:picLocks noChangeAspect="1"/>
          </p:cNvPicPr>
          <p:nvPr/>
        </p:nvPicPr>
        <p:blipFill rotWithShape="1">
          <a:blip r:embed="rId2"/>
          <a:srcRect t="4591"/>
          <a:stretch/>
        </p:blipFill>
        <p:spPr>
          <a:xfrm>
            <a:off x="0" y="771852"/>
            <a:ext cx="6075629" cy="4095093"/>
          </a:xfrm>
          <a:prstGeom prst="rect">
            <a:avLst/>
          </a:prstGeom>
        </p:spPr>
      </p:pic>
      <p:pic>
        <p:nvPicPr>
          <p:cNvPr id="7" name="圖片 6">
            <a:extLst>
              <a:ext uri="{FF2B5EF4-FFF2-40B4-BE49-F238E27FC236}">
                <a16:creationId xmlns:a16="http://schemas.microsoft.com/office/drawing/2014/main" id="{898F9390-7697-4C8D-BF09-3161921C29D9}"/>
              </a:ext>
            </a:extLst>
          </p:cNvPr>
          <p:cNvPicPr>
            <a:picLocks noChangeAspect="1"/>
          </p:cNvPicPr>
          <p:nvPr/>
        </p:nvPicPr>
        <p:blipFill>
          <a:blip r:embed="rId3"/>
          <a:stretch>
            <a:fillRect/>
          </a:stretch>
        </p:blipFill>
        <p:spPr>
          <a:xfrm>
            <a:off x="6075629" y="310057"/>
            <a:ext cx="3067050" cy="4810125"/>
          </a:xfrm>
          <a:prstGeom prst="rect">
            <a:avLst/>
          </a:prstGeom>
        </p:spPr>
      </p:pic>
      <p:sp>
        <p:nvSpPr>
          <p:cNvPr id="6" name="投影片編號版面配置區 2">
            <a:extLst>
              <a:ext uri="{FF2B5EF4-FFF2-40B4-BE49-F238E27FC236}">
                <a16:creationId xmlns:a16="http://schemas.microsoft.com/office/drawing/2014/main" id="{D1186496-CB73-4720-89AD-754267EECDB5}"/>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31</a:t>
            </a:fld>
            <a:endParaRPr lang="zh-TW" altLang="en-US" sz="1000" dirty="0">
              <a:solidFill>
                <a:schemeClr val="tx1"/>
              </a:solidFill>
            </a:endParaRPr>
          </a:p>
        </p:txBody>
      </p:sp>
    </p:spTree>
    <p:extLst>
      <p:ext uri="{BB962C8B-B14F-4D97-AF65-F5344CB8AC3E}">
        <p14:creationId xmlns:p14="http://schemas.microsoft.com/office/powerpoint/2010/main" val="1859631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D6DEEE-0BC5-45BD-985C-6E5C82406093}"/>
              </a:ext>
            </a:extLst>
          </p:cNvPr>
          <p:cNvSpPr>
            <a:spLocks noGrp="1"/>
          </p:cNvSpPr>
          <p:nvPr>
            <p:ph type="ctrTitle"/>
          </p:nvPr>
        </p:nvSpPr>
        <p:spPr>
          <a:xfrm>
            <a:off x="2628900" y="213875"/>
            <a:ext cx="3886200" cy="735013"/>
          </a:xfrm>
        </p:spPr>
        <p:txBody>
          <a:bodyPr>
            <a:normAutofit/>
          </a:bodyPr>
          <a:lstStyle/>
          <a:p>
            <a:r>
              <a:rPr lang="zh-TW" altLang="en-US" sz="3600" b="1" i="0" u="none" strike="noStrike" cap="none" dirty="0">
                <a:solidFill>
                  <a:srgbClr val="262626"/>
                </a:solidFill>
                <a:latin typeface="Microsoft JhengHei"/>
                <a:ea typeface="Microsoft JhengHei"/>
                <a:cs typeface="Microsoft JhengHei"/>
                <a:sym typeface="Microsoft JhengHei"/>
              </a:rPr>
              <a:t>收據</a:t>
            </a:r>
            <a:endParaRPr lang="zh-TW" altLang="en-US" sz="3200" dirty="0"/>
          </a:p>
        </p:txBody>
      </p:sp>
      <p:sp>
        <p:nvSpPr>
          <p:cNvPr id="3" name="副標題 2">
            <a:extLst>
              <a:ext uri="{FF2B5EF4-FFF2-40B4-BE49-F238E27FC236}">
                <a16:creationId xmlns:a16="http://schemas.microsoft.com/office/drawing/2014/main" id="{C3D00373-A9F7-4DC5-86AC-668CDDE42C67}"/>
              </a:ext>
            </a:extLst>
          </p:cNvPr>
          <p:cNvSpPr>
            <a:spLocks noGrp="1"/>
          </p:cNvSpPr>
          <p:nvPr>
            <p:ph type="subTitle" idx="1"/>
          </p:nvPr>
        </p:nvSpPr>
        <p:spPr/>
        <p:txBody>
          <a:bodyPr/>
          <a:lstStyle/>
          <a:p>
            <a:endParaRPr lang="zh-TW" altLang="en-US"/>
          </a:p>
        </p:txBody>
      </p:sp>
      <p:pic>
        <p:nvPicPr>
          <p:cNvPr id="5" name="圖片 4">
            <a:extLst>
              <a:ext uri="{FF2B5EF4-FFF2-40B4-BE49-F238E27FC236}">
                <a16:creationId xmlns:a16="http://schemas.microsoft.com/office/drawing/2014/main" id="{05969C3C-DA49-4D6B-8639-EB9C833F8CFD}"/>
              </a:ext>
            </a:extLst>
          </p:cNvPr>
          <p:cNvPicPr>
            <a:picLocks noChangeAspect="1"/>
          </p:cNvPicPr>
          <p:nvPr/>
        </p:nvPicPr>
        <p:blipFill rotWithShape="1">
          <a:blip r:embed="rId2"/>
          <a:srcRect l="4331" t="18449" r="1570" b="16091"/>
          <a:stretch/>
        </p:blipFill>
        <p:spPr>
          <a:xfrm>
            <a:off x="-64048" y="775467"/>
            <a:ext cx="4840014" cy="3366980"/>
          </a:xfrm>
          <a:prstGeom prst="rect">
            <a:avLst/>
          </a:prstGeom>
        </p:spPr>
      </p:pic>
      <p:pic>
        <p:nvPicPr>
          <p:cNvPr id="7" name="圖片 6">
            <a:extLst>
              <a:ext uri="{FF2B5EF4-FFF2-40B4-BE49-F238E27FC236}">
                <a16:creationId xmlns:a16="http://schemas.microsoft.com/office/drawing/2014/main" id="{D83C828D-BDC1-4B06-B8BA-5CE755719264}"/>
              </a:ext>
            </a:extLst>
          </p:cNvPr>
          <p:cNvPicPr>
            <a:picLocks noChangeAspect="1"/>
          </p:cNvPicPr>
          <p:nvPr/>
        </p:nvPicPr>
        <p:blipFill rotWithShape="1">
          <a:blip r:embed="rId3"/>
          <a:srcRect l="8003" t="22372" r="7859" b="16326"/>
          <a:stretch/>
        </p:blipFill>
        <p:spPr>
          <a:xfrm>
            <a:off x="4741479" y="775467"/>
            <a:ext cx="4327635" cy="3153105"/>
          </a:xfrm>
          <a:prstGeom prst="rect">
            <a:avLst/>
          </a:prstGeom>
        </p:spPr>
      </p:pic>
      <p:pic>
        <p:nvPicPr>
          <p:cNvPr id="9" name="圖片 8">
            <a:extLst>
              <a:ext uri="{FF2B5EF4-FFF2-40B4-BE49-F238E27FC236}">
                <a16:creationId xmlns:a16="http://schemas.microsoft.com/office/drawing/2014/main" id="{77DCBB69-2132-4625-9E39-FC325B7CF3FF}"/>
              </a:ext>
            </a:extLst>
          </p:cNvPr>
          <p:cNvPicPr>
            <a:picLocks noChangeAspect="1"/>
          </p:cNvPicPr>
          <p:nvPr/>
        </p:nvPicPr>
        <p:blipFill rotWithShape="1">
          <a:blip r:embed="rId4"/>
          <a:srcRect l="10201"/>
          <a:stretch/>
        </p:blipFill>
        <p:spPr>
          <a:xfrm>
            <a:off x="3179697" y="2288830"/>
            <a:ext cx="3886200" cy="2700444"/>
          </a:xfrm>
          <a:prstGeom prst="rect">
            <a:avLst/>
          </a:prstGeom>
        </p:spPr>
      </p:pic>
      <p:sp>
        <p:nvSpPr>
          <p:cNvPr id="8" name="投影片編號版面配置區 2">
            <a:extLst>
              <a:ext uri="{FF2B5EF4-FFF2-40B4-BE49-F238E27FC236}">
                <a16:creationId xmlns:a16="http://schemas.microsoft.com/office/drawing/2014/main" id="{3387D3F5-7E1F-4D10-A4FD-F3D8A762323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32</a:t>
            </a:fld>
            <a:endParaRPr lang="zh-TW" altLang="en-US" sz="1000" dirty="0">
              <a:solidFill>
                <a:schemeClr val="tx1"/>
              </a:solidFill>
            </a:endParaRPr>
          </a:p>
        </p:txBody>
      </p:sp>
    </p:spTree>
    <p:extLst>
      <p:ext uri="{BB962C8B-B14F-4D97-AF65-F5344CB8AC3E}">
        <p14:creationId xmlns:p14="http://schemas.microsoft.com/office/powerpoint/2010/main" val="997530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D6DEEE-0BC5-45BD-985C-6E5C82406093}"/>
              </a:ext>
            </a:extLst>
          </p:cNvPr>
          <p:cNvSpPr>
            <a:spLocks noGrp="1"/>
          </p:cNvSpPr>
          <p:nvPr>
            <p:ph type="ctrTitle"/>
          </p:nvPr>
        </p:nvSpPr>
        <p:spPr>
          <a:xfrm>
            <a:off x="2628900" y="213875"/>
            <a:ext cx="3886200" cy="735013"/>
          </a:xfrm>
        </p:spPr>
        <p:txBody>
          <a:bodyPr>
            <a:normAutofit/>
          </a:bodyPr>
          <a:lstStyle/>
          <a:p>
            <a:r>
              <a:rPr lang="zh-TW" altLang="en-US" sz="3600" b="1" i="0" u="none" strike="noStrike" cap="none" dirty="0">
                <a:solidFill>
                  <a:srgbClr val="262626"/>
                </a:solidFill>
                <a:latin typeface="Microsoft JhengHei"/>
                <a:ea typeface="Microsoft JhengHei"/>
                <a:cs typeface="Microsoft JhengHei"/>
                <a:sym typeface="Microsoft JhengHei"/>
              </a:rPr>
              <a:t>收據</a:t>
            </a:r>
            <a:endParaRPr lang="zh-TW" altLang="en-US" sz="3200" dirty="0"/>
          </a:p>
        </p:txBody>
      </p:sp>
      <p:sp>
        <p:nvSpPr>
          <p:cNvPr id="3" name="副標題 2">
            <a:extLst>
              <a:ext uri="{FF2B5EF4-FFF2-40B4-BE49-F238E27FC236}">
                <a16:creationId xmlns:a16="http://schemas.microsoft.com/office/drawing/2014/main" id="{C3D00373-A9F7-4DC5-86AC-668CDDE42C67}"/>
              </a:ext>
            </a:extLst>
          </p:cNvPr>
          <p:cNvSpPr>
            <a:spLocks noGrp="1"/>
          </p:cNvSpPr>
          <p:nvPr>
            <p:ph type="subTitle" idx="1"/>
          </p:nvPr>
        </p:nvSpPr>
        <p:spPr/>
        <p:txBody>
          <a:bodyPr/>
          <a:lstStyle/>
          <a:p>
            <a:endParaRPr lang="zh-TW" altLang="en-US"/>
          </a:p>
        </p:txBody>
      </p:sp>
      <p:sp>
        <p:nvSpPr>
          <p:cNvPr id="8" name="投影片編號版面配置區 2">
            <a:extLst>
              <a:ext uri="{FF2B5EF4-FFF2-40B4-BE49-F238E27FC236}">
                <a16:creationId xmlns:a16="http://schemas.microsoft.com/office/drawing/2014/main" id="{3387D3F5-7E1F-4D10-A4FD-F3D8A762323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33</a:t>
            </a:fld>
            <a:endParaRPr lang="zh-TW" altLang="en-US" sz="1000" dirty="0">
              <a:solidFill>
                <a:schemeClr val="tx1"/>
              </a:solidFill>
            </a:endParaRPr>
          </a:p>
        </p:txBody>
      </p:sp>
      <p:pic>
        <p:nvPicPr>
          <p:cNvPr id="6" name="圖片 5">
            <a:extLst>
              <a:ext uri="{FF2B5EF4-FFF2-40B4-BE49-F238E27FC236}">
                <a16:creationId xmlns:a16="http://schemas.microsoft.com/office/drawing/2014/main" id="{F2521CEF-CD6F-4F6F-858D-CD17F0E3BF6B}"/>
              </a:ext>
            </a:extLst>
          </p:cNvPr>
          <p:cNvPicPr>
            <a:picLocks noChangeAspect="1"/>
          </p:cNvPicPr>
          <p:nvPr/>
        </p:nvPicPr>
        <p:blipFill>
          <a:blip r:embed="rId2"/>
          <a:stretch>
            <a:fillRect/>
          </a:stretch>
        </p:blipFill>
        <p:spPr>
          <a:xfrm>
            <a:off x="0" y="814012"/>
            <a:ext cx="7345345" cy="3515476"/>
          </a:xfrm>
          <a:prstGeom prst="rect">
            <a:avLst/>
          </a:prstGeom>
        </p:spPr>
      </p:pic>
      <p:pic>
        <p:nvPicPr>
          <p:cNvPr id="11" name="圖片 10">
            <a:extLst>
              <a:ext uri="{FF2B5EF4-FFF2-40B4-BE49-F238E27FC236}">
                <a16:creationId xmlns:a16="http://schemas.microsoft.com/office/drawing/2014/main" id="{F4784752-D383-46D7-AC57-BF4B13898B9D}"/>
              </a:ext>
            </a:extLst>
          </p:cNvPr>
          <p:cNvPicPr>
            <a:picLocks noChangeAspect="1"/>
          </p:cNvPicPr>
          <p:nvPr/>
        </p:nvPicPr>
        <p:blipFill>
          <a:blip r:embed="rId3"/>
          <a:stretch>
            <a:fillRect/>
          </a:stretch>
        </p:blipFill>
        <p:spPr>
          <a:xfrm>
            <a:off x="3158404" y="799786"/>
            <a:ext cx="5985596" cy="4343714"/>
          </a:xfrm>
          <a:prstGeom prst="rect">
            <a:avLst/>
          </a:prstGeom>
        </p:spPr>
      </p:pic>
      <p:sp>
        <p:nvSpPr>
          <p:cNvPr id="7" name="投影片編號版面配置區 2">
            <a:extLst>
              <a:ext uri="{FF2B5EF4-FFF2-40B4-BE49-F238E27FC236}">
                <a16:creationId xmlns:a16="http://schemas.microsoft.com/office/drawing/2014/main" id="{94201CDE-ABE6-4A47-BCE0-7E28E1D9F099}"/>
              </a:ext>
            </a:extLst>
          </p:cNvPr>
          <p:cNvSpPr txBox="1">
            <a:spLocks/>
          </p:cNvSpPr>
          <p:nvPr/>
        </p:nvSpPr>
        <p:spPr>
          <a:xfrm>
            <a:off x="3750458" y="49591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33</a:t>
            </a:fld>
            <a:endParaRPr lang="zh-TW" altLang="en-US" sz="1000" dirty="0">
              <a:solidFill>
                <a:schemeClr val="tx1"/>
              </a:solidFill>
            </a:endParaRPr>
          </a:p>
        </p:txBody>
      </p:sp>
      <p:sp>
        <p:nvSpPr>
          <p:cNvPr id="12" name="爆炸: 十四角 11">
            <a:extLst>
              <a:ext uri="{FF2B5EF4-FFF2-40B4-BE49-F238E27FC236}">
                <a16:creationId xmlns:a16="http://schemas.microsoft.com/office/drawing/2014/main" id="{60BA17FF-2F0A-41E8-886D-C60A99BDFC6C}"/>
              </a:ext>
            </a:extLst>
          </p:cNvPr>
          <p:cNvSpPr/>
          <p:nvPr/>
        </p:nvSpPr>
        <p:spPr>
          <a:xfrm>
            <a:off x="3105022" y="2210433"/>
            <a:ext cx="3952677" cy="1695157"/>
          </a:xfrm>
          <a:prstGeom prst="irregularSeal2">
            <a:avLst/>
          </a:prstGeom>
          <a:gradFill>
            <a:gsLst>
              <a:gs pos="0">
                <a:schemeClr val="accent3">
                  <a:tint val="100000"/>
                  <a:shade val="100000"/>
                  <a:satMod val="130000"/>
                  <a:lumMod val="49000"/>
                  <a:lumOff val="51000"/>
                </a:schemeClr>
              </a:gs>
              <a:gs pos="100000">
                <a:schemeClr val="accent3">
                  <a:tint val="50000"/>
                  <a:shade val="100000"/>
                  <a:satMod val="350000"/>
                </a:schemeClr>
              </a:gs>
            </a:gsLst>
          </a:gra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AFEBFD86-5784-4CBB-9172-FB48BD77E08B}"/>
              </a:ext>
            </a:extLst>
          </p:cNvPr>
          <p:cNvSpPr txBox="1"/>
          <p:nvPr/>
        </p:nvSpPr>
        <p:spPr>
          <a:xfrm>
            <a:off x="3998525" y="2819400"/>
            <a:ext cx="2165670" cy="738664"/>
          </a:xfrm>
          <a:prstGeom prst="rect">
            <a:avLst/>
          </a:prstGeom>
          <a:noFill/>
        </p:spPr>
        <p:txBody>
          <a:bodyPr wrap="square" rtlCol="0">
            <a:spAutoFit/>
          </a:bodyPr>
          <a:lstStyle/>
          <a:p>
            <a:r>
              <a:rPr lang="zh-TW" altLang="en-US" b="1" dirty="0">
                <a:solidFill>
                  <a:srgbClr val="C00000"/>
                </a:solidFill>
              </a:rPr>
              <a:t>收據種類繁多，圖示只是列舉出常見樣態，不代表只有這些才是收據</a:t>
            </a:r>
          </a:p>
        </p:txBody>
      </p:sp>
    </p:spTree>
    <p:extLst>
      <p:ext uri="{BB962C8B-B14F-4D97-AF65-F5344CB8AC3E}">
        <p14:creationId xmlns:p14="http://schemas.microsoft.com/office/powerpoint/2010/main" val="376713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grpSp>
        <p:nvGrpSpPr>
          <p:cNvPr id="1304" name="Google Shape;1304;p43"/>
          <p:cNvGrpSpPr/>
          <p:nvPr/>
        </p:nvGrpSpPr>
        <p:grpSpPr>
          <a:xfrm>
            <a:off x="1216859" y="901580"/>
            <a:ext cx="1267684" cy="1475124"/>
            <a:chOff x="0" y="0"/>
            <a:chExt cx="698500" cy="812800"/>
          </a:xfrm>
        </p:grpSpPr>
        <p:sp>
          <p:nvSpPr>
            <p:cNvPr id="1305" name="Google Shape;1305;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C7ECF"/>
            </a:solidFill>
            <a:ln>
              <a:noFill/>
            </a:ln>
          </p:spPr>
        </p:sp>
        <p:sp>
          <p:nvSpPr>
            <p:cNvPr id="1306" name="Google Shape;1306;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307" name="Google Shape;1307;p43"/>
          <p:cNvGrpSpPr/>
          <p:nvPr/>
        </p:nvGrpSpPr>
        <p:grpSpPr>
          <a:xfrm>
            <a:off x="2478269" y="919638"/>
            <a:ext cx="1267684" cy="1475124"/>
            <a:chOff x="0" y="0"/>
            <a:chExt cx="698500" cy="812800"/>
          </a:xfrm>
        </p:grpSpPr>
        <p:sp>
          <p:nvSpPr>
            <p:cNvPr id="1308" name="Google Shape;1308;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a:ln>
              <a:noFill/>
            </a:ln>
          </p:spPr>
        </p:sp>
        <p:sp>
          <p:nvSpPr>
            <p:cNvPr id="1309" name="Google Shape;1309;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310" name="Google Shape;1310;p43"/>
          <p:cNvGrpSpPr/>
          <p:nvPr/>
        </p:nvGrpSpPr>
        <p:grpSpPr>
          <a:xfrm>
            <a:off x="577125" y="2000853"/>
            <a:ext cx="1267684" cy="1475124"/>
            <a:chOff x="0" y="0"/>
            <a:chExt cx="698500" cy="812800"/>
          </a:xfrm>
        </p:grpSpPr>
        <p:sp>
          <p:nvSpPr>
            <p:cNvPr id="1311" name="Google Shape;1311;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BDE4E"/>
            </a:solidFill>
            <a:ln>
              <a:noFill/>
            </a:ln>
          </p:spPr>
        </p:sp>
        <p:sp>
          <p:nvSpPr>
            <p:cNvPr id="1312" name="Google Shape;1312;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313" name="Google Shape;1313;p43"/>
          <p:cNvGrpSpPr/>
          <p:nvPr/>
        </p:nvGrpSpPr>
        <p:grpSpPr>
          <a:xfrm>
            <a:off x="3109208" y="2022802"/>
            <a:ext cx="1267684" cy="1475124"/>
            <a:chOff x="0" y="0"/>
            <a:chExt cx="698500" cy="812800"/>
          </a:xfrm>
        </p:grpSpPr>
        <p:sp>
          <p:nvSpPr>
            <p:cNvPr id="1314" name="Google Shape;1314;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BDE4E"/>
            </a:solidFill>
            <a:ln>
              <a:noFill/>
            </a:ln>
          </p:spPr>
        </p:sp>
        <p:sp>
          <p:nvSpPr>
            <p:cNvPr id="1315" name="Google Shape;1315;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316" name="Google Shape;1316;p43"/>
          <p:cNvGrpSpPr/>
          <p:nvPr/>
        </p:nvGrpSpPr>
        <p:grpSpPr>
          <a:xfrm>
            <a:off x="1197404" y="3120317"/>
            <a:ext cx="1267684" cy="1475124"/>
            <a:chOff x="0" y="0"/>
            <a:chExt cx="698500" cy="812800"/>
          </a:xfrm>
        </p:grpSpPr>
        <p:sp>
          <p:nvSpPr>
            <p:cNvPr id="1317" name="Google Shape;1317;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a:ln>
              <a:noFill/>
            </a:ln>
          </p:spPr>
        </p:sp>
        <p:sp>
          <p:nvSpPr>
            <p:cNvPr id="1318" name="Google Shape;1318;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319" name="Google Shape;1319;p43"/>
          <p:cNvGrpSpPr/>
          <p:nvPr/>
        </p:nvGrpSpPr>
        <p:grpSpPr>
          <a:xfrm>
            <a:off x="2462185" y="3119656"/>
            <a:ext cx="1267684" cy="1475124"/>
            <a:chOff x="0" y="0"/>
            <a:chExt cx="698500" cy="812800"/>
          </a:xfrm>
        </p:grpSpPr>
        <p:sp>
          <p:nvSpPr>
            <p:cNvPr id="1320" name="Google Shape;1320;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C7ECF"/>
            </a:solidFill>
            <a:ln>
              <a:noFill/>
            </a:ln>
          </p:spPr>
        </p:sp>
        <p:sp>
          <p:nvSpPr>
            <p:cNvPr id="1321" name="Google Shape;1321;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322" name="Google Shape;1322;p4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323" name="Google Shape;1323;p4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24" name="Google Shape;1324;p43"/>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325" name="Google Shape;1325;p43"/>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26" name="Google Shape;1326;p43"/>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27" name="Google Shape;1327;p4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28" name="Google Shape;1328;p43"/>
          <p:cNvSpPr/>
          <p:nvPr/>
        </p:nvSpPr>
        <p:spPr>
          <a:xfrm>
            <a:off x="1039494" y="2183726"/>
            <a:ext cx="1278816" cy="511527"/>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29" name="Google Shape;1329;p43"/>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30" name="Google Shape;1330;p43"/>
          <p:cNvSpPr/>
          <p:nvPr/>
        </p:nvSpPr>
        <p:spPr>
          <a:xfrm>
            <a:off x="846358" y="4230299"/>
            <a:ext cx="1278816" cy="511527"/>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31" name="Google Shape;1331;p43"/>
          <p:cNvSpPr/>
          <p:nvPr/>
        </p:nvSpPr>
        <p:spPr>
          <a:xfrm>
            <a:off x="2003494" y="2489977"/>
            <a:ext cx="1278816" cy="511527"/>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32" name="Google Shape;1332;p43"/>
          <p:cNvSpPr/>
          <p:nvPr/>
        </p:nvSpPr>
        <p:spPr>
          <a:xfrm>
            <a:off x="2732868" y="4230299"/>
            <a:ext cx="1278816" cy="511527"/>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pSp>
        <p:nvGrpSpPr>
          <p:cNvPr id="1333" name="Google Shape;1333;p43"/>
          <p:cNvGrpSpPr/>
          <p:nvPr/>
        </p:nvGrpSpPr>
        <p:grpSpPr>
          <a:xfrm>
            <a:off x="1829086" y="2019647"/>
            <a:ext cx="1267684" cy="1475124"/>
            <a:chOff x="0" y="0"/>
            <a:chExt cx="698500" cy="812800"/>
          </a:xfrm>
        </p:grpSpPr>
        <p:sp>
          <p:nvSpPr>
            <p:cNvPr id="1334" name="Google Shape;1334;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noFill/>
            <a:ln w="34925" cap="flat" cmpd="sng">
              <a:solidFill>
                <a:srgbClr val="0C0C0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35" name="Google Shape;1335;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336" name="Google Shape;1336;p43"/>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337" name="Google Shape;1337;p43"/>
          <p:cNvSpPr txBox="1"/>
          <p:nvPr/>
        </p:nvSpPr>
        <p:spPr>
          <a:xfrm>
            <a:off x="1907083" y="2365048"/>
            <a:ext cx="115929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統一發票</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普通收據</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種類</a:t>
            </a:r>
            <a:endParaRPr sz="1400" b="0" i="0" u="none" strike="noStrike" cap="none" dirty="0">
              <a:solidFill>
                <a:srgbClr val="000000"/>
              </a:solidFill>
              <a:latin typeface="Arial"/>
              <a:ea typeface="Arial"/>
              <a:cs typeface="Arial"/>
              <a:sym typeface="Arial"/>
            </a:endParaRPr>
          </a:p>
        </p:txBody>
      </p:sp>
      <p:sp>
        <p:nvSpPr>
          <p:cNvPr id="1338" name="Google Shape;1338;p43"/>
          <p:cNvSpPr txBox="1"/>
          <p:nvPr/>
        </p:nvSpPr>
        <p:spPr>
          <a:xfrm>
            <a:off x="1255942" y="1457820"/>
            <a:ext cx="1159293"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chemeClr val="lt1"/>
                </a:solidFill>
                <a:latin typeface="Microsoft JhengHei"/>
                <a:ea typeface="Microsoft JhengHei"/>
                <a:cs typeface="Microsoft JhengHei"/>
                <a:sym typeface="Microsoft JhengHei"/>
              </a:rPr>
              <a:t>電子發票</a:t>
            </a:r>
            <a:endParaRPr sz="1400" b="0" i="0" u="none" strike="noStrike" cap="none" dirty="0">
              <a:solidFill>
                <a:srgbClr val="000000"/>
              </a:solidFill>
              <a:latin typeface="Arial"/>
              <a:ea typeface="Arial"/>
              <a:cs typeface="Arial"/>
              <a:sym typeface="Arial"/>
            </a:endParaRPr>
          </a:p>
        </p:txBody>
      </p:sp>
      <p:sp>
        <p:nvSpPr>
          <p:cNvPr id="1339" name="Google Shape;1339;p43"/>
          <p:cNvSpPr txBox="1"/>
          <p:nvPr/>
        </p:nvSpPr>
        <p:spPr>
          <a:xfrm>
            <a:off x="2500019" y="1357201"/>
            <a:ext cx="11592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免用統一</a:t>
            </a:r>
            <a:endParaRPr sz="1600" b="0"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發票收據</a:t>
            </a:r>
            <a:endParaRPr sz="1400" b="0" i="0" u="none" strike="noStrike" cap="none" dirty="0">
              <a:solidFill>
                <a:srgbClr val="000000"/>
              </a:solidFill>
              <a:latin typeface="Arial"/>
              <a:ea typeface="Arial"/>
              <a:cs typeface="Arial"/>
              <a:sym typeface="Arial"/>
            </a:endParaRPr>
          </a:p>
        </p:txBody>
      </p:sp>
      <p:sp>
        <p:nvSpPr>
          <p:cNvPr id="1340" name="Google Shape;1340;p43"/>
          <p:cNvSpPr txBox="1"/>
          <p:nvPr/>
        </p:nvSpPr>
        <p:spPr>
          <a:xfrm>
            <a:off x="651573" y="2445086"/>
            <a:ext cx="11592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三聯式</a:t>
            </a:r>
            <a:endParaRPr sz="1600" b="0"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統一發票</a:t>
            </a:r>
            <a:endParaRPr sz="1400" b="0" i="0" u="none" strike="noStrike" cap="none" dirty="0">
              <a:solidFill>
                <a:srgbClr val="000000"/>
              </a:solidFill>
              <a:latin typeface="Arial"/>
              <a:ea typeface="Arial"/>
              <a:cs typeface="Arial"/>
              <a:sym typeface="Arial"/>
            </a:endParaRPr>
          </a:p>
        </p:txBody>
      </p:sp>
      <p:sp>
        <p:nvSpPr>
          <p:cNvPr id="1341" name="Google Shape;1341;p43"/>
          <p:cNvSpPr txBox="1"/>
          <p:nvPr/>
        </p:nvSpPr>
        <p:spPr>
          <a:xfrm>
            <a:off x="1274143" y="3527485"/>
            <a:ext cx="11592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二聯式</a:t>
            </a:r>
            <a:endParaRPr sz="1600" b="0"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統一發票</a:t>
            </a:r>
            <a:endParaRPr sz="1400" b="0" i="0" u="none" strike="noStrike" cap="none" dirty="0">
              <a:solidFill>
                <a:srgbClr val="000000"/>
              </a:solidFill>
              <a:latin typeface="Arial"/>
              <a:ea typeface="Arial"/>
              <a:cs typeface="Arial"/>
              <a:sym typeface="Arial"/>
            </a:endParaRPr>
          </a:p>
        </p:txBody>
      </p:sp>
      <p:sp>
        <p:nvSpPr>
          <p:cNvPr id="1342" name="Google Shape;1342;p43"/>
          <p:cNvSpPr txBox="1"/>
          <p:nvPr/>
        </p:nvSpPr>
        <p:spPr>
          <a:xfrm>
            <a:off x="2519284" y="3488574"/>
            <a:ext cx="11592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chemeClr val="lt1"/>
                </a:solidFill>
                <a:latin typeface="Microsoft JhengHei"/>
                <a:ea typeface="Microsoft JhengHei"/>
                <a:cs typeface="Microsoft JhengHei"/>
                <a:sym typeface="Microsoft JhengHei"/>
              </a:rPr>
              <a:t>收銀機</a:t>
            </a:r>
            <a:endParaRPr sz="1600" b="0" i="0" u="none" strike="noStrike" cap="none" dirty="0">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chemeClr val="lt1"/>
                </a:solidFill>
                <a:latin typeface="Microsoft JhengHei"/>
                <a:ea typeface="Microsoft JhengHei"/>
                <a:cs typeface="Microsoft JhengHei"/>
                <a:sym typeface="Microsoft JhengHei"/>
              </a:rPr>
              <a:t>統一發票</a:t>
            </a:r>
            <a:endParaRPr sz="1400" b="0" i="0" u="none" strike="noStrike" cap="none" dirty="0">
              <a:solidFill>
                <a:srgbClr val="000000"/>
              </a:solidFill>
              <a:latin typeface="Arial"/>
              <a:ea typeface="Arial"/>
              <a:cs typeface="Arial"/>
              <a:sym typeface="Arial"/>
            </a:endParaRPr>
          </a:p>
        </p:txBody>
      </p:sp>
      <p:sp>
        <p:nvSpPr>
          <p:cNvPr id="1343" name="Google Shape;1343;p43"/>
          <p:cNvSpPr txBox="1"/>
          <p:nvPr/>
        </p:nvSpPr>
        <p:spPr>
          <a:xfrm>
            <a:off x="3180956" y="2427244"/>
            <a:ext cx="11592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特種</a:t>
            </a:r>
            <a:endParaRPr sz="1600" b="0"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統一發票</a:t>
            </a:r>
            <a:endParaRPr sz="1400" b="0" i="0" u="none" strike="noStrike" cap="none" dirty="0">
              <a:solidFill>
                <a:srgbClr val="000000"/>
              </a:solidFill>
              <a:latin typeface="Arial"/>
              <a:ea typeface="Arial"/>
              <a:cs typeface="Arial"/>
              <a:sym typeface="Arial"/>
            </a:endParaRPr>
          </a:p>
        </p:txBody>
      </p:sp>
      <p:sp>
        <p:nvSpPr>
          <p:cNvPr id="1344" name="Google Shape;1344;p43"/>
          <p:cNvSpPr txBox="1"/>
          <p:nvPr/>
        </p:nvSpPr>
        <p:spPr>
          <a:xfrm>
            <a:off x="4941166" y="1736442"/>
            <a:ext cx="3525600" cy="2908489"/>
          </a:xfrm>
          <a:prstGeom prst="rect">
            <a:avLst/>
          </a:prstGeom>
          <a:noFill/>
          <a:ln>
            <a:noFill/>
          </a:ln>
        </p:spPr>
        <p:txBody>
          <a:bodyPr spcFirstLastPara="1" wrap="square" lIns="0" tIns="0" rIns="0" bIns="0" anchor="t" anchorCtr="0">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sz="1800" b="1" i="0" u="none" strike="noStrike" cap="none" dirty="0">
                <a:solidFill>
                  <a:srgbClr val="000000"/>
                </a:solidFill>
                <a:latin typeface="Microsoft JhengHei"/>
                <a:ea typeface="Microsoft JhengHei"/>
                <a:cs typeface="Microsoft JhengHei"/>
                <a:sym typeface="Microsoft JhengHei"/>
              </a:rPr>
              <a:t>二聯式及收銀機統一發票：</a:t>
            </a:r>
            <a:endParaRPr sz="18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800"/>
              <a:buFont typeface="Arial"/>
              <a:buNone/>
            </a:pPr>
            <a:r>
              <a:rPr lang="zh-TW" sz="1800" b="1" i="0" u="none" strike="noStrike" cap="none" dirty="0">
                <a:solidFill>
                  <a:srgbClr val="000000"/>
                </a:solidFill>
                <a:latin typeface="Microsoft JhengHei"/>
                <a:ea typeface="Microsoft JhengHei"/>
                <a:cs typeface="Microsoft JhengHei"/>
                <a:sym typeface="Microsoft JhengHei"/>
              </a:rPr>
              <a:t>     </a:t>
            </a:r>
            <a:r>
              <a:rPr lang="zh-TW" sz="1800" b="0" i="0" u="none" strike="noStrike" cap="none" dirty="0">
                <a:solidFill>
                  <a:srgbClr val="000000"/>
                </a:solidFill>
                <a:latin typeface="Microsoft JhengHei"/>
                <a:ea typeface="Microsoft JhengHei"/>
                <a:cs typeface="Microsoft JhengHei"/>
                <a:sym typeface="Microsoft JhengHei"/>
              </a:rPr>
              <a:t>應黏貼</a:t>
            </a:r>
            <a:r>
              <a:rPr lang="zh-TW" sz="1800" b="0" i="0" u="none" strike="noStrike" cap="none" dirty="0">
                <a:solidFill>
                  <a:srgbClr val="FF00FF"/>
                </a:solidFill>
                <a:latin typeface="Microsoft JhengHei"/>
                <a:ea typeface="Microsoft JhengHei"/>
                <a:cs typeface="Microsoft JhengHei"/>
                <a:sym typeface="Microsoft JhengHei"/>
              </a:rPr>
              <a:t>收執聯</a:t>
            </a:r>
            <a:r>
              <a:rPr lang="zh-TW" sz="1800" b="0" i="0" u="none" strike="noStrike" cap="none" dirty="0">
                <a:solidFill>
                  <a:srgbClr val="000000"/>
                </a:solidFill>
                <a:latin typeface="Microsoft JhengHei"/>
                <a:ea typeface="Microsoft JhengHei"/>
                <a:cs typeface="Microsoft JhengHei"/>
                <a:sym typeface="Microsoft JhengHei"/>
              </a:rPr>
              <a:t>。</a:t>
            </a:r>
            <a:endParaRPr sz="1800" b="0" i="0" u="none" strike="noStrike" cap="none" dirty="0">
              <a:solidFill>
                <a:srgbClr val="000000"/>
              </a:solidFill>
              <a:latin typeface="Microsoft JhengHei"/>
              <a:ea typeface="Microsoft JhengHei"/>
              <a:cs typeface="Microsoft JhengHei"/>
              <a:sym typeface="Microsoft JhengHei"/>
            </a:endParaRPr>
          </a:p>
          <a:p>
            <a:pPr marL="285750" marR="0" lvl="0" indent="-285750" algn="l" rtl="0">
              <a:lnSpc>
                <a:spcPct val="150000"/>
              </a:lnSpc>
              <a:spcBef>
                <a:spcPts val="0"/>
              </a:spcBef>
              <a:spcAft>
                <a:spcPts val="0"/>
              </a:spcAft>
              <a:buClr>
                <a:srgbClr val="000000"/>
              </a:buClr>
              <a:buSzPts val="1200"/>
              <a:buFont typeface="Noto Sans Symbols"/>
              <a:buChar char="■"/>
            </a:pPr>
            <a:r>
              <a:rPr lang="zh-TW" sz="1800" b="1" i="0" u="none" strike="noStrike" cap="none" dirty="0">
                <a:solidFill>
                  <a:srgbClr val="000000"/>
                </a:solidFill>
                <a:latin typeface="Microsoft JhengHei"/>
                <a:ea typeface="Microsoft JhengHei"/>
                <a:cs typeface="Microsoft JhengHei"/>
                <a:sym typeface="Microsoft JhengHei"/>
              </a:rPr>
              <a:t>三聯式統一發票：</a:t>
            </a:r>
            <a:r>
              <a:rPr lang="zh-TW" sz="1800" b="0" i="0" u="none" strike="noStrike" cap="none" dirty="0">
                <a:solidFill>
                  <a:srgbClr val="000000"/>
                </a:solidFill>
                <a:latin typeface="Microsoft JhengHei"/>
                <a:ea typeface="Microsoft JhengHei"/>
                <a:cs typeface="Microsoft JhengHei"/>
                <a:sym typeface="Microsoft JhengHei"/>
              </a:rPr>
              <a:t>應黏貼</a:t>
            </a:r>
            <a:r>
              <a:rPr lang="zh-TW" sz="1800" b="0" i="0" u="none" strike="noStrike" cap="none" dirty="0">
                <a:solidFill>
                  <a:srgbClr val="FF00FF"/>
                </a:solidFill>
                <a:latin typeface="Microsoft JhengHei"/>
                <a:ea typeface="Microsoft JhengHei"/>
                <a:cs typeface="Microsoft JhengHei"/>
                <a:sym typeface="Microsoft JhengHei"/>
              </a:rPr>
              <a:t>收執聯</a:t>
            </a:r>
            <a:r>
              <a:rPr lang="zh-TW" sz="1800" b="0" i="0" u="none" strike="noStrike" cap="none" dirty="0">
                <a:solidFill>
                  <a:srgbClr val="000000"/>
                </a:solidFill>
                <a:latin typeface="Microsoft JhengHei"/>
                <a:ea typeface="Microsoft JhengHei"/>
                <a:cs typeface="Microsoft JhengHei"/>
                <a:sym typeface="Microsoft JhengHei"/>
              </a:rPr>
              <a:t>(第三聯)，如有</a:t>
            </a:r>
            <a:r>
              <a:rPr lang="zh-TW" sz="1800" b="0" i="0" u="none" strike="noStrike" cap="none" dirty="0">
                <a:solidFill>
                  <a:srgbClr val="FF00FF"/>
                </a:solidFill>
                <a:latin typeface="Microsoft JhengHei"/>
                <a:ea typeface="Microsoft JhengHei"/>
                <a:cs typeface="Microsoft JhengHei"/>
                <a:sym typeface="Microsoft JhengHei"/>
              </a:rPr>
              <a:t>扣抵聯</a:t>
            </a:r>
            <a:r>
              <a:rPr lang="zh-TW" sz="1800" b="0" i="0" u="none" strike="noStrike" cap="none" dirty="0">
                <a:solidFill>
                  <a:srgbClr val="000000"/>
                </a:solidFill>
                <a:latin typeface="Microsoft JhengHei"/>
                <a:ea typeface="Microsoft JhengHei"/>
                <a:cs typeface="Microsoft JhengHei"/>
                <a:sym typeface="Microsoft JhengHei"/>
              </a:rPr>
              <a:t>(第二聯</a:t>
            </a:r>
            <a:r>
              <a:rPr lang="zh-TW" sz="1800" b="0" i="0" u="none" strike="noStrike" cap="none" dirty="0">
                <a:solidFill>
                  <a:schemeClr val="dk1"/>
                </a:solidFill>
                <a:latin typeface="Microsoft JhengHei"/>
                <a:ea typeface="Microsoft JhengHei"/>
                <a:cs typeface="Microsoft JhengHei"/>
                <a:sym typeface="Microsoft JhengHei"/>
              </a:rPr>
              <a:t>)</a:t>
            </a:r>
            <a:r>
              <a:rPr lang="zh-TW" sz="1800" b="0" i="0" u="none" strike="noStrike" cap="none" dirty="0">
                <a:solidFill>
                  <a:srgbClr val="000000"/>
                </a:solidFill>
                <a:latin typeface="Microsoft JhengHei"/>
                <a:ea typeface="Microsoft JhengHei"/>
                <a:cs typeface="Microsoft JhengHei"/>
                <a:sym typeface="Microsoft JhengHei"/>
              </a:rPr>
              <a:t>得一併附上。</a:t>
            </a:r>
            <a:endParaRPr lang="en-US" altLang="zh-TW" sz="1800" b="0" i="0" u="none" strike="noStrike" cap="none" dirty="0">
              <a:solidFill>
                <a:srgbClr val="000000"/>
              </a:solidFill>
              <a:latin typeface="Microsoft JhengHei"/>
              <a:ea typeface="Microsoft JhengHei"/>
              <a:cs typeface="Microsoft JhengHei"/>
              <a:sym typeface="Microsoft JhengHei"/>
            </a:endParaRPr>
          </a:p>
          <a:p>
            <a:pPr marL="285750" marR="0" lvl="0" indent="-285750" algn="l" rtl="0">
              <a:lnSpc>
                <a:spcPct val="150000"/>
              </a:lnSpc>
              <a:spcBef>
                <a:spcPts val="0"/>
              </a:spcBef>
              <a:spcAft>
                <a:spcPts val="0"/>
              </a:spcAft>
              <a:buClr>
                <a:srgbClr val="000000"/>
              </a:buClr>
              <a:buSzPts val="1200"/>
              <a:buFont typeface="Noto Sans Symbols"/>
              <a:buChar char="■"/>
            </a:pPr>
            <a:r>
              <a:rPr lang="zh-TW" altLang="en-US" sz="1800" b="1" dirty="0">
                <a:latin typeface="Microsoft JhengHei"/>
                <a:ea typeface="Microsoft JhengHei"/>
                <a:cs typeface="Microsoft JhengHei"/>
                <a:sym typeface="Microsoft JhengHei"/>
              </a:rPr>
              <a:t>電子</a:t>
            </a:r>
            <a:r>
              <a:rPr lang="zh-TW" altLang="en-US" sz="1800" b="1" i="0" u="none" strike="noStrike" cap="none" dirty="0">
                <a:solidFill>
                  <a:srgbClr val="000000"/>
                </a:solidFill>
                <a:latin typeface="Microsoft JhengHei"/>
                <a:ea typeface="Microsoft JhengHei"/>
                <a:cs typeface="Microsoft JhengHei"/>
                <a:sym typeface="Microsoft JhengHei"/>
              </a:rPr>
              <a:t>發票：</a:t>
            </a:r>
          </a:p>
          <a:p>
            <a:pPr marL="0" marR="0" lvl="0" indent="0" algn="l" rtl="0">
              <a:lnSpc>
                <a:spcPct val="150000"/>
              </a:lnSpc>
              <a:spcBef>
                <a:spcPts val="0"/>
              </a:spcBef>
              <a:spcAft>
                <a:spcPts val="0"/>
              </a:spcAft>
              <a:buClr>
                <a:srgbClr val="000000"/>
              </a:buClr>
              <a:buSzPts val="1800"/>
              <a:buFont typeface="Arial"/>
              <a:buNone/>
            </a:pPr>
            <a:r>
              <a:rPr lang="zh-TW" altLang="en-US" sz="1800" b="1" i="0" u="none" strike="noStrike" cap="none" dirty="0">
                <a:solidFill>
                  <a:srgbClr val="000000"/>
                </a:solidFill>
                <a:latin typeface="Microsoft JhengHei"/>
                <a:ea typeface="Microsoft JhengHei"/>
                <a:cs typeface="Microsoft JhengHei"/>
                <a:sym typeface="Microsoft JhengHei"/>
              </a:rPr>
              <a:t>     </a:t>
            </a:r>
            <a:r>
              <a:rPr lang="zh-TW" altLang="en-US" sz="1800" b="0" i="0" u="none" strike="noStrike" cap="none" dirty="0">
                <a:solidFill>
                  <a:srgbClr val="000000"/>
                </a:solidFill>
                <a:latin typeface="Microsoft JhengHei"/>
                <a:ea typeface="Microsoft JhengHei"/>
                <a:cs typeface="Microsoft JhengHei"/>
                <a:sym typeface="Microsoft JhengHei"/>
              </a:rPr>
              <a:t>應黏貼</a:t>
            </a:r>
            <a:r>
              <a:rPr lang="zh-TW" altLang="en-US" sz="1800" b="0" i="0" u="none" strike="noStrike" cap="none" dirty="0">
                <a:solidFill>
                  <a:srgbClr val="FF00FF"/>
                </a:solidFill>
                <a:latin typeface="Microsoft JhengHei"/>
                <a:ea typeface="Microsoft JhengHei"/>
                <a:cs typeface="Microsoft JhengHei"/>
                <a:sym typeface="Microsoft JhengHei"/>
              </a:rPr>
              <a:t>電子發票證明聯</a:t>
            </a:r>
            <a:r>
              <a:rPr lang="zh-TW" altLang="en-US" sz="1800" b="0" i="0" u="none" strike="noStrike" cap="none" dirty="0">
                <a:solidFill>
                  <a:srgbClr val="000000"/>
                </a:solidFill>
                <a:latin typeface="Microsoft JhengHei"/>
                <a:ea typeface="Microsoft JhengHei"/>
                <a:cs typeface="Microsoft JhengHei"/>
                <a:sym typeface="Microsoft JhengHei"/>
              </a:rPr>
              <a:t>。</a:t>
            </a:r>
            <a:endParaRPr sz="1800" b="0" i="0" u="none" strike="noStrike" cap="none" dirty="0">
              <a:solidFill>
                <a:srgbClr val="000000"/>
              </a:solidFill>
              <a:latin typeface="Microsoft JhengHei"/>
              <a:ea typeface="Microsoft JhengHei"/>
              <a:cs typeface="Microsoft JhengHei"/>
              <a:sym typeface="Microsoft JhengHei"/>
            </a:endParaRPr>
          </a:p>
        </p:txBody>
      </p:sp>
      <p:sp>
        <p:nvSpPr>
          <p:cNvPr id="43" name="投影片編號版面配置區 2">
            <a:extLst>
              <a:ext uri="{FF2B5EF4-FFF2-40B4-BE49-F238E27FC236}">
                <a16:creationId xmlns:a16="http://schemas.microsoft.com/office/drawing/2014/main" id="{828D548E-0DD0-479A-A1B4-B495DC141EE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34</a:t>
            </a:fld>
            <a:endParaRPr lang="zh-TW" altLang="en-US" sz="1000"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44"/>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350" name="Google Shape;1350;p4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51" name="Google Shape;1351;p44"/>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352" name="Google Shape;1352;p44"/>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53" name="Google Shape;1353;p44"/>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54" name="Google Shape;1354;p4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55" name="Google Shape;1355;p44"/>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56" name="Google Shape;1356;p44"/>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pic>
        <p:nvPicPr>
          <p:cNvPr id="1357" name="Google Shape;1357;p44"/>
          <p:cNvPicPr preferRelativeResize="0"/>
          <p:nvPr/>
        </p:nvPicPr>
        <p:blipFill rotWithShape="1">
          <a:blip r:embed="rId5">
            <a:alphaModFix/>
          </a:blip>
          <a:srcRect l="711" t="3365"/>
          <a:stretch/>
        </p:blipFill>
        <p:spPr>
          <a:xfrm>
            <a:off x="4646853" y="1826230"/>
            <a:ext cx="4293947" cy="2844347"/>
          </a:xfrm>
          <a:prstGeom prst="rect">
            <a:avLst/>
          </a:prstGeom>
          <a:noFill/>
          <a:ln>
            <a:noFill/>
          </a:ln>
          <a:effectLst>
            <a:outerShdw blurRad="76200" dist="38100" dir="2700000" algn="tl" rotWithShape="0">
              <a:srgbClr val="000000">
                <a:alpha val="23921"/>
              </a:srgbClr>
            </a:outerShdw>
          </a:effectLst>
        </p:spPr>
      </p:pic>
      <p:sp>
        <p:nvSpPr>
          <p:cNvPr id="1358" name="Google Shape;1358;p44"/>
          <p:cNvSpPr/>
          <p:nvPr/>
        </p:nvSpPr>
        <p:spPr>
          <a:xfrm>
            <a:off x="3206136" y="913310"/>
            <a:ext cx="2731728" cy="56027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359" name="Google Shape;1359;p44"/>
          <p:cNvSpPr txBox="1"/>
          <p:nvPr/>
        </p:nvSpPr>
        <p:spPr>
          <a:xfrm>
            <a:off x="3238925" y="995875"/>
            <a:ext cx="2666100" cy="4311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(一)支出憑證 –</a:t>
            </a:r>
            <a:endParaRPr sz="1800" b="1" i="0" u="none" strike="noStrike" cap="none" dirty="0">
              <a:solidFill>
                <a:schemeClr val="lt1"/>
              </a:solidFill>
              <a:latin typeface="Microsoft JhengHei"/>
              <a:ea typeface="Microsoft JhengHei"/>
              <a:cs typeface="Microsoft JhengHei"/>
              <a:sym typeface="Microsoft JhengHei"/>
            </a:endParaRPr>
          </a:p>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收據、發票 </a:t>
            </a:r>
            <a:endParaRPr sz="1800" b="1" i="0" u="none" strike="noStrike" cap="none" dirty="0">
              <a:solidFill>
                <a:schemeClr val="lt1"/>
              </a:solidFill>
              <a:latin typeface="Microsoft JhengHei"/>
              <a:ea typeface="Microsoft JhengHei"/>
              <a:cs typeface="Microsoft JhengHei"/>
              <a:sym typeface="Microsoft JhengHei"/>
            </a:endParaRPr>
          </a:p>
        </p:txBody>
      </p:sp>
      <p:cxnSp>
        <p:nvCxnSpPr>
          <p:cNvPr id="1360" name="Google Shape;1360;p44"/>
          <p:cNvCxnSpPr/>
          <p:nvPr/>
        </p:nvCxnSpPr>
        <p:spPr>
          <a:xfrm>
            <a:off x="6730285" y="2464538"/>
            <a:ext cx="1379157" cy="0"/>
          </a:xfrm>
          <a:prstGeom prst="straightConnector1">
            <a:avLst/>
          </a:prstGeom>
          <a:noFill/>
          <a:ln w="25400" cap="flat" cmpd="sng">
            <a:solidFill>
              <a:srgbClr val="FE7DCF">
                <a:alpha val="16862"/>
              </a:srgbClr>
            </a:solidFill>
            <a:prstDash val="solid"/>
            <a:round/>
            <a:headEnd type="none" w="sm" len="sm"/>
            <a:tailEnd type="none" w="sm" len="sm"/>
          </a:ln>
        </p:spPr>
      </p:cxnSp>
      <p:cxnSp>
        <p:nvCxnSpPr>
          <p:cNvPr id="1361" name="Google Shape;1361;p44"/>
          <p:cNvCxnSpPr/>
          <p:nvPr/>
        </p:nvCxnSpPr>
        <p:spPr>
          <a:xfrm>
            <a:off x="5265752" y="2464538"/>
            <a:ext cx="1379157" cy="0"/>
          </a:xfrm>
          <a:prstGeom prst="straightConnector1">
            <a:avLst/>
          </a:prstGeom>
          <a:noFill/>
          <a:ln w="25400" cap="flat" cmpd="sng">
            <a:solidFill>
              <a:srgbClr val="FE7DCF"/>
            </a:solidFill>
            <a:prstDash val="solid"/>
            <a:round/>
            <a:headEnd type="none" w="sm" len="sm"/>
            <a:tailEnd type="none" w="sm" len="sm"/>
          </a:ln>
        </p:spPr>
      </p:cxnSp>
      <p:cxnSp>
        <p:nvCxnSpPr>
          <p:cNvPr id="1362" name="Google Shape;1362;p44"/>
          <p:cNvCxnSpPr/>
          <p:nvPr/>
        </p:nvCxnSpPr>
        <p:spPr>
          <a:xfrm>
            <a:off x="5049457" y="2958510"/>
            <a:ext cx="2635302" cy="0"/>
          </a:xfrm>
          <a:prstGeom prst="straightConnector1">
            <a:avLst/>
          </a:prstGeom>
          <a:noFill/>
          <a:ln w="25400" cap="flat" cmpd="sng">
            <a:solidFill>
              <a:srgbClr val="FE7DCF"/>
            </a:solidFill>
            <a:prstDash val="solid"/>
            <a:round/>
            <a:headEnd type="none" w="sm" len="sm"/>
            <a:tailEnd type="none" w="sm" len="sm"/>
          </a:ln>
        </p:spPr>
      </p:cxnSp>
      <p:cxnSp>
        <p:nvCxnSpPr>
          <p:cNvPr id="1363" name="Google Shape;1363;p44"/>
          <p:cNvCxnSpPr/>
          <p:nvPr/>
        </p:nvCxnSpPr>
        <p:spPr>
          <a:xfrm>
            <a:off x="7484467" y="3950911"/>
            <a:ext cx="1080654" cy="0"/>
          </a:xfrm>
          <a:prstGeom prst="straightConnector1">
            <a:avLst/>
          </a:prstGeom>
          <a:noFill/>
          <a:ln w="25400" cap="flat" cmpd="sng">
            <a:solidFill>
              <a:srgbClr val="FE7DCF"/>
            </a:solidFill>
            <a:prstDash val="solid"/>
            <a:round/>
            <a:headEnd type="none" w="sm" len="sm"/>
            <a:tailEnd type="none" w="sm" len="sm"/>
          </a:ln>
        </p:spPr>
      </p:cxnSp>
      <p:cxnSp>
        <p:nvCxnSpPr>
          <p:cNvPr id="1364" name="Google Shape;1364;p44"/>
          <p:cNvCxnSpPr/>
          <p:nvPr/>
        </p:nvCxnSpPr>
        <p:spPr>
          <a:xfrm>
            <a:off x="5397537" y="2294313"/>
            <a:ext cx="1080654" cy="0"/>
          </a:xfrm>
          <a:prstGeom prst="straightConnector1">
            <a:avLst/>
          </a:prstGeom>
          <a:noFill/>
          <a:ln w="25400" cap="flat" cmpd="sng">
            <a:solidFill>
              <a:srgbClr val="FE7DCF"/>
            </a:solidFill>
            <a:prstDash val="solid"/>
            <a:round/>
            <a:headEnd type="none" w="sm" len="sm"/>
            <a:tailEnd type="none" w="sm" len="sm"/>
          </a:ln>
        </p:spPr>
      </p:cxnSp>
      <p:grpSp>
        <p:nvGrpSpPr>
          <p:cNvPr id="4" name="群組 3">
            <a:extLst>
              <a:ext uri="{FF2B5EF4-FFF2-40B4-BE49-F238E27FC236}">
                <a16:creationId xmlns:a16="http://schemas.microsoft.com/office/drawing/2014/main" id="{9302A766-4669-4D8C-8048-360FEC6456FC}"/>
              </a:ext>
            </a:extLst>
          </p:cNvPr>
          <p:cNvGrpSpPr/>
          <p:nvPr/>
        </p:nvGrpSpPr>
        <p:grpSpPr>
          <a:xfrm>
            <a:off x="4366705" y="2038938"/>
            <a:ext cx="701518" cy="456619"/>
            <a:chOff x="4508847" y="1806995"/>
            <a:chExt cx="701518" cy="456619"/>
          </a:xfrm>
        </p:grpSpPr>
        <p:sp>
          <p:nvSpPr>
            <p:cNvPr id="1365" name="Google Shape;1365;p44"/>
            <p:cNvSpPr/>
            <p:nvPr/>
          </p:nvSpPr>
          <p:spPr>
            <a:xfrm rot="-5400000">
              <a:off x="4631628" y="1806995"/>
              <a:ext cx="456619" cy="456619"/>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66" name="Google Shape;1366;p44"/>
            <p:cNvSpPr txBox="1"/>
            <p:nvPr/>
          </p:nvSpPr>
          <p:spPr>
            <a:xfrm>
              <a:off x="4508847" y="1844016"/>
              <a:ext cx="701518"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4</a:t>
              </a:r>
              <a:endParaRPr sz="1400" b="0" i="0" u="none" strike="noStrike" cap="none" dirty="0">
                <a:solidFill>
                  <a:srgbClr val="000000"/>
                </a:solidFill>
                <a:latin typeface="Arial"/>
                <a:ea typeface="Arial"/>
                <a:cs typeface="Arial"/>
                <a:sym typeface="Arial"/>
              </a:endParaRPr>
            </a:p>
          </p:txBody>
        </p:sp>
      </p:grpSp>
      <p:grpSp>
        <p:nvGrpSpPr>
          <p:cNvPr id="3" name="群組 2">
            <a:extLst>
              <a:ext uri="{FF2B5EF4-FFF2-40B4-BE49-F238E27FC236}">
                <a16:creationId xmlns:a16="http://schemas.microsoft.com/office/drawing/2014/main" id="{FF923A9E-8374-4E32-9BBA-82296E6FFE89}"/>
              </a:ext>
            </a:extLst>
          </p:cNvPr>
          <p:cNvGrpSpPr/>
          <p:nvPr/>
        </p:nvGrpSpPr>
        <p:grpSpPr>
          <a:xfrm>
            <a:off x="7700091" y="2108576"/>
            <a:ext cx="701518" cy="456619"/>
            <a:chOff x="4564234" y="2480866"/>
            <a:chExt cx="701518" cy="456619"/>
          </a:xfrm>
        </p:grpSpPr>
        <p:sp>
          <p:nvSpPr>
            <p:cNvPr id="1367" name="Google Shape;1367;p44"/>
            <p:cNvSpPr/>
            <p:nvPr/>
          </p:nvSpPr>
          <p:spPr>
            <a:xfrm rot="-5400000">
              <a:off x="4674626" y="2480866"/>
              <a:ext cx="456619" cy="456619"/>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68" name="Google Shape;1368;p44"/>
            <p:cNvSpPr txBox="1"/>
            <p:nvPr/>
          </p:nvSpPr>
          <p:spPr>
            <a:xfrm>
              <a:off x="4564234" y="2517674"/>
              <a:ext cx="701518"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3</a:t>
              </a:r>
              <a:endParaRPr sz="1400" b="0" i="0" u="none" strike="noStrike" cap="none" dirty="0">
                <a:solidFill>
                  <a:srgbClr val="000000"/>
                </a:solidFill>
                <a:latin typeface="Arial"/>
                <a:ea typeface="Arial"/>
                <a:cs typeface="Arial"/>
                <a:sym typeface="Arial"/>
              </a:endParaRPr>
            </a:p>
          </p:txBody>
        </p:sp>
      </p:grpSp>
      <p:grpSp>
        <p:nvGrpSpPr>
          <p:cNvPr id="2" name="群組 1">
            <a:extLst>
              <a:ext uri="{FF2B5EF4-FFF2-40B4-BE49-F238E27FC236}">
                <a16:creationId xmlns:a16="http://schemas.microsoft.com/office/drawing/2014/main" id="{6855A7D7-2730-45A0-B362-9FFB06482690}"/>
              </a:ext>
            </a:extLst>
          </p:cNvPr>
          <p:cNvGrpSpPr/>
          <p:nvPr/>
        </p:nvGrpSpPr>
        <p:grpSpPr>
          <a:xfrm>
            <a:off x="4432886" y="2630122"/>
            <a:ext cx="701518" cy="456619"/>
            <a:chOff x="6718346" y="1837694"/>
            <a:chExt cx="701518" cy="456619"/>
          </a:xfrm>
        </p:grpSpPr>
        <p:sp>
          <p:nvSpPr>
            <p:cNvPr id="1369" name="Google Shape;1369;p44"/>
            <p:cNvSpPr/>
            <p:nvPr/>
          </p:nvSpPr>
          <p:spPr>
            <a:xfrm rot="-5400000">
              <a:off x="6828738" y="1837694"/>
              <a:ext cx="456619" cy="456619"/>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70" name="Google Shape;1370;p44"/>
            <p:cNvSpPr txBox="1"/>
            <p:nvPr/>
          </p:nvSpPr>
          <p:spPr>
            <a:xfrm>
              <a:off x="6718346" y="1874502"/>
              <a:ext cx="701518"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2</a:t>
              </a:r>
              <a:endParaRPr sz="1400" b="0" i="0" u="none" strike="noStrike" cap="none" dirty="0">
                <a:solidFill>
                  <a:srgbClr val="000000"/>
                </a:solidFill>
                <a:latin typeface="Arial"/>
                <a:ea typeface="Arial"/>
                <a:cs typeface="Arial"/>
                <a:sym typeface="Arial"/>
              </a:endParaRPr>
            </a:p>
          </p:txBody>
        </p:sp>
      </p:grpSp>
      <p:sp>
        <p:nvSpPr>
          <p:cNvPr id="1371" name="Google Shape;1371;p44"/>
          <p:cNvSpPr/>
          <p:nvPr/>
        </p:nvSpPr>
        <p:spPr>
          <a:xfrm rot="-5400000">
            <a:off x="8433172" y="3185449"/>
            <a:ext cx="456619" cy="456619"/>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72" name="Google Shape;1372;p44"/>
          <p:cNvSpPr txBox="1"/>
          <p:nvPr/>
        </p:nvSpPr>
        <p:spPr>
          <a:xfrm>
            <a:off x="8310722" y="3246070"/>
            <a:ext cx="701518"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1</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FDFDFD"/>
              </a:solidFill>
              <a:latin typeface="Microsoft JhengHei"/>
              <a:ea typeface="Microsoft JhengHei"/>
              <a:cs typeface="Microsoft JhengHei"/>
              <a:sym typeface="Microsoft JhengHei"/>
            </a:endParaRPr>
          </a:p>
        </p:txBody>
      </p:sp>
      <p:sp>
        <p:nvSpPr>
          <p:cNvPr id="1373" name="Google Shape;1373;p44"/>
          <p:cNvSpPr/>
          <p:nvPr/>
        </p:nvSpPr>
        <p:spPr>
          <a:xfrm>
            <a:off x="403693" y="1288467"/>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374" name="Google Shape;1374;p44"/>
          <p:cNvSpPr txBox="1"/>
          <p:nvPr/>
        </p:nvSpPr>
        <p:spPr>
          <a:xfrm>
            <a:off x="249584" y="1344416"/>
            <a:ext cx="16851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要件</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375" name="Google Shape;1375;p44"/>
          <p:cNvSpPr txBox="1"/>
          <p:nvPr/>
        </p:nvSpPr>
        <p:spPr>
          <a:xfrm>
            <a:off x="427719" y="1698957"/>
            <a:ext cx="3847800" cy="298543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1. 營業人名稱、統一編號</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2. 品名及總價</a:t>
            </a:r>
            <a:endParaRPr sz="1500" b="1" i="0" u="none" strike="noStrike" cap="none" dirty="0">
              <a:solidFill>
                <a:srgbClr val="000000"/>
              </a:solidFill>
              <a:latin typeface="Microsoft JhengHei"/>
              <a:ea typeface="Microsoft JhengHei"/>
              <a:cs typeface="Microsoft JhengHei"/>
              <a:sym typeface="Microsoft JhengHei"/>
            </a:endParaRPr>
          </a:p>
          <a:p>
            <a:pPr marL="285750" marR="0" lvl="2"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品名僅列代號或非本國文者，應由經手人加註或擇要譯註品名。</a:t>
            </a:r>
            <a:endParaRPr sz="1100" b="0" i="0" u="none" strike="noStrike" cap="none" dirty="0">
              <a:solidFill>
                <a:srgbClr val="000000"/>
              </a:solidFill>
              <a:latin typeface="Arial"/>
              <a:ea typeface="Arial"/>
              <a:cs typeface="Arial"/>
              <a:sym typeface="Arial"/>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必要時，應加註廠牌或規格。</a:t>
            </a:r>
            <a:endParaRPr sz="1100" b="0" i="0" u="none" strike="noStrike" cap="none" dirty="0">
              <a:solidFill>
                <a:srgbClr val="000000"/>
              </a:solidFill>
              <a:latin typeface="Arial"/>
              <a:ea typeface="Arial"/>
              <a:cs typeface="Arial"/>
              <a:sym typeface="Arial"/>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如以其他相關清單或文件佐證者，免逐項記明。</a:t>
            </a:r>
            <a:endParaRPr sz="13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3. 開立日期。</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4.機關名稱或統一編號</a:t>
            </a:r>
            <a:endParaRPr sz="1500" b="1" i="0" u="none" strike="noStrike" cap="none" dirty="0">
              <a:solidFill>
                <a:srgbClr val="000000"/>
              </a:solidFill>
              <a:latin typeface="Microsoft JhengHei"/>
              <a:ea typeface="Microsoft JhengHei"/>
              <a:cs typeface="Microsoft JhengHei"/>
              <a:sym typeface="Microsoft JhengHei"/>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機關名稱：</a:t>
            </a:r>
            <a:r>
              <a:rPr lang="zh-TW" sz="1400" b="1" i="0" u="none" strike="noStrike" cap="none" dirty="0">
                <a:solidFill>
                  <a:srgbClr val="FF0000"/>
                </a:solidFill>
                <a:latin typeface="Microsoft JhengHei"/>
                <a:ea typeface="Microsoft JhengHei"/>
                <a:cs typeface="Microsoft JhengHei"/>
                <a:sym typeface="Microsoft JhengHei"/>
              </a:rPr>
              <a:t>國立政治大學</a:t>
            </a:r>
            <a:endParaRPr sz="1400" b="1" i="0" u="none" strike="noStrike" cap="none" dirty="0">
              <a:solidFill>
                <a:srgbClr val="FF0000"/>
              </a:solidFill>
              <a:latin typeface="Microsoft JhengHei"/>
              <a:ea typeface="Microsoft JhengHei"/>
              <a:cs typeface="Microsoft JhengHei"/>
              <a:sym typeface="Microsoft JhengHei"/>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統一編號：</a:t>
            </a:r>
            <a:r>
              <a:rPr lang="zh-TW" sz="1400" b="1" i="0" u="none" strike="noStrike" cap="none" dirty="0">
                <a:solidFill>
                  <a:srgbClr val="FF0000"/>
                </a:solidFill>
                <a:latin typeface="Microsoft JhengHei"/>
                <a:ea typeface="Microsoft JhengHei"/>
                <a:cs typeface="Microsoft JhengHei"/>
                <a:sym typeface="Microsoft JhengHei"/>
              </a:rPr>
              <a:t>03807654</a:t>
            </a:r>
            <a:endParaRPr sz="1200" b="1" i="0" u="none" strike="noStrike" cap="none" dirty="0">
              <a:solidFill>
                <a:srgbClr val="FF0000"/>
              </a:solidFill>
              <a:latin typeface="Arial"/>
              <a:ea typeface="Arial"/>
              <a:cs typeface="Arial"/>
              <a:sym typeface="Arial"/>
            </a:endParaRPr>
          </a:p>
        </p:txBody>
      </p:sp>
      <p:sp>
        <p:nvSpPr>
          <p:cNvPr id="32" name="投影片編號版面配置區 2">
            <a:extLst>
              <a:ext uri="{FF2B5EF4-FFF2-40B4-BE49-F238E27FC236}">
                <a16:creationId xmlns:a16="http://schemas.microsoft.com/office/drawing/2014/main" id="{9DBE5C13-C59E-4CCD-85EA-6786AD13B29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35</a:t>
            </a:fld>
            <a:endParaRPr lang="zh-TW" altLang="en-US" sz="1000" dirty="0">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45"/>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1382" name="Google Shape;1382;p45"/>
          <p:cNvSpPr txBox="1"/>
          <p:nvPr/>
        </p:nvSpPr>
        <p:spPr>
          <a:xfrm>
            <a:off x="1742730" y="1089131"/>
            <a:ext cx="6780900" cy="307800"/>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2000"/>
              <a:buFont typeface="Arial"/>
              <a:buNone/>
            </a:pPr>
            <a:r>
              <a:rPr lang="zh-TW" sz="2000" b="0" i="0" u="none" strike="noStrike" cap="none">
                <a:solidFill>
                  <a:schemeClr val="dk1"/>
                </a:solidFill>
                <a:latin typeface="Microsoft JhengHei"/>
                <a:ea typeface="Microsoft JhengHei"/>
                <a:cs typeface="Microsoft JhengHei"/>
                <a:sym typeface="Microsoft JhengHei"/>
              </a:rPr>
              <a:t>有關</a:t>
            </a:r>
            <a:r>
              <a:rPr lang="zh-TW" sz="2000" b="1" i="0" u="none" strike="noStrike" cap="none">
                <a:solidFill>
                  <a:srgbClr val="9900FF"/>
                </a:solidFill>
                <a:latin typeface="Microsoft JhengHei"/>
                <a:ea typeface="Microsoft JhengHei"/>
                <a:cs typeface="Microsoft JhengHei"/>
                <a:sym typeface="Microsoft JhengHei"/>
              </a:rPr>
              <a:t>電子發票</a:t>
            </a:r>
            <a:r>
              <a:rPr lang="zh-TW" sz="2000" b="0" i="0" u="none" strike="noStrike" cap="none">
                <a:solidFill>
                  <a:schemeClr val="dk1"/>
                </a:solidFill>
                <a:latin typeface="Microsoft JhengHei"/>
                <a:ea typeface="Microsoft JhengHei"/>
                <a:cs typeface="Microsoft JhengHei"/>
                <a:sym typeface="Microsoft JhengHei"/>
              </a:rPr>
              <a:t>，還要注意以下相關規定喔！</a:t>
            </a:r>
            <a:endParaRPr sz="2000" b="1" i="0" u="none" strike="noStrike" cap="none" dirty="0">
              <a:solidFill>
                <a:schemeClr val="dk1"/>
              </a:solidFill>
              <a:latin typeface="Microsoft JhengHei"/>
              <a:ea typeface="Microsoft JhengHei"/>
              <a:cs typeface="Microsoft JhengHei"/>
              <a:sym typeface="Microsoft JhengHei"/>
            </a:endParaRPr>
          </a:p>
        </p:txBody>
      </p:sp>
      <p:sp>
        <p:nvSpPr>
          <p:cNvPr id="1383" name="Google Shape;1383;p45"/>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384" name="Google Shape;1384;p4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85" name="Google Shape;1385;p4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86" name="Google Shape;1386;p4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87" name="Google Shape;1387;p4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88" name="Google Shape;1388;p45"/>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89" name="Google Shape;1389;p45"/>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90" name="Google Shape;1390;p45"/>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pic>
        <p:nvPicPr>
          <p:cNvPr id="1391" name="Google Shape;1391;p45"/>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92" name="Google Shape;1392;p45"/>
          <p:cNvSpPr/>
          <p:nvPr/>
        </p:nvSpPr>
        <p:spPr>
          <a:xfrm>
            <a:off x="2619288" y="1804705"/>
            <a:ext cx="5600264" cy="2852051"/>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93" name="Google Shape;1393;p45"/>
          <p:cNvSpPr txBox="1"/>
          <p:nvPr/>
        </p:nvSpPr>
        <p:spPr>
          <a:xfrm>
            <a:off x="2778898" y="2396196"/>
            <a:ext cx="5245895" cy="1231106"/>
          </a:xfrm>
          <a:prstGeom prst="rect">
            <a:avLst/>
          </a:prstGeom>
          <a:noFill/>
          <a:ln>
            <a:noFill/>
          </a:ln>
        </p:spPr>
        <p:txBody>
          <a:bodyPr spcFirstLastPara="1" wrap="square" lIns="0" tIns="0" rIns="0" bIns="0" anchor="ctr" anchorCtr="0">
            <a:spAutoFit/>
          </a:bodyPr>
          <a:lstStyle/>
          <a:p>
            <a:pPr marL="342900" marR="0" lvl="0" indent="-342900" algn="l" rtl="0">
              <a:lnSpc>
                <a:spcPct val="100000"/>
              </a:lnSpc>
              <a:spcBef>
                <a:spcPts val="0"/>
              </a:spcBef>
              <a:spcAft>
                <a:spcPts val="0"/>
              </a:spcAft>
              <a:buClr>
                <a:srgbClr val="000000"/>
              </a:buClr>
              <a:buSzPts val="2000"/>
              <a:buFont typeface="Noto Sans Symbols"/>
              <a:buChar char="■"/>
            </a:pPr>
            <a:r>
              <a:rPr lang="zh-TW" sz="1600" b="0" i="0" u="none" strike="noStrike" cap="none" dirty="0">
                <a:solidFill>
                  <a:srgbClr val="FF00FF"/>
                </a:solidFill>
                <a:latin typeface="Microsoft JhengHei"/>
                <a:ea typeface="Microsoft JhengHei"/>
                <a:cs typeface="Microsoft JhengHei"/>
                <a:sym typeface="Microsoft JhengHei"/>
              </a:rPr>
              <a:t>電子發票證明聯</a:t>
            </a:r>
            <a:r>
              <a:rPr lang="zh-TW" sz="1600" b="0" i="0" u="none" strike="noStrike" cap="none" dirty="0">
                <a:solidFill>
                  <a:schemeClr val="dk1"/>
                </a:solidFill>
                <a:latin typeface="Microsoft JhengHei"/>
                <a:ea typeface="Microsoft JhengHei"/>
                <a:cs typeface="Microsoft JhengHei"/>
                <a:sym typeface="Microsoft JhengHei"/>
              </a:rPr>
              <a:t>，如</a:t>
            </a:r>
            <a:r>
              <a:rPr lang="zh-TW" sz="1600" b="0" i="0" u="none" strike="noStrike" cap="none" dirty="0">
                <a:solidFill>
                  <a:srgbClr val="9900FF"/>
                </a:solidFill>
                <a:latin typeface="Microsoft JhengHei"/>
                <a:ea typeface="Microsoft JhengHei"/>
                <a:cs typeface="Microsoft JhengHei"/>
                <a:sym typeface="Microsoft JhengHei"/>
              </a:rPr>
              <a:t>未列明營業人名稱，得免予補正。</a:t>
            </a:r>
            <a:endParaRPr sz="1600" b="0" i="0" u="none" strike="noStrike" cap="none" dirty="0">
              <a:solidFill>
                <a:srgbClr val="9900FF"/>
              </a:solidFill>
              <a:latin typeface="Microsoft JhengHei"/>
              <a:ea typeface="Microsoft JhengHei"/>
              <a:cs typeface="Microsoft JhengHei"/>
              <a:sym typeface="Microsoft JhengHei"/>
            </a:endParaRPr>
          </a:p>
          <a:p>
            <a:pPr marL="342900" marR="0" lvl="0" indent="-215900" algn="l" rtl="0">
              <a:lnSpc>
                <a:spcPct val="100000"/>
              </a:lnSpc>
              <a:spcBef>
                <a:spcPts val="0"/>
              </a:spcBef>
              <a:spcAft>
                <a:spcPts val="0"/>
              </a:spcAft>
              <a:buClr>
                <a:srgbClr val="000000"/>
              </a:buClr>
              <a:buSzPts val="2000"/>
              <a:buFont typeface="Noto Sans Symbols"/>
              <a:buNone/>
            </a:pPr>
            <a:endParaRPr sz="1600" b="0" i="0" u="none" strike="noStrike" cap="none" dirty="0">
              <a:solidFill>
                <a:schemeClr val="dk1"/>
              </a:solidFill>
              <a:latin typeface="Microsoft JhengHei"/>
              <a:ea typeface="Microsoft JhengHei"/>
              <a:cs typeface="Microsoft JhengHei"/>
              <a:sym typeface="Microsoft JhengHei"/>
            </a:endParaRPr>
          </a:p>
          <a:p>
            <a:pPr marL="342900" marR="0" lvl="0" indent="-342900" algn="l" rtl="0">
              <a:lnSpc>
                <a:spcPct val="100000"/>
              </a:lnSpc>
              <a:spcBef>
                <a:spcPts val="0"/>
              </a:spcBef>
              <a:spcAft>
                <a:spcPts val="0"/>
              </a:spcAft>
              <a:buClr>
                <a:srgbClr val="000000"/>
              </a:buClr>
              <a:buSzPts val="2000"/>
              <a:buFont typeface="Noto Sans Symbols"/>
              <a:buChar char="■"/>
            </a:pPr>
            <a:r>
              <a:rPr lang="zh-TW" sz="1600" b="0" i="0" u="none" strike="noStrike" cap="none" dirty="0">
                <a:solidFill>
                  <a:schemeClr val="dk1"/>
                </a:solidFill>
                <a:latin typeface="Microsoft JhengHei"/>
                <a:ea typeface="Microsoft JhengHei"/>
                <a:cs typeface="Microsoft JhengHei"/>
                <a:sym typeface="Microsoft JhengHei"/>
              </a:rPr>
              <a:t>經手人</a:t>
            </a:r>
            <a:r>
              <a:rPr lang="zh-TW" sz="1600" b="0" i="0" u="none" strike="noStrike" cap="none" dirty="0">
                <a:solidFill>
                  <a:srgbClr val="9900FF"/>
                </a:solidFill>
                <a:latin typeface="Microsoft JhengHei"/>
                <a:ea typeface="Microsoft JhengHei"/>
                <a:cs typeface="Microsoft JhengHei"/>
                <a:sym typeface="Microsoft JhengHei"/>
              </a:rPr>
              <a:t>無須額外影印</a:t>
            </a:r>
            <a:r>
              <a:rPr lang="zh-TW" sz="1600" b="0" i="0" u="none" strike="noStrike" cap="none" dirty="0">
                <a:solidFill>
                  <a:schemeClr val="dk1"/>
                </a:solidFill>
                <a:latin typeface="Microsoft JhengHei"/>
                <a:ea typeface="Microsoft JhengHei"/>
                <a:cs typeface="Microsoft JhengHei"/>
                <a:sym typeface="Microsoft JhengHei"/>
              </a:rPr>
              <a:t>電子發票證明聯</a:t>
            </a:r>
            <a:r>
              <a:rPr lang="zh-TW" sz="1600" b="0" i="0" u="none" strike="noStrike" cap="none" dirty="0">
                <a:solidFill>
                  <a:srgbClr val="9900FF"/>
                </a:solidFill>
                <a:latin typeface="Microsoft JhengHei"/>
                <a:ea typeface="Microsoft JhengHei"/>
                <a:cs typeface="Microsoft JhengHei"/>
                <a:sym typeface="Microsoft JhengHei"/>
              </a:rPr>
              <a:t>或註記字軌號碼</a:t>
            </a:r>
            <a:r>
              <a:rPr lang="zh-TW" sz="1600" b="0" i="0" u="none" strike="noStrike" cap="none" dirty="0">
                <a:solidFill>
                  <a:schemeClr val="dk1"/>
                </a:solidFill>
                <a:latin typeface="Microsoft JhengHei"/>
                <a:ea typeface="Microsoft JhengHei"/>
                <a:cs typeface="Microsoft JhengHei"/>
                <a:sym typeface="Microsoft JhengHei"/>
              </a:rPr>
              <a:t>。</a:t>
            </a:r>
            <a:endParaRPr sz="1600" b="0" i="0" u="none" strike="noStrike" cap="none" dirty="0">
              <a:solidFill>
                <a:schemeClr val="dk1"/>
              </a:solidFill>
              <a:latin typeface="Microsoft JhengHei"/>
              <a:ea typeface="Microsoft JhengHei"/>
              <a:cs typeface="Microsoft JhengHei"/>
              <a:sym typeface="Microsoft JhengHei"/>
            </a:endParaRPr>
          </a:p>
          <a:p>
            <a:pPr marL="342900" marR="0" lvl="0" indent="-215900" algn="l" rtl="0">
              <a:lnSpc>
                <a:spcPct val="100000"/>
              </a:lnSpc>
              <a:spcBef>
                <a:spcPts val="0"/>
              </a:spcBef>
              <a:spcAft>
                <a:spcPts val="0"/>
              </a:spcAft>
              <a:buClr>
                <a:srgbClr val="000000"/>
              </a:buClr>
              <a:buSzPts val="2000"/>
              <a:buFont typeface="Noto Sans Symbols"/>
              <a:buNone/>
            </a:pPr>
            <a:endParaRPr sz="1600" b="0" i="0" u="none" strike="noStrike" cap="none" dirty="0">
              <a:solidFill>
                <a:schemeClr val="dk1"/>
              </a:solidFill>
              <a:latin typeface="Microsoft JhengHei"/>
              <a:ea typeface="Microsoft JhengHei"/>
              <a:cs typeface="Microsoft JhengHei"/>
              <a:sym typeface="Microsoft JhengHei"/>
            </a:endParaRPr>
          </a:p>
          <a:p>
            <a:pPr marL="342900" marR="0" lvl="0" indent="-342900" algn="l" rtl="0">
              <a:lnSpc>
                <a:spcPct val="100000"/>
              </a:lnSpc>
              <a:spcBef>
                <a:spcPts val="0"/>
              </a:spcBef>
              <a:spcAft>
                <a:spcPts val="0"/>
              </a:spcAft>
              <a:buClr>
                <a:srgbClr val="000000"/>
              </a:buClr>
              <a:buSzPts val="2000"/>
              <a:buFont typeface="Noto Sans Symbols"/>
              <a:buChar char="■"/>
            </a:pPr>
            <a:r>
              <a:rPr lang="zh-TW" sz="1600" b="0" i="0" u="none" strike="noStrike" cap="none" dirty="0">
                <a:solidFill>
                  <a:schemeClr val="dk1"/>
                </a:solidFill>
                <a:latin typeface="Microsoft JhengHei"/>
                <a:ea typeface="Microsoft JhengHei"/>
                <a:cs typeface="Microsoft JhengHei"/>
                <a:sym typeface="Microsoft JhengHei"/>
              </a:rPr>
              <a:t>透過網路下載列印</a:t>
            </a:r>
            <a:r>
              <a:rPr lang="zh-TW" sz="1600" b="0" i="0" u="none" strike="noStrike" cap="none" dirty="0">
                <a:solidFill>
                  <a:srgbClr val="FF00FF"/>
                </a:solidFill>
                <a:latin typeface="Microsoft JhengHei"/>
                <a:ea typeface="Microsoft JhengHei"/>
                <a:cs typeface="Microsoft JhengHei"/>
                <a:sym typeface="Microsoft JhengHei"/>
              </a:rPr>
              <a:t>電子發票證明聯</a:t>
            </a:r>
            <a:r>
              <a:rPr lang="zh-TW" sz="1600" b="0" i="0" u="none" strike="noStrike" cap="none" dirty="0">
                <a:solidFill>
                  <a:schemeClr val="dk1"/>
                </a:solidFill>
                <a:latin typeface="Microsoft JhengHei"/>
                <a:ea typeface="Microsoft JhengHei"/>
                <a:cs typeface="Microsoft JhengHei"/>
                <a:sym typeface="Microsoft JhengHei"/>
              </a:rPr>
              <a:t>，</a:t>
            </a:r>
            <a:r>
              <a:rPr lang="zh-TW" sz="1600" b="0" i="0" u="none" strike="noStrike" cap="none" dirty="0">
                <a:solidFill>
                  <a:srgbClr val="9900FF"/>
                </a:solidFill>
                <a:latin typeface="Microsoft JhengHei"/>
                <a:ea typeface="Microsoft JhengHei"/>
                <a:cs typeface="Microsoft JhengHei"/>
                <a:sym typeface="Microsoft JhengHei"/>
              </a:rPr>
              <a:t>經手人免簽名</a:t>
            </a:r>
            <a:r>
              <a:rPr lang="zh-TW" sz="1600" b="0" i="0" u="none" strike="noStrike" cap="none" dirty="0">
                <a:solidFill>
                  <a:schemeClr val="dk1"/>
                </a:solidFill>
                <a:latin typeface="Microsoft JhengHei"/>
                <a:ea typeface="Microsoft JhengHei"/>
                <a:cs typeface="Microsoft JhengHei"/>
                <a:sym typeface="Microsoft JhengHei"/>
              </a:rPr>
              <a:t>。</a:t>
            </a:r>
            <a:endParaRPr sz="1600" b="0" i="0" u="none" strike="noStrike" cap="none" dirty="0">
              <a:solidFill>
                <a:schemeClr val="dk1"/>
              </a:solidFill>
              <a:latin typeface="Microsoft JhengHei"/>
              <a:ea typeface="Microsoft JhengHei"/>
              <a:cs typeface="Microsoft JhengHei"/>
              <a:sym typeface="Microsoft JhengHei"/>
            </a:endParaRPr>
          </a:p>
        </p:txBody>
      </p:sp>
      <p:sp>
        <p:nvSpPr>
          <p:cNvPr id="15" name="投影片編號版面配置區 2">
            <a:extLst>
              <a:ext uri="{FF2B5EF4-FFF2-40B4-BE49-F238E27FC236}">
                <a16:creationId xmlns:a16="http://schemas.microsoft.com/office/drawing/2014/main" id="{063EBC3D-5BB0-45BF-A024-16DDD2DE35F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36</a:t>
            </a:fld>
            <a:endParaRPr lang="zh-TW" altLang="en-US" sz="1000" dirty="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pic>
        <p:nvPicPr>
          <p:cNvPr id="5" name="圖片 4">
            <a:extLst>
              <a:ext uri="{FF2B5EF4-FFF2-40B4-BE49-F238E27FC236}">
                <a16:creationId xmlns:a16="http://schemas.microsoft.com/office/drawing/2014/main" id="{3CC17D4E-A842-4A08-A940-BB783B381AA9}"/>
              </a:ext>
            </a:extLst>
          </p:cNvPr>
          <p:cNvPicPr>
            <a:picLocks noChangeAspect="1"/>
          </p:cNvPicPr>
          <p:nvPr/>
        </p:nvPicPr>
        <p:blipFill>
          <a:blip r:embed="rId3"/>
          <a:stretch>
            <a:fillRect/>
          </a:stretch>
        </p:blipFill>
        <p:spPr>
          <a:xfrm>
            <a:off x="4216249" y="1508639"/>
            <a:ext cx="4838763" cy="3584476"/>
          </a:xfrm>
          <a:prstGeom prst="rect">
            <a:avLst/>
          </a:prstGeom>
        </p:spPr>
      </p:pic>
      <p:sp>
        <p:nvSpPr>
          <p:cNvPr id="1398" name="Google Shape;1398;p46"/>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399" name="Google Shape;1399;p4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00" name="Google Shape;1400;p46"/>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401" name="Google Shape;1401;p46"/>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02" name="Google Shape;1402;p46"/>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03" name="Google Shape;1403;p4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04" name="Google Shape;1404;p46"/>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05" name="Google Shape;1405;p46"/>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406" name="Google Shape;1406;p46"/>
          <p:cNvSpPr/>
          <p:nvPr/>
        </p:nvSpPr>
        <p:spPr>
          <a:xfrm>
            <a:off x="3206136" y="913310"/>
            <a:ext cx="2731728" cy="56027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07" name="Google Shape;1407;p46"/>
          <p:cNvSpPr txBox="1"/>
          <p:nvPr/>
        </p:nvSpPr>
        <p:spPr>
          <a:xfrm>
            <a:off x="3305177" y="1122936"/>
            <a:ext cx="2533800"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lt1"/>
                </a:solidFill>
                <a:latin typeface="Microsoft JhengHei"/>
                <a:ea typeface="Microsoft JhengHei"/>
                <a:cs typeface="Microsoft JhengHei"/>
                <a:sym typeface="Microsoft JhengHei"/>
              </a:rPr>
              <a:t>(</a:t>
            </a:r>
            <a:r>
              <a:rPr lang="zh-TW" altLang="en-US" sz="1800" b="1" i="0" u="none" strike="noStrike" cap="none" dirty="0">
                <a:solidFill>
                  <a:schemeClr val="lt1"/>
                </a:solidFill>
                <a:latin typeface="Microsoft JhengHei"/>
                <a:ea typeface="Microsoft JhengHei"/>
                <a:cs typeface="Microsoft JhengHei"/>
                <a:sym typeface="Microsoft JhengHei"/>
              </a:rPr>
              <a:t>一</a:t>
            </a:r>
            <a:r>
              <a:rPr lang="zh-TW" sz="1800" b="1" i="0" u="none" strike="noStrike" cap="none" dirty="0">
                <a:solidFill>
                  <a:schemeClr val="lt1"/>
                </a:solidFill>
                <a:latin typeface="Microsoft JhengHei"/>
                <a:ea typeface="Microsoft JhengHei"/>
                <a:cs typeface="Microsoft JhengHei"/>
                <a:sym typeface="Microsoft JhengHei"/>
              </a:rPr>
              <a:t>)支出憑證 –個人領據</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408" name="Google Shape;1408;p46"/>
          <p:cNvSpPr txBox="1"/>
          <p:nvPr/>
        </p:nvSpPr>
        <p:spPr>
          <a:xfrm>
            <a:off x="6954516" y="3052734"/>
            <a:ext cx="701518"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a:solidFill>
                  <a:srgbClr val="FDFDFD"/>
                </a:solidFill>
                <a:latin typeface="Microsoft JhengHei"/>
                <a:ea typeface="Microsoft JhengHei"/>
                <a:cs typeface="Microsoft JhengHei"/>
                <a:sym typeface="Microsoft JhengHei"/>
              </a:rPr>
              <a:t>1</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FDFDFD"/>
              </a:solidFill>
              <a:latin typeface="Microsoft JhengHei"/>
              <a:ea typeface="Microsoft JhengHei"/>
              <a:cs typeface="Microsoft JhengHei"/>
              <a:sym typeface="Microsoft JhengHei"/>
            </a:endParaRPr>
          </a:p>
        </p:txBody>
      </p:sp>
      <p:sp>
        <p:nvSpPr>
          <p:cNvPr id="1409" name="Google Shape;1409;p46"/>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10" name="Google Shape;1410;p46"/>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要件</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411" name="Google Shape;1411;p46"/>
          <p:cNvSpPr txBox="1"/>
          <p:nvPr/>
        </p:nvSpPr>
        <p:spPr>
          <a:xfrm>
            <a:off x="427719" y="1585686"/>
            <a:ext cx="3847800" cy="341785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1. </a:t>
            </a:r>
            <a:r>
              <a:rPr lang="zh-TW" sz="1500" b="1" i="0" u="none" strike="noStrike" cap="none" dirty="0">
                <a:solidFill>
                  <a:schemeClr val="dk1"/>
                </a:solidFill>
                <a:latin typeface="Microsoft JhengHei"/>
                <a:ea typeface="Microsoft JhengHei"/>
                <a:cs typeface="Microsoft JhengHei"/>
                <a:sym typeface="Microsoft JhengHei"/>
              </a:rPr>
              <a:t>受領人簽名</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2. </a:t>
            </a:r>
            <a:r>
              <a:rPr lang="zh-TW" sz="1500" b="1" i="0" u="none" strike="noStrike" cap="none" dirty="0">
                <a:solidFill>
                  <a:schemeClr val="dk1"/>
                </a:solidFill>
                <a:latin typeface="Microsoft JhengHei"/>
                <a:ea typeface="Microsoft JhengHei"/>
                <a:cs typeface="Microsoft JhengHei"/>
                <a:sym typeface="Microsoft JhengHei"/>
              </a:rPr>
              <a:t>受領事由</a:t>
            </a:r>
            <a:endParaRPr sz="1500" b="1"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3. </a:t>
            </a:r>
            <a:r>
              <a:rPr lang="zh-TW" sz="1500" b="1" i="0" u="none" strike="noStrike" cap="none" dirty="0">
                <a:solidFill>
                  <a:schemeClr val="dk1"/>
                </a:solidFill>
                <a:latin typeface="Microsoft JhengHei"/>
                <a:ea typeface="Microsoft JhengHei"/>
                <a:cs typeface="Microsoft JhengHei"/>
                <a:sym typeface="Microsoft JhengHei"/>
              </a:rPr>
              <a:t>實收數額</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4. 機關名稱</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5. </a:t>
            </a:r>
            <a:r>
              <a:rPr lang="zh-TW" sz="1500" b="1" i="0" u="none" strike="noStrike" cap="none" dirty="0">
                <a:solidFill>
                  <a:schemeClr val="dk1"/>
                </a:solidFill>
                <a:latin typeface="Microsoft JhengHei"/>
                <a:ea typeface="Microsoft JhengHei"/>
                <a:cs typeface="Microsoft JhengHei"/>
                <a:sym typeface="Microsoft JhengHei"/>
              </a:rPr>
              <a:t>開立日期</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6. </a:t>
            </a:r>
            <a:r>
              <a:rPr lang="zh-TW" sz="1500" b="1" i="0" u="none" strike="noStrike" cap="none" dirty="0">
                <a:solidFill>
                  <a:schemeClr val="dk1"/>
                </a:solidFill>
                <a:latin typeface="Microsoft JhengHei"/>
                <a:ea typeface="Microsoft JhengHei"/>
                <a:cs typeface="Microsoft JhengHei"/>
                <a:sym typeface="Microsoft JhengHei"/>
              </a:rPr>
              <a:t>受領人資料</a:t>
            </a:r>
            <a:endParaRPr sz="1500" b="0" i="0" u="none" strike="noStrike" cap="none" dirty="0">
              <a:solidFill>
                <a:srgbClr val="000000"/>
              </a:solidFill>
              <a:latin typeface="Microsoft JhengHei"/>
              <a:ea typeface="Microsoft JhengHei"/>
              <a:cs typeface="Microsoft JhengHei"/>
              <a:sym typeface="Microsoft JhengHei"/>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受領人之姓名或名稱、身分證明文件字號、</a:t>
            </a:r>
            <a:endParaRPr sz="1300" b="0" i="0" u="none" strike="noStrike" cap="none" dirty="0">
              <a:solidFill>
                <a:srgbClr val="000000"/>
              </a:solidFill>
              <a:latin typeface="Microsoft JhengHei"/>
              <a:ea typeface="Microsoft JhengHei"/>
              <a:cs typeface="Microsoft JhengHei"/>
              <a:sym typeface="Microsoft JhengHei"/>
            </a:endParaRPr>
          </a:p>
          <a:p>
            <a:pPr marL="19050" marR="0" lvl="0" algn="l" rtl="0">
              <a:lnSpc>
                <a:spcPct val="130000"/>
              </a:lnSpc>
              <a:spcBef>
                <a:spcPts val="0"/>
              </a:spcBef>
              <a:spcAft>
                <a:spcPts val="0"/>
              </a:spcAft>
              <a:buClr>
                <a:srgbClr val="000000"/>
              </a:buClr>
              <a:buSzPts val="900"/>
            </a:pPr>
            <a:r>
              <a:rPr lang="zh-TW" altLang="en-US" sz="1300" b="0" i="0" u="none" strike="noStrike" cap="none" dirty="0">
                <a:solidFill>
                  <a:srgbClr val="000000"/>
                </a:solidFill>
                <a:latin typeface="Microsoft JhengHei"/>
                <a:ea typeface="Microsoft JhengHei"/>
                <a:cs typeface="Microsoft JhengHei"/>
                <a:sym typeface="Microsoft JhengHei"/>
              </a:rPr>
              <a:t>      </a:t>
            </a:r>
            <a:r>
              <a:rPr lang="zh-TW" sz="1300" b="0" i="0" u="none" strike="noStrike" cap="none" dirty="0">
                <a:solidFill>
                  <a:srgbClr val="000000"/>
                </a:solidFill>
                <a:latin typeface="Microsoft JhengHei"/>
                <a:ea typeface="Microsoft JhengHei"/>
                <a:cs typeface="Microsoft JhengHei"/>
                <a:sym typeface="Microsoft JhengHei"/>
              </a:rPr>
              <a:t>營利事業或扣繳單位統一編號。</a:t>
            </a:r>
            <a:endParaRPr sz="1100" b="0" i="0" u="none" strike="noStrike" cap="none" dirty="0">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7. 其他</a:t>
            </a:r>
            <a:endParaRPr sz="1500" b="0" i="0" u="none" strike="noStrike" cap="none" dirty="0">
              <a:solidFill>
                <a:srgbClr val="000000"/>
              </a:solidFill>
              <a:latin typeface="Microsoft JhengHei"/>
              <a:ea typeface="Microsoft JhengHei"/>
              <a:cs typeface="Microsoft JhengHei"/>
              <a:sym typeface="Microsoft JhengHei"/>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其他由各機關依其業務性質及實際需要</a:t>
            </a:r>
            <a:endParaRPr sz="13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30000"/>
              </a:lnSpc>
              <a:spcBef>
                <a:spcPts val="0"/>
              </a:spcBef>
              <a:spcAft>
                <a:spcPts val="0"/>
              </a:spcAft>
              <a:buClr>
                <a:srgbClr val="000000"/>
              </a:buClr>
              <a:buSzPts val="1300"/>
              <a:buFont typeface="Arial"/>
              <a:buNone/>
            </a:pPr>
            <a:r>
              <a:rPr lang="zh-TW" sz="1300" b="0" i="0" u="none" strike="noStrike" cap="none" dirty="0">
                <a:solidFill>
                  <a:srgbClr val="000000"/>
                </a:solidFill>
                <a:latin typeface="Microsoft JhengHei"/>
                <a:ea typeface="Microsoft JhengHei"/>
                <a:cs typeface="Microsoft JhengHei"/>
                <a:sym typeface="Microsoft JhengHei"/>
              </a:rPr>
              <a:t>       增列之事項。</a:t>
            </a:r>
            <a:endParaRPr sz="1300" b="0" i="0" u="none" strike="noStrike" cap="none" dirty="0">
              <a:solidFill>
                <a:srgbClr val="FF00FF"/>
              </a:solidFill>
              <a:latin typeface="Microsoft JhengHei"/>
              <a:ea typeface="Microsoft JhengHei"/>
              <a:cs typeface="Microsoft JhengHei"/>
              <a:sym typeface="Microsoft JhengHei"/>
            </a:endParaRPr>
          </a:p>
        </p:txBody>
      </p:sp>
      <p:sp>
        <p:nvSpPr>
          <p:cNvPr id="17" name="Google Shape;749;p24">
            <a:extLst>
              <a:ext uri="{FF2B5EF4-FFF2-40B4-BE49-F238E27FC236}">
                <a16:creationId xmlns:a16="http://schemas.microsoft.com/office/drawing/2014/main" id="{AA6DC052-7239-4472-B859-5280A0C83091}"/>
              </a:ext>
            </a:extLst>
          </p:cNvPr>
          <p:cNvSpPr/>
          <p:nvPr/>
        </p:nvSpPr>
        <p:spPr>
          <a:xfrm>
            <a:off x="4305236" y="1783477"/>
            <a:ext cx="4868481" cy="138608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grpSp>
        <p:nvGrpSpPr>
          <p:cNvPr id="2" name="群組 1">
            <a:extLst>
              <a:ext uri="{FF2B5EF4-FFF2-40B4-BE49-F238E27FC236}">
                <a16:creationId xmlns:a16="http://schemas.microsoft.com/office/drawing/2014/main" id="{0C00E35D-F5C6-4B16-91CD-188F5D60821C}"/>
              </a:ext>
            </a:extLst>
          </p:cNvPr>
          <p:cNvGrpSpPr/>
          <p:nvPr/>
        </p:nvGrpSpPr>
        <p:grpSpPr>
          <a:xfrm>
            <a:off x="8442481" y="3276231"/>
            <a:ext cx="701518" cy="456619"/>
            <a:chOff x="8143150" y="3535599"/>
            <a:chExt cx="701518" cy="456619"/>
          </a:xfrm>
        </p:grpSpPr>
        <p:sp>
          <p:nvSpPr>
            <p:cNvPr id="18" name="Google Shape;1371;p44">
              <a:extLst>
                <a:ext uri="{FF2B5EF4-FFF2-40B4-BE49-F238E27FC236}">
                  <a16:creationId xmlns:a16="http://schemas.microsoft.com/office/drawing/2014/main" id="{3CEF304F-32C0-44AB-8729-D11CF8494BE7}"/>
                </a:ext>
              </a:extLst>
            </p:cNvPr>
            <p:cNvSpPr/>
            <p:nvPr/>
          </p:nvSpPr>
          <p:spPr>
            <a:xfrm rot="-5400000">
              <a:off x="8267290" y="3535599"/>
              <a:ext cx="456619" cy="456619"/>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 name="Google Shape;1372;p44">
              <a:extLst>
                <a:ext uri="{FF2B5EF4-FFF2-40B4-BE49-F238E27FC236}">
                  <a16:creationId xmlns:a16="http://schemas.microsoft.com/office/drawing/2014/main" id="{580A52A8-C3F6-4E46-8C9E-063A90811452}"/>
                </a:ext>
              </a:extLst>
            </p:cNvPr>
            <p:cNvSpPr txBox="1"/>
            <p:nvPr/>
          </p:nvSpPr>
          <p:spPr>
            <a:xfrm>
              <a:off x="8143150" y="3588193"/>
              <a:ext cx="701518"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1</a:t>
              </a:r>
              <a:endParaRPr sz="2400" b="1" i="0" u="none" strike="noStrike" cap="none" dirty="0">
                <a:solidFill>
                  <a:srgbClr val="FDFDFD"/>
                </a:solidFill>
                <a:latin typeface="Microsoft JhengHei"/>
                <a:ea typeface="Microsoft JhengHei"/>
                <a:cs typeface="Microsoft JhengHei"/>
                <a:sym typeface="Microsoft JhengHei"/>
              </a:endParaRPr>
            </a:p>
          </p:txBody>
        </p:sp>
      </p:grpSp>
      <p:sp>
        <p:nvSpPr>
          <p:cNvPr id="22" name="投影片編號版面配置區 2">
            <a:extLst>
              <a:ext uri="{FF2B5EF4-FFF2-40B4-BE49-F238E27FC236}">
                <a16:creationId xmlns:a16="http://schemas.microsoft.com/office/drawing/2014/main" id="{AECF19CA-7B3B-4B2B-B853-9DFAA99A2078}"/>
              </a:ext>
            </a:extLst>
          </p:cNvPr>
          <p:cNvSpPr txBox="1">
            <a:spLocks/>
          </p:cNvSpPr>
          <p:nvPr/>
        </p:nvSpPr>
        <p:spPr>
          <a:xfrm>
            <a:off x="3268072" y="4841752"/>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37</a:t>
            </a:fld>
            <a:endParaRPr lang="zh-TW" altLang="en-US" sz="1000" dirty="0">
              <a:solidFill>
                <a:schemeClr val="tx1"/>
              </a:solidFill>
            </a:endParaRPr>
          </a:p>
        </p:txBody>
      </p:sp>
      <p:sp>
        <p:nvSpPr>
          <p:cNvPr id="23" name="Google Shape;749;p24">
            <a:extLst>
              <a:ext uri="{FF2B5EF4-FFF2-40B4-BE49-F238E27FC236}">
                <a16:creationId xmlns:a16="http://schemas.microsoft.com/office/drawing/2014/main" id="{194D3145-2B32-483C-A3F1-D122549708E7}"/>
              </a:ext>
            </a:extLst>
          </p:cNvPr>
          <p:cNvSpPr/>
          <p:nvPr/>
        </p:nvSpPr>
        <p:spPr>
          <a:xfrm>
            <a:off x="6689881" y="3521602"/>
            <a:ext cx="1752600" cy="26488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4" name="Google Shape;749;p24">
            <a:extLst>
              <a:ext uri="{FF2B5EF4-FFF2-40B4-BE49-F238E27FC236}">
                <a16:creationId xmlns:a16="http://schemas.microsoft.com/office/drawing/2014/main" id="{3704407F-5EA4-41EA-BC39-5E6562F4FBB7}"/>
              </a:ext>
            </a:extLst>
          </p:cNvPr>
          <p:cNvSpPr/>
          <p:nvPr/>
        </p:nvSpPr>
        <p:spPr>
          <a:xfrm>
            <a:off x="4334954" y="4564621"/>
            <a:ext cx="4838763" cy="223722"/>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4" name="文字方塊 3">
            <a:extLst>
              <a:ext uri="{FF2B5EF4-FFF2-40B4-BE49-F238E27FC236}">
                <a16:creationId xmlns:a16="http://schemas.microsoft.com/office/drawing/2014/main" id="{66035678-A376-422F-B4A3-E310C1909153}"/>
              </a:ext>
            </a:extLst>
          </p:cNvPr>
          <p:cNvSpPr txBox="1"/>
          <p:nvPr/>
        </p:nvSpPr>
        <p:spPr>
          <a:xfrm>
            <a:off x="6282067" y="3211098"/>
            <a:ext cx="2087658" cy="338554"/>
          </a:xfrm>
          <a:prstGeom prst="rect">
            <a:avLst/>
          </a:prstGeom>
          <a:noFill/>
        </p:spPr>
        <p:txBody>
          <a:bodyPr wrap="square" rtlCol="0">
            <a:spAutoFit/>
          </a:bodyPr>
          <a:lstStyle/>
          <a:p>
            <a:r>
              <a:rPr lang="zh-TW" altLang="en-US" sz="1600" b="1" dirty="0"/>
              <a:t>壹貳參肆伍陸柒捌玖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47"/>
          <p:cNvSpPr txBox="1"/>
          <p:nvPr/>
        </p:nvSpPr>
        <p:spPr>
          <a:xfrm>
            <a:off x="1216859" y="1051397"/>
            <a:ext cx="1267684" cy="107177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418" name="Google Shape;1418;p4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419" name="Google Shape;1419;p4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20" name="Google Shape;1420;p4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421" name="Google Shape;1421;p47"/>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22" name="Google Shape;1422;p4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23" name="Google Shape;1423;p4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24" name="Google Shape;1424;p47"/>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25" name="Google Shape;1425;p4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426" name="Google Shape;1426;p47"/>
          <p:cNvSpPr/>
          <p:nvPr/>
        </p:nvSpPr>
        <p:spPr>
          <a:xfrm>
            <a:off x="3206136" y="853448"/>
            <a:ext cx="2731728" cy="549704"/>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27" name="Google Shape;1427;p47"/>
          <p:cNvSpPr txBox="1"/>
          <p:nvPr/>
        </p:nvSpPr>
        <p:spPr>
          <a:xfrm>
            <a:off x="3305069" y="996028"/>
            <a:ext cx="2533800"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dirty="0">
                <a:solidFill>
                  <a:schemeClr val="lt1"/>
                </a:solidFill>
                <a:latin typeface="Microsoft JhengHei"/>
                <a:ea typeface="Microsoft JhengHei"/>
                <a:cs typeface="Microsoft JhengHei"/>
                <a:sym typeface="Microsoft JhengHei"/>
              </a:rPr>
              <a:t>(一)支出憑證 – 清冊</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428" name="Google Shape;1428;p47"/>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29" name="Google Shape;1429;p47"/>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使用範疇</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430" name="Google Shape;1430;p47"/>
          <p:cNvSpPr txBox="1"/>
          <p:nvPr/>
        </p:nvSpPr>
        <p:spPr>
          <a:xfrm>
            <a:off x="427719" y="1771040"/>
            <a:ext cx="3847800" cy="184665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1.薪資、研究獎助金</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2.非屬採購案之酬勞款項</a:t>
            </a:r>
            <a:endParaRPr sz="1600" b="0" i="0" u="none" strike="noStrike" cap="none" dirty="0">
              <a:solidFill>
                <a:srgbClr val="000000"/>
              </a:solidFill>
              <a:latin typeface="Microsoft JhengHei"/>
              <a:ea typeface="Microsoft JhengHei"/>
              <a:cs typeface="Microsoft JhengHei"/>
              <a:sym typeface="Microsoft JhengHei"/>
            </a:endParaRPr>
          </a:p>
          <a:p>
            <a:pPr marL="285750" marR="0" lvl="0" indent="-285750" algn="l" rtl="0">
              <a:lnSpc>
                <a:spcPct val="150000"/>
              </a:lnSpc>
              <a:spcBef>
                <a:spcPts val="0"/>
              </a:spcBef>
              <a:spcAft>
                <a:spcPts val="0"/>
              </a:spcAft>
              <a:buClr>
                <a:srgbClr val="000000"/>
              </a:buClr>
              <a:buSzPts val="1200"/>
              <a:buFont typeface="Noto Sans Symbols"/>
              <a:buChar char="■"/>
            </a:pPr>
            <a:r>
              <a:rPr lang="zh-TW" sz="1600" b="0" i="0" u="none" strike="noStrike" cap="none" dirty="0">
                <a:solidFill>
                  <a:srgbClr val="000000"/>
                </a:solidFill>
                <a:latin typeface="Microsoft JhengHei"/>
                <a:ea typeface="Microsoft JhengHei"/>
                <a:cs typeface="Microsoft JhengHei"/>
                <a:sym typeface="Microsoft JhengHei"/>
              </a:rPr>
              <a:t>例：出席費、鐘點費</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br>
              <a:rPr lang="zh-TW" sz="1600" b="1" i="0" u="none" strike="noStrike" cap="none" dirty="0">
                <a:solidFill>
                  <a:srgbClr val="000000"/>
                </a:solidFill>
                <a:latin typeface="Microsoft JhengHei"/>
                <a:ea typeface="Microsoft JhengHei"/>
                <a:cs typeface="Microsoft JhengHei"/>
                <a:sym typeface="Microsoft JhengHei"/>
              </a:rPr>
            </a:br>
            <a:endParaRPr sz="1600" b="0" i="0" u="none" strike="noStrike" cap="none" dirty="0">
              <a:solidFill>
                <a:srgbClr val="FF00FF"/>
              </a:solidFill>
              <a:latin typeface="Microsoft JhengHei"/>
              <a:ea typeface="Microsoft JhengHei"/>
              <a:cs typeface="Microsoft JhengHei"/>
              <a:sym typeface="Microsoft JhengHei"/>
            </a:endParaRPr>
          </a:p>
        </p:txBody>
      </p:sp>
      <p:sp>
        <p:nvSpPr>
          <p:cNvPr id="17" name="投影片編號版面配置區 2">
            <a:extLst>
              <a:ext uri="{FF2B5EF4-FFF2-40B4-BE49-F238E27FC236}">
                <a16:creationId xmlns:a16="http://schemas.microsoft.com/office/drawing/2014/main" id="{4BBBA299-EF5F-4737-98ED-10DF3D14092B}"/>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38</a:t>
            </a:fld>
            <a:endParaRPr lang="zh-TW" altLang="en-US" sz="1000" dirty="0">
              <a:solidFill>
                <a:schemeClr val="tx1"/>
              </a:solidFill>
            </a:endParaRPr>
          </a:p>
        </p:txBody>
      </p:sp>
      <p:grpSp>
        <p:nvGrpSpPr>
          <p:cNvPr id="5" name="群組 4">
            <a:extLst>
              <a:ext uri="{FF2B5EF4-FFF2-40B4-BE49-F238E27FC236}">
                <a16:creationId xmlns:a16="http://schemas.microsoft.com/office/drawing/2014/main" id="{4A53181A-0373-4087-95D3-CD3F3753690B}"/>
              </a:ext>
            </a:extLst>
          </p:cNvPr>
          <p:cNvGrpSpPr/>
          <p:nvPr/>
        </p:nvGrpSpPr>
        <p:grpSpPr>
          <a:xfrm>
            <a:off x="3031063" y="1532691"/>
            <a:ext cx="6053548" cy="3271671"/>
            <a:chOff x="3031063" y="1594231"/>
            <a:chExt cx="6053548" cy="3271671"/>
          </a:xfrm>
        </p:grpSpPr>
        <p:pic>
          <p:nvPicPr>
            <p:cNvPr id="3" name="圖片 2">
              <a:extLst>
                <a:ext uri="{FF2B5EF4-FFF2-40B4-BE49-F238E27FC236}">
                  <a16:creationId xmlns:a16="http://schemas.microsoft.com/office/drawing/2014/main" id="{A4608988-5508-4C4C-B367-2096F41585B5}"/>
                </a:ext>
              </a:extLst>
            </p:cNvPr>
            <p:cNvPicPr>
              <a:picLocks noChangeAspect="1"/>
            </p:cNvPicPr>
            <p:nvPr/>
          </p:nvPicPr>
          <p:blipFill>
            <a:blip r:embed="rId5"/>
            <a:stretch>
              <a:fillRect/>
            </a:stretch>
          </p:blipFill>
          <p:spPr>
            <a:xfrm>
              <a:off x="3031063" y="1594231"/>
              <a:ext cx="6053548" cy="3271671"/>
            </a:xfrm>
            <a:prstGeom prst="rect">
              <a:avLst/>
            </a:prstGeom>
          </p:spPr>
        </p:pic>
        <p:sp>
          <p:nvSpPr>
            <p:cNvPr id="2" name="橢圓 1">
              <a:extLst>
                <a:ext uri="{FF2B5EF4-FFF2-40B4-BE49-F238E27FC236}">
                  <a16:creationId xmlns:a16="http://schemas.microsoft.com/office/drawing/2014/main" id="{25278DD2-689A-4649-A20D-13C85D46FEAD}"/>
                </a:ext>
              </a:extLst>
            </p:cNvPr>
            <p:cNvSpPr/>
            <p:nvPr/>
          </p:nvSpPr>
          <p:spPr>
            <a:xfrm>
              <a:off x="3740102" y="3481710"/>
              <a:ext cx="89377" cy="925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79D17429-6DA9-4D0B-A987-56775798A2C6}"/>
                </a:ext>
              </a:extLst>
            </p:cNvPr>
            <p:cNvSpPr/>
            <p:nvPr/>
          </p:nvSpPr>
          <p:spPr>
            <a:xfrm>
              <a:off x="3326322" y="3481711"/>
              <a:ext cx="276904" cy="92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solidFill>
                  <a:schemeClr val="bg1"/>
                </a:solidFil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48"/>
          <p:cNvSpPr txBox="1"/>
          <p:nvPr/>
        </p:nvSpPr>
        <p:spPr>
          <a:xfrm>
            <a:off x="1216859" y="1051397"/>
            <a:ext cx="1267684" cy="107177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436" name="Google Shape;1436;p4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437" name="Google Shape;1437;p4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38" name="Google Shape;1438;p48"/>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439" name="Google Shape;1439;p48"/>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40" name="Google Shape;1440;p48"/>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41" name="Google Shape;1441;p4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42" name="Google Shape;1442;p48"/>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43" name="Google Shape;1443;p4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444" name="Google Shape;1444;p48"/>
          <p:cNvSpPr/>
          <p:nvPr/>
        </p:nvSpPr>
        <p:spPr>
          <a:xfrm>
            <a:off x="3206136" y="853448"/>
            <a:ext cx="2731728" cy="549704"/>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45" name="Google Shape;1445;p48"/>
          <p:cNvSpPr txBox="1"/>
          <p:nvPr/>
        </p:nvSpPr>
        <p:spPr>
          <a:xfrm>
            <a:off x="3305069" y="996028"/>
            <a:ext cx="25338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(一)支出憑證-其他 </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446" name="Google Shape;1446;p48"/>
          <p:cNvSpPr/>
          <p:nvPr/>
        </p:nvSpPr>
        <p:spPr>
          <a:xfrm>
            <a:off x="2351295" y="1926670"/>
            <a:ext cx="4890985" cy="2288778"/>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47" name="Google Shape;1447;p48"/>
          <p:cNvSpPr txBox="1"/>
          <p:nvPr/>
        </p:nvSpPr>
        <p:spPr>
          <a:xfrm>
            <a:off x="2609311" y="2278424"/>
            <a:ext cx="4524900" cy="1723549"/>
          </a:xfrm>
          <a:prstGeom prst="rect">
            <a:avLst/>
          </a:prstGeom>
          <a:noFill/>
          <a:ln>
            <a:noFill/>
          </a:ln>
        </p:spPr>
        <p:txBody>
          <a:bodyPr spcFirstLastPara="1" wrap="square" lIns="0" tIns="0" rIns="0" bIns="0" anchor="ctr" anchorCtr="0">
            <a:spAutoFit/>
          </a:bodyPr>
          <a:lstStyle/>
          <a:p>
            <a:pPr marL="342900" marR="0" lvl="0" indent="-342900" algn="l" rtl="0">
              <a:lnSpc>
                <a:spcPct val="100000"/>
              </a:lnSpc>
              <a:spcBef>
                <a:spcPts val="0"/>
              </a:spcBef>
              <a:spcAft>
                <a:spcPts val="0"/>
              </a:spcAft>
              <a:buClr>
                <a:srgbClr val="000000"/>
              </a:buClr>
              <a:buSzPts val="2000"/>
              <a:buFont typeface="Noto Sans Symbols"/>
              <a:buChar char="■"/>
            </a:pPr>
            <a:r>
              <a:rPr lang="zh-TW" sz="1600" b="0" i="0" u="none" strike="noStrike" cap="none" dirty="0">
                <a:solidFill>
                  <a:schemeClr val="dk1"/>
                </a:solidFill>
                <a:latin typeface="Microsoft JhengHei"/>
                <a:ea typeface="Microsoft JhengHei"/>
                <a:cs typeface="Microsoft JhengHei"/>
                <a:sym typeface="Microsoft JhengHei"/>
              </a:rPr>
              <a:t>不論採購交易型態為</a:t>
            </a:r>
            <a:r>
              <a:rPr lang="zh-TW" sz="1600" b="0" i="0" u="none" strike="noStrike" cap="none" dirty="0">
                <a:solidFill>
                  <a:srgbClr val="FE7DCF"/>
                </a:solidFill>
                <a:latin typeface="Microsoft JhengHei"/>
                <a:ea typeface="Microsoft JhengHei"/>
                <a:cs typeface="Microsoft JhengHei"/>
                <a:sym typeface="Microsoft JhengHei"/>
              </a:rPr>
              <a:t>網路或實體通路</a:t>
            </a:r>
            <a:r>
              <a:rPr lang="zh-TW" sz="1600" b="0" i="0" u="none" strike="noStrike" cap="none" dirty="0">
                <a:solidFill>
                  <a:schemeClr val="dk1"/>
                </a:solidFill>
                <a:latin typeface="Microsoft JhengHei"/>
                <a:ea typeface="Microsoft JhengHei"/>
                <a:cs typeface="Microsoft JhengHei"/>
                <a:sym typeface="Microsoft JhengHei"/>
              </a:rPr>
              <a:t>，均應</a:t>
            </a:r>
            <a:r>
              <a:rPr lang="zh-TW" sz="1600" b="0" i="0" u="none" strike="noStrike" cap="none" dirty="0">
                <a:solidFill>
                  <a:srgbClr val="FE7DCF"/>
                </a:solidFill>
                <a:latin typeface="Microsoft JhengHei"/>
                <a:ea typeface="Microsoft JhengHei"/>
                <a:cs typeface="Microsoft JhengHei"/>
                <a:sym typeface="Microsoft JhengHei"/>
              </a:rPr>
              <a:t>優先取得</a:t>
            </a:r>
            <a:r>
              <a:rPr lang="zh-TW" sz="1600" b="0" i="0" u="none" strike="noStrike" cap="none" dirty="0">
                <a:solidFill>
                  <a:schemeClr val="dk1"/>
                </a:solidFill>
                <a:latin typeface="Microsoft JhengHei"/>
                <a:ea typeface="Microsoft JhengHei"/>
                <a:cs typeface="Microsoft JhengHei"/>
                <a:sym typeface="Microsoft JhengHei"/>
              </a:rPr>
              <a:t>規定所定之收據、統一發票、普通收據或國外、大陸地區等出具之支出憑證辦理報支。</a:t>
            </a:r>
            <a:endParaRPr sz="1600" b="0" i="0" u="none" strike="noStrike" cap="none" dirty="0">
              <a:solidFill>
                <a:schemeClr val="dk1"/>
              </a:solidFill>
              <a:latin typeface="Microsoft JhengHei"/>
              <a:ea typeface="Microsoft JhengHei"/>
              <a:cs typeface="Microsoft JhengHei"/>
              <a:sym typeface="Microsoft JhengHei"/>
            </a:endParaRPr>
          </a:p>
          <a:p>
            <a:pPr marL="457200" marR="0" lvl="0" indent="0" algn="l" rtl="0">
              <a:lnSpc>
                <a:spcPct val="100000"/>
              </a:lnSpc>
              <a:spcBef>
                <a:spcPts val="0"/>
              </a:spcBef>
              <a:spcAft>
                <a:spcPts val="0"/>
              </a:spcAft>
              <a:buClr>
                <a:srgbClr val="000000"/>
              </a:buClr>
              <a:buSzPts val="1400"/>
              <a:buFont typeface="Arial"/>
              <a:buNone/>
            </a:pPr>
            <a:endParaRPr sz="1600" b="1" i="0" u="none" strike="noStrike" cap="none" dirty="0">
              <a:solidFill>
                <a:schemeClr val="dk1"/>
              </a:solidFill>
              <a:latin typeface="Microsoft JhengHei"/>
              <a:ea typeface="Microsoft JhengHei"/>
              <a:cs typeface="Microsoft JhengHei"/>
              <a:sym typeface="Microsoft JhengHei"/>
            </a:endParaRPr>
          </a:p>
          <a:p>
            <a:pPr marL="342900" marR="0" lvl="0" indent="-342900" algn="l" rtl="0">
              <a:lnSpc>
                <a:spcPct val="100000"/>
              </a:lnSpc>
              <a:spcBef>
                <a:spcPts val="0"/>
              </a:spcBef>
              <a:spcAft>
                <a:spcPts val="0"/>
              </a:spcAft>
              <a:buClr>
                <a:srgbClr val="000000"/>
              </a:buClr>
              <a:buSzPts val="2000"/>
              <a:buFont typeface="Noto Sans Symbols"/>
              <a:buChar char="■"/>
            </a:pPr>
            <a:r>
              <a:rPr lang="zh-TW" sz="1600" b="1" i="0" u="none" strike="noStrike" cap="none" dirty="0">
                <a:solidFill>
                  <a:schemeClr val="dk1"/>
                </a:solidFill>
                <a:latin typeface="Microsoft JhengHei"/>
                <a:ea typeface="Microsoft JhengHei"/>
                <a:cs typeface="Microsoft JhengHei"/>
                <a:sym typeface="Microsoft JhengHei"/>
              </a:rPr>
              <a:t>國外支出憑證</a:t>
            </a:r>
            <a:r>
              <a:rPr lang="zh-TW" sz="1600" b="0" i="0" u="none" strike="noStrike" cap="none" dirty="0">
                <a:solidFill>
                  <a:schemeClr val="dk1"/>
                </a:solidFill>
                <a:latin typeface="Microsoft JhengHei"/>
                <a:ea typeface="Microsoft JhengHei"/>
                <a:cs typeface="Microsoft JhengHei"/>
                <a:sym typeface="Microsoft JhengHei"/>
              </a:rPr>
              <a:t>：國外或大陸地區、香港、澳門出具之支出憑證，</a:t>
            </a:r>
            <a:r>
              <a:rPr lang="zh-TW" sz="1600" b="0" i="0" u="none" strike="noStrike" cap="none" dirty="0">
                <a:solidFill>
                  <a:srgbClr val="FF00FF"/>
                </a:solidFill>
                <a:latin typeface="Microsoft JhengHei"/>
                <a:ea typeface="Microsoft JhengHei"/>
                <a:cs typeface="Microsoft JhengHei"/>
                <a:sym typeface="Microsoft JhengHei"/>
              </a:rPr>
              <a:t>未能符合規定</a:t>
            </a:r>
            <a:r>
              <a:rPr lang="zh-TW" sz="1600" b="0" i="0" u="none" strike="noStrike" cap="none" dirty="0">
                <a:solidFill>
                  <a:schemeClr val="dk1"/>
                </a:solidFill>
                <a:latin typeface="Microsoft JhengHei"/>
                <a:ea typeface="Microsoft JhengHei"/>
                <a:cs typeface="Microsoft JhengHei"/>
                <a:sym typeface="Microsoft JhengHei"/>
              </a:rPr>
              <a:t>者，得依其慣例提出，由</a:t>
            </a:r>
            <a:r>
              <a:rPr lang="zh-TW" sz="1600" b="0" i="0" u="none" strike="noStrike" cap="none" dirty="0">
                <a:solidFill>
                  <a:srgbClr val="9900FF"/>
                </a:solidFill>
                <a:latin typeface="Microsoft JhengHei"/>
                <a:ea typeface="Microsoft JhengHei"/>
                <a:cs typeface="Microsoft JhengHei"/>
                <a:sym typeface="Microsoft JhengHei"/>
              </a:rPr>
              <a:t>經手人加註說明</a:t>
            </a:r>
            <a:r>
              <a:rPr lang="zh-TW" sz="1600" b="0" i="0" u="none" strike="noStrike" cap="none" dirty="0">
                <a:solidFill>
                  <a:schemeClr val="dk1"/>
                </a:solidFill>
                <a:latin typeface="Microsoft JhengHei"/>
                <a:ea typeface="Microsoft JhengHei"/>
                <a:cs typeface="Microsoft JhengHei"/>
                <a:sym typeface="Microsoft JhengHei"/>
              </a:rPr>
              <a:t>，並</a:t>
            </a:r>
            <a:r>
              <a:rPr lang="zh-TW" altLang="en-US" sz="1600" dirty="0">
                <a:solidFill>
                  <a:srgbClr val="9900FF"/>
                </a:solidFill>
                <a:latin typeface="Microsoft JhengHei"/>
                <a:ea typeface="Microsoft JhengHei"/>
                <a:cs typeface="Microsoft JhengHei"/>
                <a:sym typeface="Microsoft JhengHei"/>
              </a:rPr>
              <a:t>簽章</a:t>
            </a:r>
            <a:r>
              <a:rPr lang="zh-TW" sz="1600" b="0" i="0" u="none" strike="noStrike" cap="none" dirty="0">
                <a:solidFill>
                  <a:schemeClr val="dk1"/>
                </a:solidFill>
                <a:latin typeface="Microsoft JhengHei"/>
                <a:ea typeface="Microsoft JhengHei"/>
                <a:cs typeface="Microsoft JhengHei"/>
                <a:sym typeface="Microsoft JhengHei"/>
              </a:rPr>
              <a:t>。</a:t>
            </a:r>
            <a:endParaRPr sz="1600" b="0" i="0" u="none" strike="noStrike" cap="none" dirty="0">
              <a:solidFill>
                <a:schemeClr val="dk1"/>
              </a:solidFill>
              <a:latin typeface="Microsoft JhengHei"/>
              <a:ea typeface="Microsoft JhengHei"/>
              <a:cs typeface="Microsoft JhengHei"/>
              <a:sym typeface="Microsoft JhengHei"/>
            </a:endParaRPr>
          </a:p>
        </p:txBody>
      </p:sp>
      <p:pic>
        <p:nvPicPr>
          <p:cNvPr id="1448" name="Google Shape;1448;p48"/>
          <p:cNvPicPr preferRelativeResize="0"/>
          <p:nvPr/>
        </p:nvPicPr>
        <p:blipFill rotWithShape="1">
          <a:blip r:embed="rId5">
            <a:alphaModFix/>
          </a:blip>
          <a:srcRect/>
          <a:stretch/>
        </p:blipFill>
        <p:spPr>
          <a:xfrm>
            <a:off x="-114300" y="3046281"/>
            <a:ext cx="2247900" cy="2195623"/>
          </a:xfrm>
          <a:prstGeom prst="rect">
            <a:avLst/>
          </a:prstGeom>
          <a:noFill/>
          <a:ln>
            <a:noFill/>
          </a:ln>
        </p:spPr>
      </p:pic>
      <p:sp>
        <p:nvSpPr>
          <p:cNvPr id="16" name="投影片編號版面配置區 2">
            <a:extLst>
              <a:ext uri="{FF2B5EF4-FFF2-40B4-BE49-F238E27FC236}">
                <a16:creationId xmlns:a16="http://schemas.microsoft.com/office/drawing/2014/main" id="{3102C125-D905-41F9-B16B-C6D2B44FFF3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39</a:t>
            </a:fld>
            <a:endParaRPr lang="zh-TW" altLang="en-US" sz="1000"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4"/>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173" name="Google Shape;173;p4"/>
          <p:cNvSpPr txBox="1"/>
          <p:nvPr/>
        </p:nvSpPr>
        <p:spPr>
          <a:xfrm>
            <a:off x="2133600" y="1823984"/>
            <a:ext cx="5809286" cy="1136080"/>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1" i="0" u="none" strike="noStrike" cap="none">
                <a:solidFill>
                  <a:srgbClr val="000000"/>
                </a:solidFill>
                <a:latin typeface="Microsoft JhengHei"/>
                <a:ea typeface="Microsoft JhengHei"/>
                <a:cs typeface="Microsoft JhengHei"/>
                <a:sym typeface="Microsoft JhengHei"/>
              </a:rPr>
              <a:t>嗨～新進的計畫助理你們好！我是貓頭鷹博士，我會為大家解答研究計畫報帳各種問題唷！</a:t>
            </a:r>
            <a:endParaRPr sz="700" b="0" i="0" u="none" strike="noStrike" cap="none">
              <a:solidFill>
                <a:srgbClr val="000000"/>
              </a:solidFill>
              <a:latin typeface="Arial"/>
              <a:ea typeface="Arial"/>
              <a:cs typeface="Arial"/>
              <a:sym typeface="Arial"/>
            </a:endParaRPr>
          </a:p>
        </p:txBody>
      </p:sp>
      <p:sp>
        <p:nvSpPr>
          <p:cNvPr id="174" name="Google Shape;174;p4"/>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75" name="Google Shape;175;p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6" name="Google Shape;176;p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7" name="Google Shape;177;p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8" name="Google Shape;178;p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9" name="Google Shape;179;p4"/>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0" name="Google Shape;180;p4"/>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1" name="Google Shape;181;p4"/>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182" name="Google Shape;182;p4"/>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 name="投影片編號版面配置區 2">
            <a:extLst>
              <a:ext uri="{FF2B5EF4-FFF2-40B4-BE49-F238E27FC236}">
                <a16:creationId xmlns:a16="http://schemas.microsoft.com/office/drawing/2014/main" id="{FE927D0C-BA53-4FA3-BE91-4D5C59E0337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a:t>
            </a:fld>
            <a:endParaRPr lang="zh-TW" altLang="en-US" sz="1000"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49"/>
          <p:cNvSpPr txBox="1"/>
          <p:nvPr/>
        </p:nvSpPr>
        <p:spPr>
          <a:xfrm>
            <a:off x="1216859" y="1051397"/>
            <a:ext cx="1267800" cy="107190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454" name="Google Shape;1454;p49"/>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455" name="Google Shape;1455;p4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56" name="Google Shape;1456;p49"/>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457" name="Google Shape;1457;p4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58" name="Google Shape;1458;p4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59" name="Google Shape;1459;p4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60" name="Google Shape;1460;p49"/>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61" name="Google Shape;1461;p49"/>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462" name="Google Shape;1462;p49"/>
          <p:cNvSpPr/>
          <p:nvPr/>
        </p:nvSpPr>
        <p:spPr>
          <a:xfrm>
            <a:off x="3206136" y="853448"/>
            <a:ext cx="2732432" cy="54965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63" name="Google Shape;1463;p49"/>
          <p:cNvSpPr txBox="1"/>
          <p:nvPr/>
        </p:nvSpPr>
        <p:spPr>
          <a:xfrm>
            <a:off x="3305069" y="996028"/>
            <a:ext cx="25338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(一)支出憑證-其他 </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464" name="Google Shape;1464;p49"/>
          <p:cNvSpPr/>
          <p:nvPr/>
        </p:nvSpPr>
        <p:spPr>
          <a:xfrm>
            <a:off x="2326824" y="2000353"/>
            <a:ext cx="4891042" cy="2396019"/>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65" name="Google Shape;1465;p49"/>
          <p:cNvSpPr txBox="1"/>
          <p:nvPr/>
        </p:nvSpPr>
        <p:spPr>
          <a:xfrm>
            <a:off x="2642495" y="2166435"/>
            <a:ext cx="4259700" cy="2068259"/>
          </a:xfrm>
          <a:prstGeom prst="rect">
            <a:avLst/>
          </a:prstGeom>
          <a:noFill/>
          <a:ln>
            <a:noFill/>
          </a:ln>
        </p:spPr>
        <p:txBody>
          <a:bodyPr spcFirstLastPara="1" wrap="square" lIns="0" tIns="0" rIns="0" bIns="0" anchor="ctr" anchorCtr="0">
            <a:spAutoFit/>
          </a:bodyPr>
          <a:lstStyle/>
          <a:p>
            <a:pPr marL="457200" marR="0" lvl="0" indent="-355600" algn="l" rtl="0">
              <a:lnSpc>
                <a:spcPct val="120000"/>
              </a:lnSpc>
              <a:spcBef>
                <a:spcPts val="0"/>
              </a:spcBef>
              <a:spcAft>
                <a:spcPts val="0"/>
              </a:spcAft>
              <a:buClr>
                <a:schemeClr val="dk1"/>
              </a:buClr>
              <a:buSzPts val="2000"/>
              <a:buFont typeface="Noto Sans Symbols"/>
              <a:buChar char="■"/>
            </a:pPr>
            <a:r>
              <a:rPr lang="zh-TW" sz="1600" b="1" i="0" u="none" strike="noStrike" cap="none" dirty="0">
                <a:solidFill>
                  <a:schemeClr val="dk1"/>
                </a:solidFill>
                <a:latin typeface="Microsoft JhengHei"/>
                <a:ea typeface="Microsoft JhengHei"/>
                <a:cs typeface="Microsoft JhengHei"/>
                <a:sym typeface="Microsoft JhengHei"/>
              </a:rPr>
              <a:t>網路交易收據</a:t>
            </a:r>
            <a:r>
              <a:rPr lang="zh-TW" sz="1600" b="0" i="0" u="none" strike="noStrike" cap="none" dirty="0">
                <a:solidFill>
                  <a:schemeClr val="dk1"/>
                </a:solidFill>
                <a:latin typeface="Microsoft JhengHei"/>
                <a:ea typeface="Microsoft JhengHei"/>
                <a:cs typeface="Microsoft JhengHei"/>
                <a:sym typeface="Microsoft JhengHei"/>
              </a:rPr>
              <a:t>：</a:t>
            </a:r>
            <a:endParaRPr sz="1600" b="0" i="0" u="none" strike="noStrike" cap="none" dirty="0">
              <a:solidFill>
                <a:schemeClr val="dk1"/>
              </a:solidFill>
              <a:latin typeface="Microsoft JhengHei"/>
              <a:ea typeface="Microsoft JhengHei"/>
              <a:cs typeface="Microsoft JhengHei"/>
              <a:sym typeface="Microsoft JhengHei"/>
            </a:endParaRPr>
          </a:p>
          <a:p>
            <a:pPr marL="914400" marR="0" lvl="1" indent="-355600" algn="l" rtl="0">
              <a:lnSpc>
                <a:spcPct val="120000"/>
              </a:lnSpc>
              <a:spcBef>
                <a:spcPts val="0"/>
              </a:spcBef>
              <a:spcAft>
                <a:spcPts val="0"/>
              </a:spcAft>
              <a:buClr>
                <a:schemeClr val="dk1"/>
              </a:buClr>
              <a:buSzPts val="2000"/>
              <a:buFont typeface="Noto Sans Symbols"/>
              <a:buChar char="○"/>
            </a:pPr>
            <a:r>
              <a:rPr lang="zh-TW" sz="1600" b="0" i="0" u="none" strike="noStrike" cap="none" dirty="0">
                <a:solidFill>
                  <a:schemeClr val="dk1"/>
                </a:solidFill>
                <a:latin typeface="Microsoft JhengHei"/>
                <a:ea typeface="Microsoft JhengHei"/>
                <a:cs typeface="Microsoft JhengHei"/>
                <a:sym typeface="Microsoft JhengHei"/>
              </a:rPr>
              <a:t>各機關透過</a:t>
            </a:r>
            <a:r>
              <a:rPr lang="zh-TW" sz="1600" b="0" i="0" u="none" strike="noStrike" cap="none" dirty="0">
                <a:solidFill>
                  <a:srgbClr val="FF00FF"/>
                </a:solidFill>
                <a:latin typeface="Microsoft JhengHei"/>
                <a:ea typeface="Microsoft JhengHei"/>
                <a:cs typeface="Microsoft JhengHei"/>
                <a:sym typeface="Microsoft JhengHei"/>
              </a:rPr>
              <a:t>網路完成交易</a:t>
            </a:r>
            <a:r>
              <a:rPr lang="zh-TW" sz="1600" b="0" i="0" u="none" strike="noStrike" cap="none" dirty="0">
                <a:solidFill>
                  <a:schemeClr val="dk1"/>
                </a:solidFill>
                <a:latin typeface="Microsoft JhengHei"/>
                <a:ea typeface="Microsoft JhengHei"/>
                <a:cs typeface="Microsoft JhengHei"/>
                <a:sym typeface="Microsoft JhengHei"/>
              </a:rPr>
              <a:t>，應</a:t>
            </a:r>
            <a:r>
              <a:rPr lang="zh-TW" sz="1600" b="0" i="0" u="none" strike="noStrike" cap="none" dirty="0">
                <a:solidFill>
                  <a:srgbClr val="FF00FF"/>
                </a:solidFill>
                <a:latin typeface="Microsoft JhengHei"/>
                <a:ea typeface="Microsoft JhengHei"/>
                <a:cs typeface="Microsoft JhengHei"/>
                <a:sym typeface="Microsoft JhengHei"/>
              </a:rPr>
              <a:t>取得收據、發票或相關單據</a:t>
            </a:r>
            <a:r>
              <a:rPr lang="zh-TW" sz="1600" b="0" i="0" u="none" strike="noStrike" cap="none" dirty="0">
                <a:solidFill>
                  <a:schemeClr val="dk1"/>
                </a:solidFill>
                <a:latin typeface="Microsoft JhengHei"/>
                <a:ea typeface="Microsoft JhengHei"/>
                <a:cs typeface="Microsoft JhengHei"/>
                <a:sym typeface="Microsoft JhengHei"/>
              </a:rPr>
              <a:t>。網路下載列印之單據， 應由經手人簽章。</a:t>
            </a:r>
            <a:endParaRPr sz="1600" b="0" i="0" u="none" strike="noStrike" cap="none" dirty="0">
              <a:solidFill>
                <a:schemeClr val="dk1"/>
              </a:solidFill>
              <a:latin typeface="Microsoft JhengHei"/>
              <a:ea typeface="Microsoft JhengHei"/>
              <a:cs typeface="Microsoft JhengHei"/>
              <a:sym typeface="Microsoft JhengHei"/>
            </a:endParaRPr>
          </a:p>
          <a:p>
            <a:pPr marL="914400" marR="0" lvl="1" indent="-355600" algn="l" rtl="0">
              <a:lnSpc>
                <a:spcPct val="120000"/>
              </a:lnSpc>
              <a:spcBef>
                <a:spcPts val="0"/>
              </a:spcBef>
              <a:spcAft>
                <a:spcPts val="0"/>
              </a:spcAft>
              <a:buClr>
                <a:schemeClr val="dk1"/>
              </a:buClr>
              <a:buSzPts val="2000"/>
              <a:buFont typeface="Noto Sans Symbols"/>
              <a:buChar char="○"/>
            </a:pPr>
            <a:r>
              <a:rPr lang="zh-TW" sz="1600" b="0" i="0" u="none" strike="noStrike" cap="none" dirty="0">
                <a:solidFill>
                  <a:schemeClr val="dk1"/>
                </a:solidFill>
                <a:latin typeface="Microsoft JhengHei"/>
                <a:ea typeface="Microsoft JhengHei"/>
                <a:cs typeface="Microsoft JhengHei"/>
                <a:sym typeface="Microsoft JhengHei"/>
              </a:rPr>
              <a:t>但因特殊情形</a:t>
            </a:r>
            <a:r>
              <a:rPr lang="zh-TW" sz="1600" b="0" i="0" u="none" strike="noStrike" cap="none" dirty="0">
                <a:solidFill>
                  <a:srgbClr val="FF00FF"/>
                </a:solidFill>
                <a:latin typeface="Microsoft JhengHei"/>
                <a:ea typeface="Microsoft JhengHei"/>
                <a:cs typeface="Microsoft JhengHei"/>
                <a:sym typeface="Microsoft JhengHei"/>
              </a:rPr>
              <a:t>不能取得者</a:t>
            </a:r>
            <a:r>
              <a:rPr lang="zh-TW" sz="1600" b="0" i="0" u="none" strike="noStrike" cap="none" dirty="0">
                <a:solidFill>
                  <a:schemeClr val="dk1"/>
                </a:solidFill>
                <a:latin typeface="Microsoft JhengHei"/>
                <a:ea typeface="Microsoft JhengHei"/>
                <a:cs typeface="Microsoft JhengHei"/>
                <a:sym typeface="Microsoft JhengHei"/>
              </a:rPr>
              <a:t>，得以</a:t>
            </a:r>
            <a:r>
              <a:rPr lang="zh-TW" sz="1600" b="0" i="0" u="none" strike="noStrike" cap="none" dirty="0">
                <a:solidFill>
                  <a:srgbClr val="9900FF"/>
                </a:solidFill>
                <a:latin typeface="Microsoft JhengHei"/>
                <a:ea typeface="Microsoft JhengHei"/>
                <a:cs typeface="Microsoft JhengHei"/>
                <a:sym typeface="Microsoft JhengHei"/>
              </a:rPr>
              <a:t>獲有記載事項足資證明支付事實之電子憑證</a:t>
            </a:r>
            <a:r>
              <a:rPr lang="zh-TW" sz="1600" b="0" i="0" u="none" strike="noStrike" cap="none" dirty="0">
                <a:solidFill>
                  <a:schemeClr val="dk1"/>
                </a:solidFill>
                <a:latin typeface="Microsoft JhengHei"/>
                <a:ea typeface="Microsoft JhengHei"/>
                <a:cs typeface="Microsoft JhengHei"/>
                <a:sym typeface="Microsoft JhengHei"/>
              </a:rPr>
              <a:t>作為支出憑證。</a:t>
            </a:r>
            <a:endParaRPr sz="1600" b="0" i="0" u="none" strike="noStrike" cap="none" dirty="0">
              <a:solidFill>
                <a:schemeClr val="dk1"/>
              </a:solidFill>
              <a:latin typeface="Microsoft JhengHei"/>
              <a:ea typeface="Microsoft JhengHei"/>
              <a:cs typeface="Microsoft JhengHei"/>
              <a:sym typeface="Microsoft JhengHei"/>
            </a:endParaRPr>
          </a:p>
        </p:txBody>
      </p:sp>
      <p:pic>
        <p:nvPicPr>
          <p:cNvPr id="1466" name="Google Shape;1466;p49"/>
          <p:cNvPicPr preferRelativeResize="0"/>
          <p:nvPr/>
        </p:nvPicPr>
        <p:blipFill rotWithShape="1">
          <a:blip r:embed="rId5">
            <a:alphaModFix/>
          </a:blip>
          <a:srcRect/>
          <a:stretch/>
        </p:blipFill>
        <p:spPr>
          <a:xfrm>
            <a:off x="-114300" y="3046281"/>
            <a:ext cx="2247901" cy="2195623"/>
          </a:xfrm>
          <a:prstGeom prst="rect">
            <a:avLst/>
          </a:prstGeom>
          <a:noFill/>
          <a:ln>
            <a:noFill/>
          </a:ln>
        </p:spPr>
      </p:pic>
      <p:sp>
        <p:nvSpPr>
          <p:cNvPr id="16" name="投影片編號版面配置區 2">
            <a:extLst>
              <a:ext uri="{FF2B5EF4-FFF2-40B4-BE49-F238E27FC236}">
                <a16:creationId xmlns:a16="http://schemas.microsoft.com/office/drawing/2014/main" id="{4360D05C-0C64-4B6C-B4E5-916E0F899539}"/>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40</a:t>
            </a:fld>
            <a:endParaRPr lang="zh-TW" altLang="en-US" sz="1000" dirty="0">
              <a:solidFill>
                <a:schemeClr val="tx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Google Shape;1471;p50"/>
          <p:cNvSpPr txBox="1"/>
          <p:nvPr/>
        </p:nvSpPr>
        <p:spPr>
          <a:xfrm>
            <a:off x="1216859" y="1051397"/>
            <a:ext cx="1267684" cy="107177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472" name="Google Shape;1472;p50"/>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473" name="Google Shape;1473;p5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74" name="Google Shape;1474;p50"/>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475" name="Google Shape;1475;p50"/>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76" name="Google Shape;1476;p50"/>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77" name="Google Shape;1477;p5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78" name="Google Shape;1478;p50"/>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79" name="Google Shape;1479;p50"/>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480" name="Google Shape;1480;p50"/>
          <p:cNvSpPr/>
          <p:nvPr/>
        </p:nvSpPr>
        <p:spPr>
          <a:xfrm>
            <a:off x="3206136" y="853448"/>
            <a:ext cx="2736000" cy="6480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81" name="Google Shape;1481;p50"/>
          <p:cNvSpPr txBox="1"/>
          <p:nvPr/>
        </p:nvSpPr>
        <p:spPr>
          <a:xfrm>
            <a:off x="3233079" y="911540"/>
            <a:ext cx="2709057" cy="553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(一)支出憑證 –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支出證明單</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482" name="Google Shape;1482;p50"/>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83" name="Google Shape;1483;p50"/>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優先順序</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484" name="Google Shape;1484;p50"/>
          <p:cNvSpPr txBox="1"/>
          <p:nvPr/>
        </p:nvSpPr>
        <p:spPr>
          <a:xfrm>
            <a:off x="427718" y="1709255"/>
            <a:ext cx="3496961" cy="969496"/>
          </a:xfrm>
          <a:prstGeom prst="rect">
            <a:avLst/>
          </a:prstGeom>
          <a:noFill/>
          <a:ln>
            <a:noFill/>
          </a:ln>
        </p:spPr>
        <p:txBody>
          <a:bodyPr spcFirstLastPara="1" wrap="square" lIns="0" tIns="0" rIns="0" bIns="0" anchor="t" anchorCtr="0">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sz="1400" b="0" i="0" u="none" strike="noStrike" cap="none" dirty="0">
                <a:solidFill>
                  <a:srgbClr val="FF00FF"/>
                </a:solidFill>
                <a:latin typeface="Microsoft JhengHei"/>
                <a:ea typeface="Microsoft JhengHei"/>
                <a:cs typeface="Microsoft JhengHei"/>
                <a:sym typeface="Microsoft JhengHei"/>
              </a:rPr>
              <a:t>支出憑證遺失或供其他用途</a:t>
            </a:r>
            <a:r>
              <a:rPr lang="zh-TW" sz="1400" b="0" i="0" u="none" strike="noStrike" cap="none" dirty="0">
                <a:solidFill>
                  <a:srgbClr val="000000"/>
                </a:solidFill>
                <a:latin typeface="Microsoft JhengHei"/>
                <a:ea typeface="Microsoft JhengHei"/>
                <a:cs typeface="Microsoft JhengHei"/>
                <a:sym typeface="Microsoft JhengHei"/>
              </a:rPr>
              <a:t>者，應取得其</a:t>
            </a:r>
            <a:r>
              <a:rPr lang="zh-TW" sz="1400" b="0" i="0" u="none" strike="noStrike" cap="none" dirty="0">
                <a:solidFill>
                  <a:srgbClr val="9900FF"/>
                </a:solidFill>
                <a:latin typeface="Microsoft JhengHei"/>
                <a:ea typeface="Microsoft JhengHei"/>
                <a:cs typeface="Microsoft JhengHei"/>
                <a:sym typeface="Microsoft JhengHei"/>
              </a:rPr>
              <a:t>影本或其他可資證明</a:t>
            </a:r>
            <a:r>
              <a:rPr lang="zh-TW" sz="1400" b="0" i="0" u="none" strike="noStrike" cap="none" dirty="0">
                <a:solidFill>
                  <a:srgbClr val="000000"/>
                </a:solidFill>
                <a:latin typeface="Microsoft JhengHei"/>
                <a:ea typeface="Microsoft JhengHei"/>
                <a:cs typeface="Microsoft JhengHei"/>
                <a:sym typeface="Microsoft JhengHei"/>
              </a:rPr>
              <a:t>之文件，由經手人註明無法提出原本之原因，並</a:t>
            </a:r>
            <a:r>
              <a:rPr lang="zh-TW" sz="1400" b="0" i="0" u="none" strike="noStrike" cap="none" dirty="0">
                <a:solidFill>
                  <a:srgbClr val="9900FF"/>
                </a:solidFill>
                <a:latin typeface="Microsoft JhengHei"/>
                <a:ea typeface="Microsoft JhengHei"/>
                <a:cs typeface="Microsoft JhengHei"/>
                <a:sym typeface="Microsoft JhengHei"/>
              </a:rPr>
              <a:t>簽</a:t>
            </a:r>
            <a:r>
              <a:rPr lang="zh-TW" altLang="en-US" sz="1400" b="0" i="0" u="none" strike="noStrike" cap="none" dirty="0">
                <a:solidFill>
                  <a:srgbClr val="9900FF"/>
                </a:solidFill>
                <a:latin typeface="Microsoft JhengHei"/>
                <a:ea typeface="Microsoft JhengHei"/>
                <a:cs typeface="Microsoft JhengHei"/>
                <a:sym typeface="Microsoft JhengHei"/>
              </a:rPr>
              <a:t>章</a:t>
            </a:r>
            <a:r>
              <a:rPr lang="zh-TW" sz="1400" b="0" i="0" u="none" strike="noStrike" cap="none" dirty="0">
                <a:solidFill>
                  <a:srgbClr val="000000"/>
                </a:solidFill>
                <a:latin typeface="Microsoft JhengHei"/>
                <a:ea typeface="Microsoft JhengHei"/>
                <a:cs typeface="Microsoft JhengHei"/>
                <a:sym typeface="Microsoft JhengHei"/>
              </a:rPr>
              <a:t>。</a:t>
            </a:r>
            <a:endParaRPr sz="1400" b="0" i="0" u="none" strike="noStrike" cap="none" dirty="0">
              <a:solidFill>
                <a:srgbClr val="FF00FF"/>
              </a:solidFill>
              <a:latin typeface="Microsoft JhengHei"/>
              <a:ea typeface="Microsoft JhengHei"/>
              <a:cs typeface="Microsoft JhengHei"/>
              <a:sym typeface="Microsoft JhengHei"/>
            </a:endParaRPr>
          </a:p>
        </p:txBody>
      </p:sp>
      <p:sp>
        <p:nvSpPr>
          <p:cNvPr id="1485" name="Google Shape;1485;p50"/>
          <p:cNvSpPr/>
          <p:nvPr/>
        </p:nvSpPr>
        <p:spPr>
          <a:xfrm>
            <a:off x="1207799" y="4044869"/>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F2D74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486" name="Google Shape;1486;p50"/>
          <p:cNvGrpSpPr/>
          <p:nvPr/>
        </p:nvGrpSpPr>
        <p:grpSpPr>
          <a:xfrm>
            <a:off x="1782882" y="2751496"/>
            <a:ext cx="1079315" cy="1079315"/>
            <a:chOff x="-424928" y="250653"/>
            <a:chExt cx="812800" cy="812800"/>
          </a:xfrm>
        </p:grpSpPr>
        <p:sp>
          <p:nvSpPr>
            <p:cNvPr id="1487" name="Google Shape;1487;p50"/>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88" name="Google Shape;1488;p50"/>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dk1"/>
                  </a:solidFill>
                  <a:latin typeface="Ultra"/>
                  <a:ea typeface="Ultra"/>
                  <a:cs typeface="Ultra"/>
                  <a:sym typeface="Ultra"/>
                </a:rPr>
                <a:t>1</a:t>
              </a:r>
              <a:endParaRPr sz="1400" b="0" i="0" u="none" strike="noStrike" cap="none" dirty="0">
                <a:solidFill>
                  <a:srgbClr val="000000"/>
                </a:solidFill>
                <a:latin typeface="Arial"/>
                <a:ea typeface="Arial"/>
                <a:cs typeface="Arial"/>
                <a:sym typeface="Arial"/>
              </a:endParaRPr>
            </a:p>
          </p:txBody>
        </p:sp>
      </p:grpSp>
      <p:sp>
        <p:nvSpPr>
          <p:cNvPr id="1489" name="Google Shape;1489;p50"/>
          <p:cNvSpPr txBox="1"/>
          <p:nvPr/>
        </p:nvSpPr>
        <p:spPr>
          <a:xfrm>
            <a:off x="1416258" y="4155900"/>
            <a:ext cx="1870637" cy="4924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支出憑證 </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（收據、發票等）</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490" name="Google Shape;1490;p50"/>
          <p:cNvSpPr/>
          <p:nvPr/>
        </p:nvSpPr>
        <p:spPr>
          <a:xfrm>
            <a:off x="3716221" y="4069583"/>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FE7DC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491" name="Google Shape;1491;p50"/>
          <p:cNvGrpSpPr/>
          <p:nvPr/>
        </p:nvGrpSpPr>
        <p:grpSpPr>
          <a:xfrm>
            <a:off x="4291304" y="2776210"/>
            <a:ext cx="1079315" cy="1079315"/>
            <a:chOff x="-424928" y="250653"/>
            <a:chExt cx="812800" cy="812800"/>
          </a:xfrm>
        </p:grpSpPr>
        <p:sp>
          <p:nvSpPr>
            <p:cNvPr id="1492" name="Google Shape;1492;p50"/>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DC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493" name="Google Shape;1493;p50"/>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lt1"/>
                  </a:solidFill>
                  <a:latin typeface="Ultra"/>
                  <a:ea typeface="Ultra"/>
                  <a:cs typeface="Ultra"/>
                  <a:sym typeface="Ultra"/>
                </a:rPr>
                <a:t>2</a:t>
              </a:r>
              <a:endParaRPr sz="1400" b="0" i="0" u="none" strike="noStrike" cap="none" dirty="0">
                <a:solidFill>
                  <a:srgbClr val="000000"/>
                </a:solidFill>
                <a:latin typeface="Arial"/>
                <a:ea typeface="Arial"/>
                <a:cs typeface="Arial"/>
                <a:sym typeface="Arial"/>
              </a:endParaRPr>
            </a:p>
          </p:txBody>
        </p:sp>
      </p:grpSp>
      <p:sp>
        <p:nvSpPr>
          <p:cNvPr id="1494" name="Google Shape;1494;p50"/>
          <p:cNvSpPr txBox="1"/>
          <p:nvPr/>
        </p:nvSpPr>
        <p:spPr>
          <a:xfrm>
            <a:off x="3924680" y="4180614"/>
            <a:ext cx="1870637" cy="4924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chemeClr val="lt1"/>
                </a:solidFill>
                <a:latin typeface="Microsoft JhengHei"/>
                <a:ea typeface="Microsoft JhengHei"/>
                <a:cs typeface="Microsoft JhengHei"/>
                <a:sym typeface="Microsoft JhengHei"/>
              </a:rPr>
              <a:t>影本或其他</a:t>
            </a:r>
            <a:endParaRPr sz="1600" b="1" i="0" u="none" strike="noStrike" cap="none" dirty="0">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chemeClr val="lt1"/>
                </a:solidFill>
                <a:latin typeface="Microsoft JhengHei"/>
                <a:ea typeface="Microsoft JhengHei"/>
                <a:cs typeface="Microsoft JhengHei"/>
                <a:sym typeface="Microsoft JhengHei"/>
              </a:rPr>
              <a:t>可資證明之文件</a:t>
            </a:r>
            <a:endParaRPr sz="1600" b="1" i="0" u="none" strike="noStrike" cap="none" dirty="0">
              <a:solidFill>
                <a:schemeClr val="lt1"/>
              </a:solidFill>
              <a:latin typeface="Microsoft JhengHei"/>
              <a:ea typeface="Microsoft JhengHei"/>
              <a:cs typeface="Microsoft JhengHei"/>
              <a:sym typeface="Microsoft JhengHei"/>
            </a:endParaRPr>
          </a:p>
        </p:txBody>
      </p:sp>
      <p:sp>
        <p:nvSpPr>
          <p:cNvPr id="1495" name="Google Shape;1495;p50"/>
          <p:cNvSpPr/>
          <p:nvPr/>
        </p:nvSpPr>
        <p:spPr>
          <a:xfrm>
            <a:off x="6397637" y="4094297"/>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B1E6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496" name="Google Shape;1496;p50"/>
          <p:cNvGrpSpPr/>
          <p:nvPr/>
        </p:nvGrpSpPr>
        <p:grpSpPr>
          <a:xfrm>
            <a:off x="6972720" y="2800924"/>
            <a:ext cx="1079315" cy="1079315"/>
            <a:chOff x="-424928" y="250653"/>
            <a:chExt cx="812800" cy="812800"/>
          </a:xfrm>
        </p:grpSpPr>
        <p:sp>
          <p:nvSpPr>
            <p:cNvPr id="1497" name="Google Shape;1497;p50"/>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E6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98" name="Google Shape;1498;p50"/>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dk1"/>
                  </a:solidFill>
                  <a:latin typeface="Ultra"/>
                  <a:ea typeface="Ultra"/>
                  <a:cs typeface="Ultra"/>
                  <a:sym typeface="Ultra"/>
                </a:rPr>
                <a:t>3</a:t>
              </a:r>
              <a:endParaRPr sz="1400" b="0" i="0" u="none" strike="noStrike" cap="none" dirty="0">
                <a:solidFill>
                  <a:srgbClr val="000000"/>
                </a:solidFill>
                <a:latin typeface="Arial"/>
                <a:ea typeface="Arial"/>
                <a:cs typeface="Arial"/>
                <a:sym typeface="Arial"/>
              </a:endParaRPr>
            </a:p>
          </p:txBody>
        </p:sp>
      </p:grpSp>
      <p:sp>
        <p:nvSpPr>
          <p:cNvPr id="1499" name="Google Shape;1499;p50"/>
          <p:cNvSpPr txBox="1"/>
          <p:nvPr/>
        </p:nvSpPr>
        <p:spPr>
          <a:xfrm>
            <a:off x="6606096" y="4254756"/>
            <a:ext cx="1870637" cy="369332"/>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支出證明單</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00" name="Google Shape;1500;p50"/>
          <p:cNvSpPr txBox="1"/>
          <p:nvPr/>
        </p:nvSpPr>
        <p:spPr>
          <a:xfrm>
            <a:off x="4591952" y="1672186"/>
            <a:ext cx="3953033" cy="969496"/>
          </a:xfrm>
          <a:prstGeom prst="rect">
            <a:avLst/>
          </a:prstGeom>
          <a:noFill/>
          <a:ln>
            <a:noFill/>
          </a:ln>
        </p:spPr>
        <p:txBody>
          <a:bodyPr spcFirstLastPara="1" wrap="square" lIns="0" tIns="0" rIns="0" bIns="0" anchor="t" anchorCtr="0">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因</a:t>
            </a:r>
            <a:r>
              <a:rPr lang="zh-TW" sz="1400" b="0" i="0" u="none" strike="noStrike" cap="none" dirty="0">
                <a:solidFill>
                  <a:srgbClr val="FF00FF"/>
                </a:solidFill>
                <a:latin typeface="Microsoft JhengHei"/>
                <a:ea typeface="Microsoft JhengHei"/>
                <a:cs typeface="Microsoft JhengHei"/>
                <a:sym typeface="Microsoft JhengHei"/>
              </a:rPr>
              <a:t>特殊情形不能取得前項影本或其他可資證明之文件</a:t>
            </a:r>
            <a:r>
              <a:rPr lang="zh-TW" sz="1400" b="0" i="0" u="none" strike="noStrike" cap="none" dirty="0">
                <a:solidFill>
                  <a:srgbClr val="000000"/>
                </a:solidFill>
                <a:latin typeface="Microsoft JhengHei"/>
                <a:ea typeface="Microsoft JhengHei"/>
                <a:cs typeface="Microsoft JhengHei"/>
                <a:sym typeface="Microsoft JhengHei"/>
              </a:rPr>
              <a:t>者，應由經手人開具</a:t>
            </a:r>
            <a:r>
              <a:rPr lang="zh-TW" sz="1400" b="0" i="0" u="none" strike="noStrike" cap="none" dirty="0">
                <a:solidFill>
                  <a:srgbClr val="9900FF"/>
                </a:solidFill>
                <a:latin typeface="Microsoft JhengHei"/>
                <a:ea typeface="Microsoft JhengHei"/>
                <a:cs typeface="Microsoft JhengHei"/>
                <a:sym typeface="Microsoft JhengHei"/>
              </a:rPr>
              <a:t>支出證明單</a:t>
            </a:r>
            <a:r>
              <a:rPr lang="zh-TW" sz="1400" b="0" i="0" u="none" strike="noStrike" cap="none" dirty="0">
                <a:solidFill>
                  <a:srgbClr val="000000"/>
                </a:solidFill>
                <a:latin typeface="Microsoft JhengHei"/>
                <a:ea typeface="Microsoft JhengHei"/>
                <a:cs typeface="Microsoft JhengHei"/>
                <a:sym typeface="Microsoft JhengHei"/>
              </a:rPr>
              <a:t>，書明不能取得原因，並</a:t>
            </a:r>
            <a:r>
              <a:rPr lang="zh-TW" sz="1400" b="0" i="0" u="none" strike="noStrike" cap="none" dirty="0">
                <a:solidFill>
                  <a:srgbClr val="9900FF"/>
                </a:solidFill>
                <a:latin typeface="Microsoft JhengHei"/>
                <a:ea typeface="Microsoft JhengHei"/>
                <a:cs typeface="Microsoft JhengHei"/>
                <a:sym typeface="Microsoft JhengHei"/>
              </a:rPr>
              <a:t>簽</a:t>
            </a:r>
            <a:r>
              <a:rPr lang="zh-TW" altLang="en-US" sz="1400" b="0" i="0" u="none" strike="noStrike" cap="none" dirty="0">
                <a:solidFill>
                  <a:srgbClr val="9900FF"/>
                </a:solidFill>
                <a:latin typeface="Microsoft JhengHei"/>
                <a:ea typeface="Microsoft JhengHei"/>
                <a:cs typeface="Microsoft JhengHei"/>
                <a:sym typeface="Microsoft JhengHei"/>
              </a:rPr>
              <a:t>章</a:t>
            </a:r>
            <a:r>
              <a:rPr lang="zh-TW" sz="1400" b="0" i="0" u="none" strike="noStrike" cap="none" dirty="0">
                <a:solidFill>
                  <a:srgbClr val="000000"/>
                </a:solidFill>
                <a:latin typeface="Microsoft JhengHei"/>
                <a:ea typeface="Microsoft JhengHei"/>
                <a:cs typeface="Microsoft JhengHei"/>
                <a:sym typeface="Microsoft JhengHei"/>
              </a:rPr>
              <a:t>。</a:t>
            </a:r>
            <a:endParaRPr sz="1400" b="0" i="0" u="none" strike="noStrike" cap="none" dirty="0">
              <a:solidFill>
                <a:srgbClr val="000000"/>
              </a:solidFill>
              <a:latin typeface="Arial"/>
              <a:ea typeface="Arial"/>
              <a:cs typeface="Arial"/>
              <a:sym typeface="Arial"/>
            </a:endParaRPr>
          </a:p>
        </p:txBody>
      </p:sp>
      <p:sp>
        <p:nvSpPr>
          <p:cNvPr id="32" name="投影片編號版面配置區 2">
            <a:extLst>
              <a:ext uri="{FF2B5EF4-FFF2-40B4-BE49-F238E27FC236}">
                <a16:creationId xmlns:a16="http://schemas.microsoft.com/office/drawing/2014/main" id="{31A5C7C9-468D-4824-BD59-906A7D441F4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41</a:t>
            </a:fld>
            <a:endParaRPr lang="zh-TW" altLang="en-US" sz="1000" dirty="0">
              <a:solidFill>
                <a:schemeClr val="tx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51"/>
          <p:cNvSpPr txBox="1"/>
          <p:nvPr/>
        </p:nvSpPr>
        <p:spPr>
          <a:xfrm>
            <a:off x="1216859" y="1051397"/>
            <a:ext cx="1267684" cy="107177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506" name="Google Shape;1506;p51"/>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07" name="Google Shape;1507;p5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08" name="Google Shape;1508;p51"/>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509" name="Google Shape;1509;p51"/>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10" name="Google Shape;1510;p51"/>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11" name="Google Shape;1511;p5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12" name="Google Shape;1512;p51"/>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13" name="Google Shape;1513;p51"/>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514" name="Google Shape;1514;p51"/>
          <p:cNvSpPr/>
          <p:nvPr/>
        </p:nvSpPr>
        <p:spPr>
          <a:xfrm>
            <a:off x="3206136" y="853448"/>
            <a:ext cx="2736000" cy="6480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15" name="Google Shape;1515;p51"/>
          <p:cNvSpPr txBox="1"/>
          <p:nvPr/>
        </p:nvSpPr>
        <p:spPr>
          <a:xfrm>
            <a:off x="3233079" y="911540"/>
            <a:ext cx="2709057" cy="553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(一)支出憑證 –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支出證明單</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516" name="Google Shape;1516;p51"/>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17" name="Google Shape;1517;p51"/>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欄位注意</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19" name="Google Shape;1519;p51"/>
          <p:cNvSpPr txBox="1"/>
          <p:nvPr/>
        </p:nvSpPr>
        <p:spPr>
          <a:xfrm>
            <a:off x="427719" y="1622757"/>
            <a:ext cx="4140000" cy="339785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1. 經手人：計畫主持人</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2. 日期：實際消費日期</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3.不能取得單據原因：確實填寫原因。</a:t>
            </a:r>
            <a:endParaRPr sz="1600" b="1" i="0" u="none" strike="noStrike" cap="none" dirty="0">
              <a:solidFill>
                <a:srgbClr val="000000"/>
              </a:solidFill>
              <a:latin typeface="Microsoft JhengHei"/>
              <a:ea typeface="Microsoft JhengHei"/>
              <a:cs typeface="Microsoft JhengHei"/>
              <a:sym typeface="Microsoft JhengHei"/>
            </a:endParaRPr>
          </a:p>
          <a:p>
            <a:pPr marL="457200" marR="0" lvl="0" indent="-317500" algn="l" rtl="0">
              <a:lnSpc>
                <a:spcPct val="100000"/>
              </a:lnSpc>
              <a:spcBef>
                <a:spcPts val="0"/>
              </a:spcBef>
              <a:spcAft>
                <a:spcPts val="0"/>
              </a:spcAft>
              <a:buClr>
                <a:schemeClr val="dk1"/>
              </a:buClr>
              <a:buSzPts val="1400"/>
              <a:buFont typeface="Microsoft JhengHei"/>
              <a:buChar char="●"/>
            </a:pPr>
            <a:r>
              <a:rPr lang="zh-TW" sz="1400" b="0" i="0" u="none" strike="noStrike" cap="none" dirty="0">
                <a:solidFill>
                  <a:schemeClr val="dk1"/>
                </a:solidFill>
                <a:latin typeface="Microsoft JhengHei"/>
                <a:ea typeface="Microsoft JhengHei"/>
                <a:cs typeface="Microsoft JhengHei"/>
                <a:sym typeface="Microsoft JhengHei"/>
              </a:rPr>
              <a:t>國外廠商或是信用卡付款，不代表就一定不能取得單據。</a:t>
            </a:r>
            <a:endParaRPr sz="1400" b="0" i="0" u="none" strike="noStrike" cap="none" dirty="0">
              <a:solidFill>
                <a:schemeClr val="dk1"/>
              </a:solidFill>
              <a:latin typeface="Microsoft JhengHei"/>
              <a:ea typeface="Microsoft JhengHei"/>
              <a:cs typeface="Microsoft JhengHei"/>
              <a:sym typeface="Microsoft JhengHei"/>
            </a:endParaRPr>
          </a:p>
          <a:p>
            <a:pPr marL="457200" marR="0" lvl="0" indent="-317500" algn="l" rtl="0">
              <a:lnSpc>
                <a:spcPct val="100000"/>
              </a:lnSpc>
              <a:spcBef>
                <a:spcPts val="0"/>
              </a:spcBef>
              <a:spcAft>
                <a:spcPts val="0"/>
              </a:spcAft>
              <a:buClr>
                <a:schemeClr val="dk1"/>
              </a:buClr>
              <a:buSzPts val="1400"/>
              <a:buFont typeface="Microsoft JhengHei"/>
              <a:buChar char="●"/>
            </a:pPr>
            <a:r>
              <a:rPr lang="zh-TW" sz="1400" b="0" i="0" u="none" strike="noStrike" cap="none" dirty="0">
                <a:solidFill>
                  <a:schemeClr val="dk1"/>
                </a:solidFill>
                <a:latin typeface="Microsoft JhengHei"/>
                <a:ea typeface="Microsoft JhengHei"/>
                <a:cs typeface="Microsoft JhengHei"/>
                <a:sym typeface="Microsoft JhengHei"/>
              </a:rPr>
              <a:t>若是</a:t>
            </a:r>
            <a:r>
              <a:rPr lang="zh-TW" sz="1400" b="0" i="0" u="none" strike="noStrike" cap="none" dirty="0">
                <a:solidFill>
                  <a:srgbClr val="FF00FF"/>
                </a:solidFill>
                <a:latin typeface="Microsoft JhengHei"/>
                <a:ea typeface="Microsoft JhengHei"/>
                <a:cs typeface="Microsoft JhengHei"/>
                <a:sym typeface="Microsoft JhengHei"/>
              </a:rPr>
              <a:t>信用卡交易手續費</a:t>
            </a:r>
            <a:r>
              <a:rPr lang="zh-TW" sz="1400" b="0" i="0" u="none" strike="noStrike" cap="none" dirty="0">
                <a:solidFill>
                  <a:schemeClr val="dk1"/>
                </a:solidFill>
                <a:latin typeface="Microsoft JhengHei"/>
                <a:ea typeface="Microsoft JhengHei"/>
                <a:cs typeface="Microsoft JhengHei"/>
                <a:sym typeface="Microsoft JhengHei"/>
              </a:rPr>
              <a:t>，務必提供</a:t>
            </a:r>
            <a:r>
              <a:rPr lang="zh-TW" sz="1400" b="0" i="0" u="none" strike="noStrike" cap="none" dirty="0">
                <a:solidFill>
                  <a:srgbClr val="FF00FF"/>
                </a:solidFill>
                <a:latin typeface="Microsoft JhengHei"/>
                <a:ea typeface="Microsoft JhengHei"/>
                <a:cs typeface="Microsoft JhengHei"/>
                <a:sym typeface="Microsoft JhengHei"/>
              </a:rPr>
              <a:t>信用卡帳單明細</a:t>
            </a:r>
            <a:r>
              <a:rPr lang="zh-TW" sz="1400" b="0" i="0" u="none" strike="noStrike" cap="none" dirty="0">
                <a:solidFill>
                  <a:schemeClr val="dk1"/>
                </a:solidFill>
                <a:latin typeface="Microsoft JhengHei"/>
                <a:ea typeface="Microsoft JhengHei"/>
                <a:cs typeface="Microsoft JhengHei"/>
                <a:sym typeface="Microsoft JhengHei"/>
              </a:rPr>
              <a:t>，並</a:t>
            </a:r>
            <a:r>
              <a:rPr lang="zh-TW" sz="1400" b="0" i="0" u="none" strike="noStrike" cap="none" dirty="0">
                <a:solidFill>
                  <a:srgbClr val="FF00FF"/>
                </a:solidFill>
                <a:latin typeface="Microsoft JhengHei"/>
                <a:ea typeface="Microsoft JhengHei"/>
                <a:cs typeface="Microsoft JhengHei"/>
                <a:sym typeface="Microsoft JhengHei"/>
              </a:rPr>
              <a:t>標註</a:t>
            </a:r>
            <a:r>
              <a:rPr lang="zh-TW" sz="1400" b="0" i="0" u="none" strike="noStrike" cap="none" dirty="0">
                <a:solidFill>
                  <a:schemeClr val="dk1"/>
                </a:solidFill>
                <a:latin typeface="Microsoft JhengHei"/>
                <a:ea typeface="Microsoft JhengHei"/>
                <a:cs typeface="Microsoft JhengHei"/>
                <a:sym typeface="Microsoft JhengHei"/>
              </a:rPr>
              <a:t>該筆支出與相關手續費細項。</a:t>
            </a:r>
            <a:endParaRPr sz="1400" b="0" i="0" u="none" strike="noStrike" cap="none" dirty="0">
              <a:solidFill>
                <a:schemeClr val="dk1"/>
              </a:solidFill>
              <a:latin typeface="Arial"/>
              <a:ea typeface="Arial"/>
              <a:cs typeface="Arial"/>
              <a:sym typeface="Arial"/>
            </a:endParaRPr>
          </a:p>
          <a:p>
            <a:pPr marL="9144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Noto Sans Symbols"/>
              <a:buChar char="■"/>
            </a:pPr>
            <a:r>
              <a:rPr lang="zh-TW" sz="1600" b="0" i="0" u="none" strike="noStrike" cap="none" dirty="0">
                <a:solidFill>
                  <a:srgbClr val="000000"/>
                </a:solidFill>
                <a:latin typeface="Microsoft JhengHei"/>
                <a:ea typeface="Microsoft JhengHei"/>
                <a:cs typeface="Microsoft JhengHei"/>
                <a:sym typeface="Microsoft JhengHei"/>
              </a:rPr>
              <a:t>範例：國外交易手續費。</a:t>
            </a:r>
            <a:endParaRPr sz="1600" b="0" i="0" u="none" strike="noStrike" cap="none" dirty="0">
              <a:solidFill>
                <a:srgbClr val="000000"/>
              </a:solidFill>
              <a:latin typeface="Microsoft JhengHei"/>
              <a:ea typeface="Microsoft JhengHei"/>
              <a:cs typeface="Microsoft JhengHei"/>
              <a:sym typeface="Microsoft JhengHei"/>
            </a:endParaRPr>
          </a:p>
          <a:p>
            <a:pPr marL="457200" marR="0" lvl="0" indent="-317500" algn="l" rtl="0">
              <a:lnSpc>
                <a:spcPct val="100000"/>
              </a:lnSpc>
              <a:spcBef>
                <a:spcPts val="0"/>
              </a:spcBef>
              <a:spcAft>
                <a:spcPts val="0"/>
              </a:spcAft>
              <a:buClr>
                <a:srgbClr val="000000"/>
              </a:buClr>
              <a:buSzPts val="1400"/>
              <a:buFont typeface="Microsoft JhengHei"/>
              <a:buChar char="●"/>
            </a:pPr>
            <a:r>
              <a:rPr lang="zh-TW" sz="1400" b="0" i="0" u="none" strike="noStrike" cap="none" dirty="0">
                <a:solidFill>
                  <a:srgbClr val="000000"/>
                </a:solidFill>
                <a:latin typeface="Microsoft JhengHei"/>
                <a:ea typeface="Microsoft JhengHei"/>
                <a:cs typeface="Microsoft JhengHei"/>
                <a:sym typeface="Microsoft JhengHei"/>
              </a:rPr>
              <a:t>錯誤：因為是國外廠商、因為信用卡付款</a:t>
            </a:r>
            <a:endParaRPr sz="14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Microsoft JhengHei"/>
              <a:buChar char="●"/>
            </a:pPr>
            <a:r>
              <a:rPr lang="zh-TW" sz="1400" b="0" i="0" u="none" strike="noStrike" cap="none" dirty="0">
                <a:solidFill>
                  <a:srgbClr val="000000"/>
                </a:solidFill>
                <a:latin typeface="Microsoft JhengHei"/>
                <a:ea typeface="Microsoft JhengHei"/>
                <a:cs typeface="Microsoft JhengHei"/>
                <a:sym typeface="Microsoft JhengHei"/>
              </a:rPr>
              <a:t>正確：</a:t>
            </a:r>
            <a:r>
              <a:rPr lang="zh-TW" sz="1400" b="1" i="0" u="none" strike="noStrike" cap="none" dirty="0">
                <a:solidFill>
                  <a:srgbClr val="000000"/>
                </a:solidFill>
                <a:latin typeface="Microsoft JhengHei"/>
                <a:ea typeface="Microsoft JhengHei"/>
                <a:cs typeface="Microsoft JhengHei"/>
                <a:sym typeface="Microsoft JhengHei"/>
              </a:rPr>
              <a:t>信用卡交易國外交易手續費僅取得</a:t>
            </a:r>
            <a:endParaRPr sz="14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400"/>
              <a:buFont typeface="Arial"/>
              <a:buNone/>
            </a:pPr>
            <a:r>
              <a:rPr lang="zh-TW" sz="1400" b="1" i="0" u="none" strike="noStrike" cap="none" dirty="0">
                <a:solidFill>
                  <a:srgbClr val="000000"/>
                </a:solidFill>
                <a:latin typeface="Microsoft JhengHei"/>
                <a:ea typeface="Microsoft JhengHei"/>
                <a:cs typeface="Microsoft JhengHei"/>
                <a:sym typeface="Microsoft JhengHei"/>
              </a:rPr>
              <a:t>                      信用卡帳單明細。</a:t>
            </a:r>
            <a:endParaRPr sz="1400" b="0" i="0" u="none" strike="noStrike" cap="none" dirty="0">
              <a:solidFill>
                <a:srgbClr val="000000"/>
              </a:solidFill>
              <a:latin typeface="Arial"/>
              <a:ea typeface="Arial"/>
              <a:cs typeface="Arial"/>
              <a:sym typeface="Arial"/>
            </a:endParaRPr>
          </a:p>
          <a:p>
            <a:pPr marL="342900" marR="0" lvl="1" indent="-266700" algn="l" rtl="0">
              <a:lnSpc>
                <a:spcPct val="130000"/>
              </a:lnSpc>
              <a:spcBef>
                <a:spcPts val="0"/>
              </a:spcBef>
              <a:spcAft>
                <a:spcPts val="0"/>
              </a:spcAft>
              <a:buClr>
                <a:srgbClr val="000000"/>
              </a:buClr>
              <a:buSzPts val="1200"/>
              <a:buFont typeface="Noto Sans Symbols"/>
              <a:buNone/>
            </a:pPr>
            <a:endParaRPr sz="1600" b="0" i="0" u="none" strike="noStrike" cap="none" dirty="0">
              <a:solidFill>
                <a:srgbClr val="000000"/>
              </a:solidFill>
              <a:latin typeface="Microsoft JhengHei"/>
              <a:ea typeface="Microsoft JhengHei"/>
              <a:cs typeface="Microsoft JhengHei"/>
              <a:sym typeface="Microsoft JhengHei"/>
            </a:endParaRPr>
          </a:p>
        </p:txBody>
      </p:sp>
      <p:sp>
        <p:nvSpPr>
          <p:cNvPr id="17" name="投影片編號版面配置區 2">
            <a:extLst>
              <a:ext uri="{FF2B5EF4-FFF2-40B4-BE49-F238E27FC236}">
                <a16:creationId xmlns:a16="http://schemas.microsoft.com/office/drawing/2014/main" id="{9CB28AE1-60ED-40E1-9CFA-1BC18846D875}"/>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42</a:t>
            </a:fld>
            <a:endParaRPr lang="zh-TW" altLang="en-US" sz="1000" dirty="0">
              <a:solidFill>
                <a:schemeClr val="tx1"/>
              </a:solidFill>
            </a:endParaRPr>
          </a:p>
        </p:txBody>
      </p:sp>
      <p:pic>
        <p:nvPicPr>
          <p:cNvPr id="3" name="圖片 2">
            <a:extLst>
              <a:ext uri="{FF2B5EF4-FFF2-40B4-BE49-F238E27FC236}">
                <a16:creationId xmlns:a16="http://schemas.microsoft.com/office/drawing/2014/main" id="{F78BBED3-538D-4177-8467-5E23569B92A4}"/>
              </a:ext>
            </a:extLst>
          </p:cNvPr>
          <p:cNvPicPr>
            <a:picLocks noChangeAspect="1"/>
          </p:cNvPicPr>
          <p:nvPr/>
        </p:nvPicPr>
        <p:blipFill>
          <a:blip r:embed="rId5"/>
          <a:stretch>
            <a:fillRect/>
          </a:stretch>
        </p:blipFill>
        <p:spPr>
          <a:xfrm>
            <a:off x="4888163" y="1467412"/>
            <a:ext cx="3939314" cy="3483938"/>
          </a:xfrm>
          <a:prstGeom prst="rect">
            <a:avLst/>
          </a:prstGeom>
        </p:spPr>
      </p:pic>
      <p:sp>
        <p:nvSpPr>
          <p:cNvPr id="20" name="Google Shape;749;p24">
            <a:extLst>
              <a:ext uri="{FF2B5EF4-FFF2-40B4-BE49-F238E27FC236}">
                <a16:creationId xmlns:a16="http://schemas.microsoft.com/office/drawing/2014/main" id="{10B730AB-4780-408F-8438-04471950A21B}"/>
              </a:ext>
            </a:extLst>
          </p:cNvPr>
          <p:cNvSpPr/>
          <p:nvPr/>
        </p:nvSpPr>
        <p:spPr>
          <a:xfrm>
            <a:off x="4305237" y="4700695"/>
            <a:ext cx="4838763" cy="223722"/>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5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25" name="Google Shape;1525;p5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26" name="Google Shape;1526;p52"/>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527" name="Google Shape;1527;p52"/>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28" name="Google Shape;1528;p52"/>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29" name="Google Shape;1529;p5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30" name="Google Shape;1530;p52"/>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31" name="Google Shape;1531;p52"/>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grpSp>
        <p:nvGrpSpPr>
          <p:cNvPr id="2" name="群組 1">
            <a:extLst>
              <a:ext uri="{FF2B5EF4-FFF2-40B4-BE49-F238E27FC236}">
                <a16:creationId xmlns:a16="http://schemas.microsoft.com/office/drawing/2014/main" id="{BDFF2606-E6D8-453D-9D5A-3B341D41983A}"/>
              </a:ext>
            </a:extLst>
          </p:cNvPr>
          <p:cNvGrpSpPr/>
          <p:nvPr/>
        </p:nvGrpSpPr>
        <p:grpSpPr>
          <a:xfrm>
            <a:off x="3206136" y="853448"/>
            <a:ext cx="2736000" cy="648000"/>
            <a:chOff x="3206136" y="853448"/>
            <a:chExt cx="2736000" cy="648000"/>
          </a:xfrm>
        </p:grpSpPr>
        <p:sp>
          <p:nvSpPr>
            <p:cNvPr id="1532" name="Google Shape;1532;p52"/>
            <p:cNvSpPr/>
            <p:nvPr/>
          </p:nvSpPr>
          <p:spPr>
            <a:xfrm>
              <a:off x="3206136" y="853448"/>
              <a:ext cx="2736000" cy="6480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33" name="Google Shape;1533;p52"/>
            <p:cNvSpPr txBox="1"/>
            <p:nvPr/>
          </p:nvSpPr>
          <p:spPr>
            <a:xfrm>
              <a:off x="3219629" y="1038840"/>
              <a:ext cx="27090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zh-TW" sz="1800" b="1" i="0" u="none" strike="noStrike" cap="none" dirty="0">
                  <a:solidFill>
                    <a:schemeClr val="lt1"/>
                  </a:solidFill>
                  <a:latin typeface="Microsoft JhengHei"/>
                  <a:ea typeface="Microsoft JhengHei"/>
                  <a:cs typeface="Microsoft JhengHei"/>
                  <a:sym typeface="Microsoft JhengHei"/>
                </a:rPr>
                <a:t>(二)支出憑證黏存單</a:t>
              </a:r>
              <a:endParaRPr sz="1800" b="1" i="0" u="none" strike="noStrike" cap="none" dirty="0">
                <a:solidFill>
                  <a:schemeClr val="lt1"/>
                </a:solidFill>
                <a:latin typeface="Microsoft JhengHei"/>
                <a:ea typeface="Microsoft JhengHei"/>
                <a:cs typeface="Microsoft JhengHei"/>
                <a:sym typeface="Microsoft JhengHei"/>
              </a:endParaRPr>
            </a:p>
          </p:txBody>
        </p:sp>
      </p:grpSp>
      <p:sp>
        <p:nvSpPr>
          <p:cNvPr id="1534" name="Google Shape;1534;p52"/>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35" name="Google Shape;1535;p52"/>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黏貼方式</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36" name="Google Shape;1536;p52"/>
          <p:cNvSpPr/>
          <p:nvPr/>
        </p:nvSpPr>
        <p:spPr>
          <a:xfrm>
            <a:off x="1207799" y="3167534"/>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F2D74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37" name="Google Shape;1537;p52"/>
          <p:cNvGrpSpPr/>
          <p:nvPr/>
        </p:nvGrpSpPr>
        <p:grpSpPr>
          <a:xfrm>
            <a:off x="1782882" y="1874161"/>
            <a:ext cx="1079315" cy="1079315"/>
            <a:chOff x="-424928" y="250653"/>
            <a:chExt cx="812800" cy="812800"/>
          </a:xfrm>
        </p:grpSpPr>
        <p:sp>
          <p:nvSpPr>
            <p:cNvPr id="1538" name="Google Shape;1538;p52"/>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39" name="Google Shape;1539;p52"/>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dk1"/>
                  </a:solidFill>
                  <a:latin typeface="Ultra"/>
                  <a:ea typeface="Ultra"/>
                  <a:cs typeface="Ultra"/>
                  <a:sym typeface="Ultra"/>
                </a:rPr>
                <a:t>1</a:t>
              </a:r>
              <a:endParaRPr sz="1400" b="0" i="0" u="none" strike="noStrike" cap="none" dirty="0">
                <a:solidFill>
                  <a:srgbClr val="000000"/>
                </a:solidFill>
                <a:latin typeface="Arial"/>
                <a:ea typeface="Arial"/>
                <a:cs typeface="Arial"/>
                <a:sym typeface="Arial"/>
              </a:endParaRPr>
            </a:p>
          </p:txBody>
        </p:sp>
      </p:grpSp>
      <p:sp>
        <p:nvSpPr>
          <p:cNvPr id="1540" name="Google Shape;1540;p52"/>
          <p:cNvSpPr txBox="1"/>
          <p:nvPr/>
        </p:nvSpPr>
        <p:spPr>
          <a:xfrm>
            <a:off x="1413063" y="3426389"/>
            <a:ext cx="1870637"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膠水粘貼</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41" name="Google Shape;1541;p52"/>
          <p:cNvSpPr/>
          <p:nvPr/>
        </p:nvSpPr>
        <p:spPr>
          <a:xfrm>
            <a:off x="3716221" y="3192248"/>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FE7DC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42" name="Google Shape;1542;p52"/>
          <p:cNvGrpSpPr/>
          <p:nvPr/>
        </p:nvGrpSpPr>
        <p:grpSpPr>
          <a:xfrm>
            <a:off x="4291304" y="1898875"/>
            <a:ext cx="1079315" cy="1079315"/>
            <a:chOff x="-424928" y="250653"/>
            <a:chExt cx="812800" cy="812800"/>
          </a:xfrm>
        </p:grpSpPr>
        <p:sp>
          <p:nvSpPr>
            <p:cNvPr id="1543" name="Google Shape;1543;p52"/>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DC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544" name="Google Shape;1544;p52"/>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lt1"/>
                  </a:solidFill>
                  <a:latin typeface="Ultra"/>
                  <a:ea typeface="Ultra"/>
                  <a:cs typeface="Ultra"/>
                  <a:sym typeface="Ultra"/>
                </a:rPr>
                <a:t>2</a:t>
              </a:r>
              <a:endParaRPr sz="1400" b="0" i="0" u="none" strike="noStrike" cap="none" dirty="0">
                <a:solidFill>
                  <a:srgbClr val="000000"/>
                </a:solidFill>
                <a:latin typeface="Arial"/>
                <a:ea typeface="Arial"/>
                <a:cs typeface="Arial"/>
                <a:sym typeface="Arial"/>
              </a:endParaRPr>
            </a:p>
          </p:txBody>
        </p:sp>
      </p:grpSp>
      <p:sp>
        <p:nvSpPr>
          <p:cNvPr id="1545" name="Google Shape;1545;p52"/>
          <p:cNvSpPr txBox="1"/>
          <p:nvPr/>
        </p:nvSpPr>
        <p:spPr>
          <a:xfrm>
            <a:off x="3924680" y="3439206"/>
            <a:ext cx="1870637"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dirty="0">
                <a:solidFill>
                  <a:schemeClr val="lt1"/>
                </a:solidFill>
                <a:latin typeface="Microsoft JhengHei"/>
                <a:ea typeface="Microsoft JhengHei"/>
                <a:cs typeface="Microsoft JhengHei"/>
                <a:sym typeface="Microsoft JhengHei"/>
              </a:rPr>
              <a:t>依序漸層方式黏貼</a:t>
            </a:r>
            <a:endParaRPr sz="1600" b="1" i="0" u="none" strike="noStrike" cap="none" dirty="0">
              <a:solidFill>
                <a:schemeClr val="lt1"/>
              </a:solidFill>
              <a:latin typeface="Microsoft JhengHei"/>
              <a:ea typeface="Microsoft JhengHei"/>
              <a:cs typeface="Microsoft JhengHei"/>
              <a:sym typeface="Microsoft JhengHei"/>
            </a:endParaRPr>
          </a:p>
        </p:txBody>
      </p:sp>
      <p:sp>
        <p:nvSpPr>
          <p:cNvPr id="1546" name="Google Shape;1546;p52"/>
          <p:cNvSpPr/>
          <p:nvPr/>
        </p:nvSpPr>
        <p:spPr>
          <a:xfrm>
            <a:off x="6397637" y="3216962"/>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B1E6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47" name="Google Shape;1547;p52"/>
          <p:cNvGrpSpPr/>
          <p:nvPr/>
        </p:nvGrpSpPr>
        <p:grpSpPr>
          <a:xfrm>
            <a:off x="6972720" y="1923589"/>
            <a:ext cx="1079315" cy="1079315"/>
            <a:chOff x="-424928" y="250653"/>
            <a:chExt cx="812800" cy="812800"/>
          </a:xfrm>
        </p:grpSpPr>
        <p:sp>
          <p:nvSpPr>
            <p:cNvPr id="1548" name="Google Shape;1548;p52"/>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E6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49" name="Google Shape;1549;p52"/>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dk1"/>
                  </a:solidFill>
                  <a:latin typeface="Ultra"/>
                  <a:ea typeface="Ultra"/>
                  <a:cs typeface="Ultra"/>
                  <a:sym typeface="Ultra"/>
                </a:rPr>
                <a:t>3</a:t>
              </a:r>
              <a:endParaRPr sz="1400" b="0" i="0" u="none" strike="noStrike" cap="none" dirty="0">
                <a:solidFill>
                  <a:srgbClr val="000000"/>
                </a:solidFill>
                <a:latin typeface="Arial"/>
                <a:ea typeface="Arial"/>
                <a:cs typeface="Arial"/>
                <a:sym typeface="Arial"/>
              </a:endParaRPr>
            </a:p>
          </p:txBody>
        </p:sp>
      </p:grpSp>
      <p:sp>
        <p:nvSpPr>
          <p:cNvPr id="1550" name="Google Shape;1550;p52"/>
          <p:cNvSpPr txBox="1"/>
          <p:nvPr/>
        </p:nvSpPr>
        <p:spPr>
          <a:xfrm>
            <a:off x="6606096" y="3414492"/>
            <a:ext cx="1870637" cy="369332"/>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單據勿超過10張</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51" name="Google Shape;1551;p52"/>
          <p:cNvSpPr txBox="1"/>
          <p:nvPr/>
        </p:nvSpPr>
        <p:spPr>
          <a:xfrm>
            <a:off x="1230722" y="4021677"/>
            <a:ext cx="2307173" cy="492443"/>
          </a:xfrm>
          <a:prstGeom prst="rect">
            <a:avLst/>
          </a:prstGeom>
          <a:noFill/>
          <a:ln>
            <a:noFill/>
          </a:ln>
        </p:spPr>
        <p:txBody>
          <a:bodyPr spcFirstLastPara="1" wrap="square" lIns="0" tIns="0" rIns="0" bIns="0" anchor="t" anchorCtr="0">
            <a:spAutoFit/>
          </a:bodyPr>
          <a:lstStyle/>
          <a:p>
            <a:pPr marL="285750" marR="0" lvl="0" indent="-285750" algn="l" rtl="0">
              <a:lnSpc>
                <a:spcPct val="100000"/>
              </a:lnSpc>
              <a:spcBef>
                <a:spcPts val="0"/>
              </a:spcBef>
              <a:spcAft>
                <a:spcPts val="0"/>
              </a:spcAft>
              <a:buClr>
                <a:srgbClr val="000000"/>
              </a:buClr>
              <a:buSzPts val="1200"/>
              <a:buFont typeface="Noto Sans Symbols"/>
              <a:buChar char="■"/>
            </a:pPr>
            <a:r>
              <a:rPr lang="zh-TW" sz="1600" b="0" i="0" u="none" strike="noStrike" cap="none" dirty="0">
                <a:solidFill>
                  <a:srgbClr val="000000"/>
                </a:solidFill>
                <a:latin typeface="Microsoft JhengHei"/>
                <a:ea typeface="Microsoft JhengHei"/>
                <a:cs typeface="Microsoft JhengHei"/>
                <a:sym typeface="Microsoft JhengHei"/>
              </a:rPr>
              <a:t>勿用口紅膠、膠帶或釘書機</a:t>
            </a:r>
            <a:endParaRPr sz="1600" b="0" i="0" u="none" strike="noStrike" cap="none" dirty="0">
              <a:solidFill>
                <a:srgbClr val="000000"/>
              </a:solidFill>
              <a:latin typeface="Arial"/>
              <a:ea typeface="Arial"/>
              <a:cs typeface="Arial"/>
              <a:sym typeface="Arial"/>
            </a:endParaRPr>
          </a:p>
        </p:txBody>
      </p:sp>
      <p:sp>
        <p:nvSpPr>
          <p:cNvPr id="1552" name="Google Shape;1552;p52"/>
          <p:cNvSpPr txBox="1"/>
          <p:nvPr/>
        </p:nvSpPr>
        <p:spPr>
          <a:xfrm>
            <a:off x="3706411" y="3999694"/>
            <a:ext cx="2339906" cy="984885"/>
          </a:xfrm>
          <a:prstGeom prst="rect">
            <a:avLst/>
          </a:prstGeom>
          <a:noFill/>
          <a:ln>
            <a:noFill/>
          </a:ln>
        </p:spPr>
        <p:txBody>
          <a:bodyPr spcFirstLastPara="1" wrap="square" lIns="0" tIns="0" rIns="0" bIns="0" anchor="t" anchorCtr="0">
            <a:spAutoFit/>
          </a:bodyPr>
          <a:lstStyle/>
          <a:p>
            <a:pPr marL="285750" marR="0" lvl="0" indent="-285750" algn="just" rtl="0">
              <a:lnSpc>
                <a:spcPct val="100000"/>
              </a:lnSpc>
              <a:spcBef>
                <a:spcPts val="0"/>
              </a:spcBef>
              <a:spcAft>
                <a:spcPts val="0"/>
              </a:spcAft>
              <a:buClr>
                <a:srgbClr val="000000"/>
              </a:buClr>
              <a:buSzPts val="1200"/>
              <a:buFont typeface="Noto Sans Symbols"/>
              <a:buChar char="■"/>
            </a:pPr>
            <a:r>
              <a:rPr lang="zh-TW" sz="1600" b="0" i="0" u="none" strike="noStrike" cap="none" dirty="0">
                <a:solidFill>
                  <a:srgbClr val="000000"/>
                </a:solidFill>
                <a:latin typeface="Microsoft JhengHei"/>
                <a:ea typeface="Microsoft JhengHei"/>
                <a:cs typeface="Microsoft JhengHei"/>
                <a:sym typeface="Microsoft JhengHei"/>
              </a:rPr>
              <a:t>單據黏貼時請按憑證</a:t>
            </a:r>
            <a:r>
              <a:rPr lang="zh-TW" altLang="en-US" sz="1600" b="0" i="0" u="none" strike="noStrike" cap="none" dirty="0">
                <a:solidFill>
                  <a:srgbClr val="000000"/>
                </a:solidFill>
                <a:latin typeface="Microsoft JhengHei"/>
                <a:ea typeface="Microsoft JhengHei"/>
                <a:cs typeface="Microsoft JhengHei"/>
                <a:sym typeface="Microsoft JhengHei"/>
              </a:rPr>
              <a:t> </a:t>
            </a:r>
            <a:r>
              <a:rPr lang="zh-TW" sz="1600" b="0" i="0" u="none" strike="noStrike" cap="none" dirty="0">
                <a:solidFill>
                  <a:srgbClr val="000000"/>
                </a:solidFill>
                <a:latin typeface="Microsoft JhengHei"/>
                <a:ea typeface="Microsoft JhengHei"/>
                <a:cs typeface="Microsoft JhengHei"/>
                <a:sym typeface="Microsoft JhengHei"/>
              </a:rPr>
              <a:t>黏貼線由左至右對齊，面積大者在下，小者在上，由上而下黏貼</a:t>
            </a:r>
            <a:endParaRPr sz="1600" b="0" i="0" u="none" strike="noStrike" cap="none" dirty="0">
              <a:solidFill>
                <a:srgbClr val="000000"/>
              </a:solidFill>
              <a:latin typeface="Arial"/>
              <a:ea typeface="Arial"/>
              <a:cs typeface="Arial"/>
              <a:sym typeface="Arial"/>
            </a:endParaRPr>
          </a:p>
        </p:txBody>
      </p:sp>
      <p:sp>
        <p:nvSpPr>
          <p:cNvPr id="1553" name="Google Shape;1553;p52"/>
          <p:cNvSpPr txBox="1"/>
          <p:nvPr/>
        </p:nvSpPr>
        <p:spPr>
          <a:xfrm>
            <a:off x="6420561" y="4045710"/>
            <a:ext cx="2339906" cy="677108"/>
          </a:xfrm>
          <a:prstGeom prst="rect">
            <a:avLst/>
          </a:prstGeom>
          <a:noFill/>
          <a:ln>
            <a:noFill/>
          </a:ln>
        </p:spPr>
        <p:txBody>
          <a:bodyPr spcFirstLastPara="1" wrap="square" lIns="0" tIns="0" rIns="0" bIns="0" anchor="t" anchorCtr="0">
            <a:spAutoFit/>
          </a:bodyPr>
          <a:lstStyle/>
          <a:p>
            <a:pPr marL="285750" marR="0" lvl="0" indent="-285750" algn="l" rtl="0">
              <a:lnSpc>
                <a:spcPct val="100000"/>
              </a:lnSpc>
              <a:spcBef>
                <a:spcPts val="0"/>
              </a:spcBef>
              <a:spcAft>
                <a:spcPts val="0"/>
              </a:spcAft>
              <a:buClr>
                <a:srgbClr val="000000"/>
              </a:buClr>
              <a:buSzPts val="1200"/>
              <a:buFont typeface="Noto Sans Symbols"/>
              <a:buChar char="■"/>
            </a:pPr>
            <a:r>
              <a:rPr lang="zh-TW" sz="1600" b="0" i="0" u="none" strike="noStrike" cap="none" dirty="0">
                <a:solidFill>
                  <a:srgbClr val="000000"/>
                </a:solidFill>
                <a:latin typeface="Microsoft JhengHei"/>
                <a:ea typeface="Microsoft JhengHei"/>
                <a:cs typeface="Microsoft JhengHei"/>
                <a:sym typeface="Microsoft JhengHei"/>
              </a:rPr>
              <a:t>若超過請黏貼至另一</a:t>
            </a:r>
            <a:r>
              <a:rPr lang="zh-TW" altLang="en-US" sz="1600" b="0" i="0" u="none" strike="noStrike" cap="none" dirty="0">
                <a:solidFill>
                  <a:srgbClr val="000000"/>
                </a:solidFill>
                <a:latin typeface="Microsoft JhengHei"/>
                <a:ea typeface="Microsoft JhengHei"/>
                <a:cs typeface="Microsoft JhengHei"/>
                <a:sym typeface="Microsoft JhengHei"/>
              </a:rPr>
              <a:t> </a:t>
            </a:r>
            <a:r>
              <a:rPr lang="zh-TW" sz="1600" b="0" i="0" u="none" strike="noStrike" cap="none" dirty="0">
                <a:solidFill>
                  <a:srgbClr val="000000"/>
                </a:solidFill>
                <a:latin typeface="Microsoft JhengHei"/>
                <a:ea typeface="Microsoft JhengHei"/>
                <a:cs typeface="Microsoft JhengHei"/>
                <a:sym typeface="Microsoft JhengHei"/>
              </a:rPr>
              <a:t>張支出憑證黏存單</a:t>
            </a:r>
            <a:endParaRPr lang="en-US" altLang="zh-TW" sz="1600" b="0" i="0" u="none" strike="noStrike" cap="none" dirty="0">
              <a:solidFill>
                <a:srgbClr val="000000"/>
              </a:solidFill>
              <a:latin typeface="Microsoft JhengHei"/>
              <a:ea typeface="Microsoft JhengHei"/>
              <a:cs typeface="Microsoft JhengHei"/>
              <a:sym typeface="Microsoft JhengHei"/>
            </a:endParaRPr>
          </a:p>
          <a:p>
            <a:pPr marR="0" lvl="0" algn="l" rtl="0">
              <a:lnSpc>
                <a:spcPct val="100000"/>
              </a:lnSpc>
              <a:spcBef>
                <a:spcPts val="0"/>
              </a:spcBef>
              <a:spcAft>
                <a:spcPts val="0"/>
              </a:spcAft>
              <a:buClr>
                <a:srgbClr val="000000"/>
              </a:buClr>
              <a:buSzPts val="1200"/>
            </a:pPr>
            <a:r>
              <a:rPr lang="zh-TW" sz="1200" b="0" i="0" u="none" strike="noStrike" cap="none" dirty="0">
                <a:solidFill>
                  <a:srgbClr val="000000"/>
                </a:solidFill>
                <a:latin typeface="Microsoft JhengHei"/>
                <a:ea typeface="Microsoft JhengHei"/>
                <a:cs typeface="Microsoft JhengHei"/>
                <a:sym typeface="Microsoft JhengHei"/>
              </a:rPr>
              <a:t>（不</a:t>
            </a:r>
            <a:r>
              <a:rPr lang="zh-TW" altLang="en-US" sz="1200" b="0" i="0" u="none" strike="noStrike" cap="none" dirty="0">
                <a:solidFill>
                  <a:srgbClr val="000000"/>
                </a:solidFill>
                <a:latin typeface="Microsoft JhengHei"/>
                <a:ea typeface="Microsoft JhengHei"/>
                <a:cs typeface="Microsoft JhengHei"/>
                <a:sym typeface="Microsoft JhengHei"/>
              </a:rPr>
              <a:t>是指</a:t>
            </a:r>
            <a:r>
              <a:rPr lang="zh-TW" sz="1200" b="0" i="0" u="none" strike="noStrike" cap="none" dirty="0">
                <a:solidFill>
                  <a:srgbClr val="000000"/>
                </a:solidFill>
                <a:latin typeface="Microsoft JhengHei"/>
                <a:ea typeface="Microsoft JhengHei"/>
                <a:cs typeface="Microsoft JhengHei"/>
                <a:sym typeface="Microsoft JhengHei"/>
              </a:rPr>
              <a:t>湊</a:t>
            </a:r>
            <a:r>
              <a:rPr lang="zh-TW" altLang="en-US" sz="1200" b="0" i="0" u="none" strike="noStrike" cap="none" dirty="0">
                <a:solidFill>
                  <a:srgbClr val="000000"/>
                </a:solidFill>
                <a:latin typeface="Microsoft JhengHei"/>
                <a:ea typeface="Microsoft JhengHei"/>
                <a:cs typeface="Microsoft JhengHei"/>
                <a:sym typeface="Microsoft JhengHei"/>
              </a:rPr>
              <a:t>滿</a:t>
            </a:r>
            <a:r>
              <a:rPr lang="zh-TW" sz="1200" b="0" i="0" u="none" strike="noStrike" cap="none" dirty="0">
                <a:solidFill>
                  <a:srgbClr val="000000"/>
                </a:solidFill>
                <a:latin typeface="Microsoft JhengHei"/>
                <a:ea typeface="Microsoft JhengHei"/>
                <a:cs typeface="Microsoft JhengHei"/>
                <a:sym typeface="Microsoft JhengHei"/>
              </a:rPr>
              <a:t>10張單據才</a:t>
            </a:r>
            <a:r>
              <a:rPr lang="zh-TW" altLang="en-US" sz="1200" b="0" i="0" u="none" strike="noStrike" cap="none" dirty="0">
                <a:solidFill>
                  <a:srgbClr val="000000"/>
                </a:solidFill>
                <a:latin typeface="Microsoft JhengHei"/>
                <a:ea typeface="Microsoft JhengHei"/>
                <a:cs typeface="Microsoft JhengHei"/>
                <a:sym typeface="Microsoft JhengHei"/>
              </a:rPr>
              <a:t>能報帳</a:t>
            </a:r>
            <a:r>
              <a:rPr lang="zh-TW" sz="1200" b="0" i="0" u="none" strike="noStrike" cap="none" dirty="0">
                <a:solidFill>
                  <a:srgbClr val="000000"/>
                </a:solidFill>
                <a:latin typeface="Microsoft JhengHei"/>
                <a:ea typeface="Microsoft JhengHei"/>
                <a:cs typeface="Microsoft JhengHei"/>
                <a:sym typeface="Microsoft JhengHei"/>
              </a:rPr>
              <a:t>）</a:t>
            </a:r>
            <a:endParaRPr sz="1200" b="0" i="0" u="none" strike="noStrike" cap="none" dirty="0">
              <a:solidFill>
                <a:srgbClr val="000000"/>
              </a:solidFill>
              <a:latin typeface="Microsoft JhengHei"/>
              <a:ea typeface="Microsoft JhengHei"/>
              <a:cs typeface="Microsoft JhengHei"/>
              <a:sym typeface="Microsoft JhengHei"/>
            </a:endParaRPr>
          </a:p>
        </p:txBody>
      </p:sp>
      <p:sp>
        <p:nvSpPr>
          <p:cNvPr id="33" name="投影片編號版面配置區 2">
            <a:extLst>
              <a:ext uri="{FF2B5EF4-FFF2-40B4-BE49-F238E27FC236}">
                <a16:creationId xmlns:a16="http://schemas.microsoft.com/office/drawing/2014/main" id="{16AF065B-3441-4F9B-BF0F-BC75366DB848}"/>
              </a:ext>
            </a:extLst>
          </p:cNvPr>
          <p:cNvSpPr txBox="1">
            <a:spLocks/>
          </p:cNvSpPr>
          <p:nvPr/>
        </p:nvSpPr>
        <p:spPr>
          <a:xfrm>
            <a:off x="3562372" y="4911070"/>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43</a:t>
            </a:fld>
            <a:endParaRPr lang="zh-TW" altLang="en-US" sz="1000" dirty="0">
              <a:solidFill>
                <a:schemeClr val="tx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53"/>
          <p:cNvSpPr txBox="1"/>
          <p:nvPr/>
        </p:nvSpPr>
        <p:spPr>
          <a:xfrm>
            <a:off x="1216859" y="1051397"/>
            <a:ext cx="1267684" cy="107177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559" name="Google Shape;1559;p5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60" name="Google Shape;1560;p5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61" name="Google Shape;1561;p53"/>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562" name="Google Shape;1562;p53"/>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63" name="Google Shape;1563;p53"/>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64" name="Google Shape;1564;p5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65" name="Google Shape;1565;p53"/>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66" name="Google Shape;1566;p53"/>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568" name="Google Shape;1568;p53"/>
          <p:cNvSpPr txBox="1"/>
          <p:nvPr/>
        </p:nvSpPr>
        <p:spPr>
          <a:xfrm>
            <a:off x="3219629" y="991015"/>
            <a:ext cx="27090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(二)支出憑證黏存單</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569" name="Google Shape;1569;p53"/>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70" name="Google Shape;1570;p53"/>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注意事項</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71" name="Google Shape;1571;p53"/>
          <p:cNvSpPr txBox="1"/>
          <p:nvPr/>
        </p:nvSpPr>
        <p:spPr>
          <a:xfrm>
            <a:off x="145143" y="2117025"/>
            <a:ext cx="3439886" cy="147732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  1. 經辦人與驗收證明</a:t>
            </a:r>
            <a:r>
              <a:rPr lang="zh-TW" sz="1600" b="1" dirty="0">
                <a:latin typeface="Microsoft JhengHei"/>
                <a:ea typeface="Microsoft JhengHei"/>
                <a:cs typeface="Microsoft JhengHei"/>
                <a:sym typeface="Microsoft JhengHei"/>
              </a:rPr>
              <a:t>人</a:t>
            </a:r>
            <a:r>
              <a:rPr lang="zh-TW" sz="1600" b="1" i="0" u="none" strike="noStrike" cap="none" dirty="0">
                <a:solidFill>
                  <a:srgbClr val="FF0000"/>
                </a:solidFill>
                <a:latin typeface="Microsoft JhengHei"/>
                <a:ea typeface="Microsoft JhengHei"/>
                <a:cs typeface="Microsoft JhengHei"/>
                <a:sym typeface="Microsoft JhengHei"/>
              </a:rPr>
              <a:t>不得</a:t>
            </a:r>
            <a:r>
              <a:rPr lang="zh-TW" sz="1600" b="1" i="0" u="none" strike="noStrike" cap="none" dirty="0">
                <a:solidFill>
                  <a:srgbClr val="000000"/>
                </a:solidFill>
                <a:latin typeface="Microsoft JhengHei"/>
                <a:ea typeface="Microsoft JhengHei"/>
                <a:cs typeface="Microsoft JhengHei"/>
                <a:sym typeface="Microsoft JhengHei"/>
              </a:rPr>
              <a:t>為</a:t>
            </a:r>
            <a:r>
              <a:rPr lang="zh-TW" sz="1600" b="1" dirty="0">
                <a:latin typeface="Microsoft JhengHei"/>
                <a:ea typeface="Microsoft JhengHei"/>
                <a:cs typeface="Microsoft JhengHei"/>
                <a:sym typeface="Microsoft JhengHei"/>
              </a:rPr>
              <a:t>       </a:t>
            </a:r>
            <a:endParaRPr sz="1600" b="1" dirty="0">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600"/>
              <a:buFont typeface="Arial"/>
              <a:buNone/>
            </a:pPr>
            <a:r>
              <a:rPr lang="zh-TW" sz="1600" b="1" dirty="0">
                <a:latin typeface="Microsoft JhengHei"/>
                <a:ea typeface="Microsoft JhengHei"/>
                <a:cs typeface="Microsoft JhengHei"/>
                <a:sym typeface="Microsoft JhengHei"/>
              </a:rPr>
              <a:t>           </a:t>
            </a:r>
            <a:r>
              <a:rPr lang="zh-TW" sz="1600" b="1" i="0" u="none" strike="noStrike" cap="none" dirty="0">
                <a:solidFill>
                  <a:srgbClr val="000000"/>
                </a:solidFill>
                <a:latin typeface="Microsoft JhengHei"/>
                <a:ea typeface="Microsoft JhengHei"/>
                <a:cs typeface="Microsoft JhengHei"/>
                <a:sym typeface="Microsoft JhengHei"/>
              </a:rPr>
              <a:t>同一人</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2. </a:t>
            </a:r>
            <a:r>
              <a:rPr lang="zh-TW" sz="1600" b="0" i="0" u="none" strike="noStrike" cap="none" dirty="0">
                <a:solidFill>
                  <a:srgbClr val="000000"/>
                </a:solidFill>
                <a:latin typeface="Microsoft JhengHei"/>
                <a:ea typeface="Microsoft JhengHei"/>
                <a:cs typeface="Microsoft JhengHei"/>
                <a:sym typeface="Microsoft JhengHei"/>
              </a:rPr>
              <a:t>任何手寫說明或是</a:t>
            </a:r>
            <a:r>
              <a:rPr lang="zh-TW" sz="1600" b="1" i="0" u="none" strike="noStrike" cap="none" dirty="0">
                <a:solidFill>
                  <a:srgbClr val="000000"/>
                </a:solidFill>
                <a:latin typeface="Microsoft JhengHei"/>
                <a:ea typeface="Microsoft JhengHei"/>
                <a:cs typeface="Microsoft JhengHei"/>
                <a:sym typeface="Microsoft JhengHei"/>
              </a:rPr>
              <a:t>塗</a:t>
            </a:r>
            <a:r>
              <a:rPr lang="zh-TW" sz="1600" b="1" dirty="0">
                <a:latin typeface="Microsoft JhengHei"/>
                <a:ea typeface="Microsoft JhengHei"/>
                <a:cs typeface="Microsoft JhengHei"/>
                <a:sym typeface="Microsoft JhengHei"/>
              </a:rPr>
              <a:t>改修正，</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600"/>
              <a:buFont typeface="Arial"/>
              <a:buNone/>
            </a:pPr>
            <a:r>
              <a:rPr lang="zh-TW" sz="1600" b="0" i="0" u="none" strike="noStrike" cap="none" dirty="0">
                <a:solidFill>
                  <a:srgbClr val="000000"/>
                </a:solidFill>
                <a:latin typeface="Microsoft JhengHei"/>
                <a:ea typeface="Microsoft JhengHei"/>
                <a:cs typeface="Microsoft JhengHei"/>
                <a:sym typeface="Microsoft JhengHei"/>
              </a:rPr>
              <a:t>           </a:t>
            </a:r>
            <a:r>
              <a:rPr lang="zh-TW" sz="1600" b="1" i="0" u="none" strike="noStrike" cap="none" dirty="0">
                <a:solidFill>
                  <a:srgbClr val="000000"/>
                </a:solidFill>
                <a:latin typeface="Microsoft JhengHei"/>
                <a:ea typeface="Microsoft JhengHei"/>
                <a:cs typeface="Microsoft JhengHei"/>
                <a:sym typeface="Microsoft JhengHei"/>
              </a:rPr>
              <a:t>都要</a:t>
            </a:r>
            <a:r>
              <a:rPr lang="zh-TW" altLang="en-US" sz="1600" b="1" i="0" u="none" strike="noStrike" cap="none" dirty="0">
                <a:solidFill>
                  <a:srgbClr val="FF0000"/>
                </a:solidFill>
                <a:latin typeface="Microsoft JhengHei"/>
                <a:ea typeface="Microsoft JhengHei"/>
                <a:cs typeface="Microsoft JhengHei"/>
                <a:sym typeface="Microsoft JhengHei"/>
              </a:rPr>
              <a:t>經手</a:t>
            </a:r>
            <a:r>
              <a:rPr lang="zh-TW" sz="1600" b="1" dirty="0">
                <a:solidFill>
                  <a:srgbClr val="FF0000"/>
                </a:solidFill>
                <a:latin typeface="Microsoft JhengHei"/>
                <a:ea typeface="Microsoft JhengHei"/>
                <a:cs typeface="Microsoft JhengHei"/>
                <a:sym typeface="Microsoft JhengHei"/>
              </a:rPr>
              <a:t>人</a:t>
            </a:r>
            <a:r>
              <a:rPr lang="zh-TW" sz="1600" b="1" i="0" u="none" strike="noStrike" cap="none" dirty="0">
                <a:solidFill>
                  <a:srgbClr val="000000"/>
                </a:solidFill>
                <a:latin typeface="Microsoft JhengHei"/>
                <a:ea typeface="Microsoft JhengHei"/>
                <a:cs typeface="Microsoft JhengHei"/>
                <a:sym typeface="Microsoft JhengHei"/>
              </a:rPr>
              <a:t>簽章</a:t>
            </a:r>
            <a:endParaRPr sz="1400" b="0" i="0" u="none" strike="noStrike" cap="none" dirty="0">
              <a:solidFill>
                <a:srgbClr val="000000"/>
              </a:solidFill>
              <a:latin typeface="Arial"/>
              <a:ea typeface="Arial"/>
              <a:cs typeface="Arial"/>
              <a:sym typeface="Arial"/>
            </a:endParaRPr>
          </a:p>
        </p:txBody>
      </p:sp>
      <p:pic>
        <p:nvPicPr>
          <p:cNvPr id="1572" name="Google Shape;1572;p53"/>
          <p:cNvPicPr preferRelativeResize="0"/>
          <p:nvPr/>
        </p:nvPicPr>
        <p:blipFill rotWithShape="1">
          <a:blip r:embed="rId5">
            <a:alphaModFix/>
          </a:blip>
          <a:srcRect/>
          <a:stretch/>
        </p:blipFill>
        <p:spPr>
          <a:xfrm>
            <a:off x="3351375" y="1750496"/>
            <a:ext cx="5593799" cy="3160574"/>
          </a:xfrm>
          <a:prstGeom prst="rect">
            <a:avLst/>
          </a:prstGeom>
          <a:noFill/>
          <a:ln>
            <a:noFill/>
          </a:ln>
          <a:effectLst>
            <a:outerShdw blurRad="76200" dist="38100" dir="2700000" algn="tl" rotWithShape="0">
              <a:srgbClr val="000000">
                <a:alpha val="23921"/>
              </a:srgbClr>
            </a:outerShdw>
          </a:effectLst>
        </p:spPr>
      </p:pic>
      <p:grpSp>
        <p:nvGrpSpPr>
          <p:cNvPr id="17" name="群組 16">
            <a:extLst>
              <a:ext uri="{FF2B5EF4-FFF2-40B4-BE49-F238E27FC236}">
                <a16:creationId xmlns:a16="http://schemas.microsoft.com/office/drawing/2014/main" id="{2CBA45C5-9252-4C0A-88C1-26AAF9E5ED2B}"/>
              </a:ext>
            </a:extLst>
          </p:cNvPr>
          <p:cNvGrpSpPr/>
          <p:nvPr/>
        </p:nvGrpSpPr>
        <p:grpSpPr>
          <a:xfrm>
            <a:off x="3206136" y="853448"/>
            <a:ext cx="2736000" cy="648000"/>
            <a:chOff x="3206136" y="853448"/>
            <a:chExt cx="2736000" cy="648000"/>
          </a:xfrm>
        </p:grpSpPr>
        <p:sp>
          <p:nvSpPr>
            <p:cNvPr id="18" name="Google Shape;1532;p52">
              <a:extLst>
                <a:ext uri="{FF2B5EF4-FFF2-40B4-BE49-F238E27FC236}">
                  <a16:creationId xmlns:a16="http://schemas.microsoft.com/office/drawing/2014/main" id="{311722CD-90E1-4CDC-87F9-88CACB48163D}"/>
                </a:ext>
              </a:extLst>
            </p:cNvPr>
            <p:cNvSpPr/>
            <p:nvPr/>
          </p:nvSpPr>
          <p:spPr>
            <a:xfrm>
              <a:off x="3206136" y="853448"/>
              <a:ext cx="2736000" cy="6480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9" name="Google Shape;1533;p52">
              <a:extLst>
                <a:ext uri="{FF2B5EF4-FFF2-40B4-BE49-F238E27FC236}">
                  <a16:creationId xmlns:a16="http://schemas.microsoft.com/office/drawing/2014/main" id="{21696859-E6E7-454C-B499-CEA7E2D8D419}"/>
                </a:ext>
              </a:extLst>
            </p:cNvPr>
            <p:cNvSpPr txBox="1"/>
            <p:nvPr/>
          </p:nvSpPr>
          <p:spPr>
            <a:xfrm>
              <a:off x="3219629" y="1038840"/>
              <a:ext cx="27090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zh-TW" sz="1800" b="1" i="0" u="none" strike="noStrike" cap="none" dirty="0">
                  <a:solidFill>
                    <a:schemeClr val="lt1"/>
                  </a:solidFill>
                  <a:latin typeface="Microsoft JhengHei"/>
                  <a:ea typeface="Microsoft JhengHei"/>
                  <a:cs typeface="Microsoft JhengHei"/>
                  <a:sym typeface="Microsoft JhengHei"/>
                </a:rPr>
                <a:t>(二)支出憑證黏存單</a:t>
              </a:r>
              <a:endParaRPr sz="1800" b="1" i="0" u="none" strike="noStrike" cap="none" dirty="0">
                <a:solidFill>
                  <a:schemeClr val="lt1"/>
                </a:solidFill>
                <a:latin typeface="Microsoft JhengHei"/>
                <a:ea typeface="Microsoft JhengHei"/>
                <a:cs typeface="Microsoft JhengHei"/>
                <a:sym typeface="Microsoft JhengHei"/>
              </a:endParaRPr>
            </a:p>
          </p:txBody>
        </p:sp>
      </p:grpSp>
      <p:sp>
        <p:nvSpPr>
          <p:cNvPr id="20" name="投影片編號版面配置區 2">
            <a:extLst>
              <a:ext uri="{FF2B5EF4-FFF2-40B4-BE49-F238E27FC236}">
                <a16:creationId xmlns:a16="http://schemas.microsoft.com/office/drawing/2014/main" id="{9B742A4E-D073-446D-92A3-551CB8B1217C}"/>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44</a:t>
            </a:fld>
            <a:endParaRPr lang="zh-TW" altLang="en-US" sz="1000" dirty="0">
              <a:solidFill>
                <a:schemeClr val="tx1"/>
              </a:solidFill>
            </a:endParaRPr>
          </a:p>
        </p:txBody>
      </p:sp>
      <p:sp>
        <p:nvSpPr>
          <p:cNvPr id="23" name="文字方塊 22">
            <a:extLst>
              <a:ext uri="{FF2B5EF4-FFF2-40B4-BE49-F238E27FC236}">
                <a16:creationId xmlns:a16="http://schemas.microsoft.com/office/drawing/2014/main" id="{B80070AC-FE92-4632-B26C-992DE3B1E44F}"/>
              </a:ext>
            </a:extLst>
          </p:cNvPr>
          <p:cNvSpPr txBox="1"/>
          <p:nvPr/>
        </p:nvSpPr>
        <p:spPr>
          <a:xfrm>
            <a:off x="7431407" y="2571750"/>
            <a:ext cx="1856250" cy="307777"/>
          </a:xfrm>
          <a:prstGeom prst="rect">
            <a:avLst/>
          </a:prstGeom>
          <a:noFill/>
        </p:spPr>
        <p:txBody>
          <a:bodyPr wrap="square" rtlCol="0">
            <a:spAutoFit/>
          </a:bodyPr>
          <a:lstStyle/>
          <a:p>
            <a:r>
              <a:rPr lang="zh-TW" altLang="en-US" dirty="0"/>
              <a:t>填寫</a:t>
            </a:r>
            <a:r>
              <a:rPr lang="zh-TW" altLang="en-US" b="1" dirty="0">
                <a:solidFill>
                  <a:srgbClr val="FF0000"/>
                </a:solidFill>
              </a:rPr>
              <a:t>阿拉伯數字</a:t>
            </a:r>
            <a:r>
              <a:rPr lang="zh-TW" altLang="en-US" dirty="0"/>
              <a:t>即可</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sp>
        <p:nvSpPr>
          <p:cNvPr id="1745" name="Google Shape;1745;p6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746" name="Google Shape;1746;p6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1747" name="Google Shape;1747;p66"/>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748" name="Google Shape;1748;p6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1749" name="Google Shape;1749;p66"/>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a:solidFill>
                <a:srgbClr val="000000"/>
              </a:solidFill>
              <a:latin typeface="Arial"/>
              <a:ea typeface="Arial"/>
              <a:cs typeface="Arial"/>
              <a:sym typeface="Arial"/>
            </a:endParaRPr>
          </a:p>
        </p:txBody>
      </p:sp>
      <p:sp>
        <p:nvSpPr>
          <p:cNvPr id="1750" name="Google Shape;1750;p66"/>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pic>
        <p:nvPicPr>
          <p:cNvPr id="1751" name="Google Shape;1751;p66"/>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752" name="Google Shape;1752;p66"/>
          <p:cNvSpPr txBox="1"/>
          <p:nvPr/>
        </p:nvSpPr>
        <p:spPr>
          <a:xfrm>
            <a:off x="1571624" y="1772619"/>
            <a:ext cx="7110300" cy="1246495"/>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1800"/>
              <a:buFont typeface="Arial"/>
              <a:buNone/>
            </a:pPr>
            <a:r>
              <a:rPr lang="zh-TW" altLang="en-US" sz="1800" dirty="0">
                <a:latin typeface="Microsoft JhengHei"/>
                <a:ea typeface="Microsoft JhengHei"/>
              </a:rPr>
              <a:t>前面帶你認識報帳支出憑證基本概念了！</a:t>
            </a:r>
            <a:endParaRPr sz="1800" dirty="0">
              <a:latin typeface="Microsoft JhengHei"/>
              <a:ea typeface="Microsoft JhengHei"/>
            </a:endParaRPr>
          </a:p>
          <a:p>
            <a:pPr marL="0" marR="0" lvl="0" indent="0" algn="ctr" rtl="0">
              <a:lnSpc>
                <a:spcPct val="150000"/>
              </a:lnSpc>
              <a:spcBef>
                <a:spcPts val="0"/>
              </a:spcBef>
              <a:spcAft>
                <a:spcPts val="0"/>
              </a:spcAft>
              <a:buClr>
                <a:srgbClr val="000000"/>
              </a:buClr>
              <a:buSzPts val="1800"/>
              <a:buFont typeface="Arial"/>
              <a:buNone/>
            </a:pPr>
            <a:r>
              <a:rPr lang="zh-TW" altLang="en-US" sz="1800" dirty="0">
                <a:latin typeface="Microsoft JhengHei"/>
                <a:ea typeface="Microsoft JhengHei"/>
              </a:rPr>
              <a:t>下面會針對常見經費報支項目有詳細的說明，</a:t>
            </a:r>
            <a:endParaRPr sz="1800" dirty="0">
              <a:latin typeface="Microsoft JhengHei"/>
              <a:ea typeface="Microsoft JhengHei"/>
            </a:endParaRPr>
          </a:p>
          <a:p>
            <a:pPr marL="0" marR="0" lvl="0" indent="0" algn="ctr" rtl="0">
              <a:lnSpc>
                <a:spcPct val="150000"/>
              </a:lnSpc>
              <a:spcBef>
                <a:spcPts val="0"/>
              </a:spcBef>
              <a:spcAft>
                <a:spcPts val="0"/>
              </a:spcAft>
              <a:buClr>
                <a:srgbClr val="000000"/>
              </a:buClr>
              <a:buSzPts val="1800"/>
              <a:buFont typeface="Arial"/>
              <a:buNone/>
            </a:pPr>
            <a:r>
              <a:rPr lang="zh-TW" altLang="en-US" sz="1800" dirty="0">
                <a:latin typeface="Microsoft JhengHei"/>
                <a:ea typeface="Microsoft JhengHei"/>
              </a:rPr>
              <a:t>大家可以依照需求自行參閱喔！</a:t>
            </a:r>
            <a:endParaRPr sz="1800" dirty="0">
              <a:latin typeface="Microsoft JhengHei"/>
              <a:ea typeface="Microsoft JhengHei"/>
            </a:endParaRPr>
          </a:p>
        </p:txBody>
      </p:sp>
      <p:sp>
        <p:nvSpPr>
          <p:cNvPr id="10" name="投影片編號版面配置區 2">
            <a:extLst>
              <a:ext uri="{FF2B5EF4-FFF2-40B4-BE49-F238E27FC236}">
                <a16:creationId xmlns:a16="http://schemas.microsoft.com/office/drawing/2014/main" id="{EB1CE1A7-4F0D-4FDE-98A1-FAF7CE1992F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45</a:t>
            </a:fld>
            <a:endParaRPr lang="zh-TW" altLang="en-US" sz="1000" dirty="0">
              <a:solidFill>
                <a:schemeClr val="tx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6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758" name="Google Shape;1758;p6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59" name="Google Shape;1759;p6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760" name="Google Shape;1760;p67"/>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61" name="Google Shape;1761;p6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62" name="Google Shape;1762;p6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63" name="Google Shape;1763;p67"/>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764" name="Google Shape;1764;p67"/>
          <p:cNvSpPr/>
          <p:nvPr/>
        </p:nvSpPr>
        <p:spPr>
          <a:xfrm>
            <a:off x="5750600" y="194613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65" name="Google Shape;1765;p6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graphicFrame>
        <p:nvGraphicFramePr>
          <p:cNvPr id="1766" name="Google Shape;1766;p67"/>
          <p:cNvGraphicFramePr/>
          <p:nvPr>
            <p:extLst>
              <p:ext uri="{D42A27DB-BD31-4B8C-83A1-F6EECF244321}">
                <p14:modId xmlns:p14="http://schemas.microsoft.com/office/powerpoint/2010/main" val="201146974"/>
              </p:ext>
            </p:extLst>
          </p:nvPr>
        </p:nvGraphicFramePr>
        <p:xfrm>
          <a:off x="626527" y="1430862"/>
          <a:ext cx="7789525" cy="3400200"/>
        </p:xfrm>
        <a:graphic>
          <a:graphicData uri="http://schemas.openxmlformats.org/drawingml/2006/table">
            <a:tbl>
              <a:tblPr>
                <a:noFill/>
                <a:tableStyleId>{4E751268-4BBB-464D-860C-81C6A8BF96F4}</a:tableStyleId>
              </a:tblPr>
              <a:tblGrid>
                <a:gridCol w="1557900">
                  <a:extLst>
                    <a:ext uri="{9D8B030D-6E8A-4147-A177-3AD203B41FA5}">
                      <a16:colId xmlns:a16="http://schemas.microsoft.com/office/drawing/2014/main" val="20000"/>
                    </a:ext>
                  </a:extLst>
                </a:gridCol>
                <a:gridCol w="1557900">
                  <a:extLst>
                    <a:ext uri="{9D8B030D-6E8A-4147-A177-3AD203B41FA5}">
                      <a16:colId xmlns:a16="http://schemas.microsoft.com/office/drawing/2014/main" val="20001"/>
                    </a:ext>
                  </a:extLst>
                </a:gridCol>
                <a:gridCol w="1560625">
                  <a:extLst>
                    <a:ext uri="{9D8B030D-6E8A-4147-A177-3AD203B41FA5}">
                      <a16:colId xmlns:a16="http://schemas.microsoft.com/office/drawing/2014/main" val="20002"/>
                    </a:ext>
                  </a:extLst>
                </a:gridCol>
                <a:gridCol w="1555200">
                  <a:extLst>
                    <a:ext uri="{9D8B030D-6E8A-4147-A177-3AD203B41FA5}">
                      <a16:colId xmlns:a16="http://schemas.microsoft.com/office/drawing/2014/main" val="20003"/>
                    </a:ext>
                  </a:extLst>
                </a:gridCol>
                <a:gridCol w="1557900">
                  <a:extLst>
                    <a:ext uri="{9D8B030D-6E8A-4147-A177-3AD203B41FA5}">
                      <a16:colId xmlns:a16="http://schemas.microsoft.com/office/drawing/2014/main" val="20004"/>
                    </a:ext>
                  </a:extLst>
                </a:gridCol>
              </a:tblGrid>
              <a:tr h="3400200">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5" action="ppaction://hlinksldjump">
                            <a:extLst>
                              <a:ext uri="{A12FA001-AC4F-418D-AE19-62706E023703}">
                                <ahyp:hlinkClr xmlns:ahyp="http://schemas.microsoft.com/office/drawing/2018/hyperlinkcolor" val="tx"/>
                              </a:ext>
                            </a:extLst>
                          </a:hlinkClick>
                        </a:rPr>
                        <a:t>文具、電腦周邊（含軟體）、圖書</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altLang="en-US" sz="1400" u="none" strike="noStrike" cap="none" dirty="0">
                          <a:solidFill>
                            <a:srgbClr val="00B0F0"/>
                          </a:solidFill>
                          <a:latin typeface="Microsoft JhengHei"/>
                          <a:ea typeface="Microsoft JhengHei"/>
                          <a:cs typeface="Microsoft JhengHei"/>
                          <a:sym typeface="Microsoft JhengHei"/>
                          <a:hlinkClick r:id="rId6" action="ppaction://hlinksldjump">
                            <a:extLst>
                              <a:ext uri="{A12FA001-AC4F-418D-AE19-62706E023703}">
                                <ahyp:hlinkClr xmlns:ahyp="http://schemas.microsoft.com/office/drawing/2018/hyperlinkcolor" val="tx"/>
                              </a:ext>
                            </a:extLst>
                          </a:hlinkClick>
                        </a:rPr>
                        <a:t>儀器維修費</a:t>
                      </a:r>
                      <a:endParaRPr lang="zh-TW" altLang="en-US"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lang="zh-TW" altLang="en-US"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7" action="ppaction://hlinksldjump">
                            <a:extLst>
                              <a:ext uri="{A12FA001-AC4F-418D-AE19-62706E023703}">
                                <ahyp:hlinkClr xmlns:ahyp="http://schemas.microsoft.com/office/drawing/2018/hyperlinkcolor" val="tx"/>
                              </a:ext>
                            </a:extLst>
                          </a:hlinkClick>
                        </a:rPr>
                        <a:t>研究設備</a:t>
                      </a:r>
                      <a:endParaRPr sz="1400" u="none" strike="noStrike" cap="none" dirty="0">
                        <a:solidFill>
                          <a:srgbClr val="00B0F0"/>
                        </a:solidFill>
                        <a:latin typeface="Microsoft JhengHei"/>
                        <a:ea typeface="Microsoft JhengHei"/>
                        <a:cs typeface="Microsoft JhengHei"/>
                        <a:sym typeface="Microsoft JhengHei"/>
                      </a:endParaRPr>
                    </a:p>
                  </a:txBody>
                  <a:tcPr marL="108150" marR="108150" marT="108150" marB="108150">
                    <a:lnL w="57150" cap="flat" cmpd="sng">
                      <a:solidFill>
                        <a:srgbClr val="EDF0F2"/>
                      </a:solidFill>
                      <a:prstDash val="solid"/>
                      <a:round/>
                      <a:headEnd type="none" w="sm" len="sm"/>
                      <a:tailEnd type="none" w="sm" len="sm"/>
                    </a:lnL>
                    <a:lnR w="9525" cap="flat" cmpd="sng">
                      <a:solidFill>
                        <a:srgbClr val="D8D8D8"/>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FAFC"/>
                    </a:solidFill>
                  </a:tcPr>
                </a:tc>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8" action="ppaction://hlinksldjump">
                            <a:extLst>
                              <a:ext uri="{A12FA001-AC4F-418D-AE19-62706E023703}">
                                <ahyp:hlinkClr xmlns:ahyp="http://schemas.microsoft.com/office/drawing/2018/hyperlinkcolor" val="tx"/>
                              </a:ext>
                            </a:extLst>
                          </a:hlinkClick>
                        </a:rPr>
                        <a:t>出席費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9" action="ppaction://hlinksldjump">
                            <a:extLst>
                              <a:ext uri="{A12FA001-AC4F-418D-AE19-62706E023703}">
                                <ahyp:hlinkClr xmlns:ahyp="http://schemas.microsoft.com/office/drawing/2018/hyperlinkcolor" val="tx"/>
                              </a:ext>
                            </a:extLst>
                          </a:hlinkClick>
                        </a:rPr>
                        <a:t>講座鐘點費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0" action="ppaction://hlinksldjump">
                            <a:extLst>
                              <a:ext uri="{A12FA001-AC4F-418D-AE19-62706E023703}">
                                <ahyp:hlinkClr xmlns:ahyp="http://schemas.microsoft.com/office/drawing/2018/hyperlinkcolor" val="tx"/>
                              </a:ext>
                            </a:extLst>
                          </a:hlinkClick>
                        </a:rPr>
                        <a:t>演講費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1" action="ppaction://hlinksldjump">
                            <a:extLst>
                              <a:ext uri="{A12FA001-AC4F-418D-AE19-62706E023703}">
                                <ahyp:hlinkClr xmlns:ahyp="http://schemas.microsoft.com/office/drawing/2018/hyperlinkcolor" val="tx"/>
                              </a:ext>
                            </a:extLst>
                          </a:hlinkClick>
                        </a:rPr>
                        <a:t>稿費</a:t>
                      </a:r>
                      <a:endParaRPr lang="en-US" altLang="zh-TW"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endParaRPr lang="en-US"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altLang="en-US" sz="1400" u="none" strike="noStrike" cap="none" dirty="0">
                          <a:solidFill>
                            <a:srgbClr val="00B0F0"/>
                          </a:solidFill>
                          <a:latin typeface="Microsoft JhengHei"/>
                          <a:ea typeface="Microsoft JhengHei"/>
                          <a:cs typeface="Microsoft JhengHei"/>
                          <a:sym typeface="Microsoft JhengHei"/>
                          <a:hlinkClick r:id="rId12" action="ppaction://hlinksldjump">
                            <a:extLst>
                              <a:ext uri="{A12FA001-AC4F-418D-AE19-62706E023703}">
                                <ahyp:hlinkClr xmlns:ahyp="http://schemas.microsoft.com/office/drawing/2018/hyperlinkcolor" val="tx"/>
                              </a:ext>
                            </a:extLst>
                          </a:hlinkClick>
                        </a:rPr>
                        <a:t>其他酬勞</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txBody>
                  <a:tcPr marL="108150" marR="108150" marT="108150" marB="108150">
                    <a:lnL w="9525" cap="flat" cmpd="sng">
                      <a:solidFill>
                        <a:srgbClr val="D8D8D8"/>
                      </a:solidFill>
                      <a:prstDash val="dash"/>
                      <a:round/>
                      <a:headEnd type="none" w="sm" len="sm"/>
                      <a:tailEnd type="none" w="sm" len="sm"/>
                    </a:lnL>
                    <a:lnR w="9525" cap="flat" cmpd="sng">
                      <a:solidFill>
                        <a:srgbClr val="D8D8D8"/>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FAFC"/>
                    </a:solidFill>
                  </a:tcPr>
                </a:tc>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3" action="ppaction://hlinksldjump">
                            <a:extLst>
                              <a:ext uri="{A12FA001-AC4F-418D-AE19-62706E023703}">
                                <ahyp:hlinkClr xmlns:ahyp="http://schemas.microsoft.com/office/drawing/2018/hyperlinkcolor" val="tx"/>
                              </a:ext>
                            </a:extLst>
                          </a:hlinkClick>
                        </a:rPr>
                        <a:t>會議餐費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4" action="ppaction://hlinksldjump">
                            <a:extLst>
                              <a:ext uri="{A12FA001-AC4F-418D-AE19-62706E023703}">
                                <ahyp:hlinkClr xmlns:ahyp="http://schemas.microsoft.com/office/drawing/2018/hyperlinkcolor" val="tx"/>
                              </a:ext>
                            </a:extLst>
                          </a:hlinkClick>
                        </a:rPr>
                        <a:t>學會年費或入費會、會議註冊費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5" action="ppaction://hlinksldjump">
                            <a:extLst>
                              <a:ext uri="{A12FA001-AC4F-418D-AE19-62706E023703}">
                                <ahyp:hlinkClr xmlns:ahyp="http://schemas.microsoft.com/office/drawing/2018/hyperlinkcolor" val="tx"/>
                              </a:ext>
                            </a:extLst>
                          </a:hlinkClick>
                        </a:rPr>
                        <a:t>邀請國外學者來臺費用</a:t>
                      </a:r>
                      <a:endParaRPr sz="1400" u="none" strike="noStrike" cap="none" dirty="0">
                        <a:solidFill>
                          <a:srgbClr val="00B0F0"/>
                        </a:solidFill>
                        <a:latin typeface="Microsoft JhengHei"/>
                        <a:ea typeface="Microsoft JhengHei"/>
                        <a:cs typeface="Microsoft JhengHei"/>
                        <a:sym typeface="Microsoft JhengHei"/>
                      </a:endParaRPr>
                    </a:p>
                  </a:txBody>
                  <a:tcPr marL="108150" marR="108150" marT="108150" marB="108150">
                    <a:lnL w="9525" cap="flat" cmpd="sng">
                      <a:solidFill>
                        <a:srgbClr val="D8D8D8"/>
                      </a:solidFill>
                      <a:prstDash val="dash"/>
                      <a:round/>
                      <a:headEnd type="none" w="sm" len="sm"/>
                      <a:tailEnd type="none" w="sm" len="sm"/>
                    </a:lnL>
                    <a:lnR w="9525" cap="flat" cmpd="sng">
                      <a:solidFill>
                        <a:srgbClr val="D8D8D8"/>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FAFC"/>
                    </a:solidFill>
                  </a:tcPr>
                </a:tc>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6" action="ppaction://hlinksldjump">
                            <a:extLst>
                              <a:ext uri="{A12FA001-AC4F-418D-AE19-62706E023703}">
                                <ahyp:hlinkClr xmlns:ahyp="http://schemas.microsoft.com/office/drawing/2018/hyperlinkcolor" val="tx"/>
                              </a:ext>
                            </a:extLst>
                          </a:hlinkClick>
                        </a:rPr>
                        <a:t>計程車資</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7" action="ppaction://hlinksldjump">
                            <a:extLst>
                              <a:ext uri="{A12FA001-AC4F-418D-AE19-62706E023703}">
                                <ahyp:hlinkClr xmlns:ahyp="http://schemas.microsoft.com/office/drawing/2018/hyperlinkcolor" val="tx"/>
                              </a:ext>
                            </a:extLst>
                          </a:hlinkClick>
                        </a:rPr>
                        <a:t>國內、外出差旅費</a:t>
                      </a:r>
                      <a:endParaRPr sz="1400" u="none" strike="noStrike" cap="none" dirty="0">
                        <a:solidFill>
                          <a:srgbClr val="00B0F0"/>
                        </a:solidFill>
                        <a:latin typeface="Microsoft JhengHei"/>
                        <a:ea typeface="Microsoft JhengHei"/>
                        <a:cs typeface="Microsoft JhengHei"/>
                        <a:sym typeface="Microsoft JhengHei"/>
                      </a:endParaRPr>
                    </a:p>
                  </a:txBody>
                  <a:tcPr marL="108150" marR="108150" marT="108150" marB="108150">
                    <a:lnL w="9525" cap="flat" cmpd="sng">
                      <a:solidFill>
                        <a:srgbClr val="D8D8D8"/>
                      </a:solidFill>
                      <a:prstDash val="dash"/>
                      <a:round/>
                      <a:headEnd type="none" w="sm" len="sm"/>
                      <a:tailEnd type="none" w="sm" len="sm"/>
                    </a:lnL>
                    <a:lnR w="9525" cap="flat" cmpd="sng">
                      <a:solidFill>
                        <a:srgbClr val="D8D8D8"/>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FAFC"/>
                    </a:solidFill>
                  </a:tcPr>
                </a:tc>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8" action="ppaction://hlinksldjump">
                            <a:extLst>
                              <a:ext uri="{A12FA001-AC4F-418D-AE19-62706E023703}">
                                <ahyp:hlinkClr xmlns:ahyp="http://schemas.microsoft.com/office/drawing/2018/hyperlinkcolor" val="tx"/>
                              </a:ext>
                            </a:extLst>
                          </a:hlinkClick>
                        </a:rPr>
                        <a:t>郵資</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altLang="en-US" sz="1400" u="none" strike="noStrike" cap="none" dirty="0">
                          <a:solidFill>
                            <a:srgbClr val="00B0F0"/>
                          </a:solidFill>
                          <a:latin typeface="Microsoft JhengHei"/>
                          <a:ea typeface="Microsoft JhengHei"/>
                          <a:cs typeface="Microsoft JhengHei"/>
                          <a:sym typeface="Microsoft JhengHei"/>
                          <a:hlinkClick r:id="rId19" action="ppaction://hlinksldjump">
                            <a:extLst>
                              <a:ext uri="{A12FA001-AC4F-418D-AE19-62706E023703}">
                                <ahyp:hlinkClr xmlns:ahyp="http://schemas.microsoft.com/office/drawing/2018/hyperlinkcolor" val="tx"/>
                              </a:ext>
                            </a:extLst>
                          </a:hlinkClick>
                        </a:rPr>
                        <a:t>電話費、</a:t>
                      </a:r>
                      <a:r>
                        <a:rPr lang="zh-TW" sz="1400" u="none" strike="noStrike" cap="none" dirty="0">
                          <a:solidFill>
                            <a:srgbClr val="00B0F0"/>
                          </a:solidFill>
                          <a:latin typeface="Microsoft JhengHei"/>
                          <a:ea typeface="Microsoft JhengHei"/>
                          <a:cs typeface="Microsoft JhengHei"/>
                          <a:sym typeface="Microsoft JhengHei"/>
                          <a:hlinkClick r:id="rId19" action="ppaction://hlinksldjump">
                            <a:extLst>
                              <a:ext uri="{A12FA001-AC4F-418D-AE19-62706E023703}">
                                <ahyp:hlinkClr xmlns:ahyp="http://schemas.microsoft.com/office/drawing/2018/hyperlinkcolor" val="tx"/>
                              </a:ext>
                            </a:extLst>
                          </a:hlinkClick>
                        </a:rPr>
                        <a:t>通信費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20" action="ppaction://hlinksldjump">
                            <a:extLst>
                              <a:ext uri="{A12FA001-AC4F-418D-AE19-62706E023703}">
                                <ahyp:hlinkClr xmlns:ahyp="http://schemas.microsoft.com/office/drawing/2018/hyperlinkcolor" val="tx"/>
                              </a:ext>
                            </a:extLst>
                          </a:hlinkClick>
                        </a:rPr>
                        <a:t>彈性支用額度</a:t>
                      </a:r>
                      <a:endParaRPr sz="1400" u="none" strike="noStrike" cap="none" dirty="0">
                        <a:solidFill>
                          <a:srgbClr val="00B0F0"/>
                        </a:solidFill>
                        <a:latin typeface="Microsoft JhengHei"/>
                        <a:ea typeface="Microsoft JhengHei"/>
                        <a:cs typeface="Microsoft JhengHei"/>
                        <a:sym typeface="Microsoft JhengHei"/>
                      </a:endParaRPr>
                    </a:p>
                  </a:txBody>
                  <a:tcPr marL="108150" marR="108150" marT="108150" marB="108150">
                    <a:lnL w="9525" cap="flat" cmpd="sng">
                      <a:solidFill>
                        <a:srgbClr val="D8D8D8"/>
                      </a:solidFill>
                      <a:prstDash val="dash"/>
                      <a:round/>
                      <a:headEnd type="none" w="sm" len="sm"/>
                      <a:tailEnd type="none" w="sm" len="sm"/>
                    </a:lnL>
                    <a:lnR w="47625" cap="flat" cmpd="sng">
                      <a:solidFill>
                        <a:srgbClr val="EDF0F2"/>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FAFC"/>
                    </a:solidFill>
                  </a:tcPr>
                </a:tc>
                <a:extLst>
                  <a:ext uri="{0D108BD9-81ED-4DB2-BD59-A6C34878D82A}">
                    <a16:rowId xmlns:a16="http://schemas.microsoft.com/office/drawing/2014/main" val="10000"/>
                  </a:ext>
                </a:extLst>
              </a:tr>
            </a:tbl>
          </a:graphicData>
        </a:graphic>
      </p:graphicFrame>
      <p:grpSp>
        <p:nvGrpSpPr>
          <p:cNvPr id="1767" name="Google Shape;1767;p67"/>
          <p:cNvGrpSpPr/>
          <p:nvPr/>
        </p:nvGrpSpPr>
        <p:grpSpPr>
          <a:xfrm>
            <a:off x="604575" y="4143590"/>
            <a:ext cx="7813928" cy="729412"/>
            <a:chOff x="-24549" y="-28575"/>
            <a:chExt cx="4355917" cy="335648"/>
          </a:xfrm>
        </p:grpSpPr>
        <p:sp>
          <p:nvSpPr>
            <p:cNvPr id="1768" name="Google Shape;1768;p67"/>
            <p:cNvSpPr/>
            <p:nvPr/>
          </p:nvSpPr>
          <p:spPr>
            <a:xfrm>
              <a:off x="-24549" y="0"/>
              <a:ext cx="4355917" cy="307073"/>
            </a:xfrm>
            <a:custGeom>
              <a:avLst/>
              <a:gdLst/>
              <a:ahLst/>
              <a:cxnLst/>
              <a:rect l="l" t="t" r="r" b="b"/>
              <a:pathLst>
                <a:path w="4331367" h="307073" extrusionOk="0">
                  <a:moveTo>
                    <a:pt x="7061" y="0"/>
                  </a:moveTo>
                  <a:lnTo>
                    <a:pt x="4324305" y="0"/>
                  </a:lnTo>
                  <a:cubicBezTo>
                    <a:pt x="4328205" y="0"/>
                    <a:pt x="4331367" y="3161"/>
                    <a:pt x="4331367" y="7061"/>
                  </a:cubicBezTo>
                  <a:lnTo>
                    <a:pt x="4331367" y="300011"/>
                  </a:lnTo>
                  <a:cubicBezTo>
                    <a:pt x="4331367" y="301884"/>
                    <a:pt x="4330622" y="303680"/>
                    <a:pt x="4329299" y="305004"/>
                  </a:cubicBezTo>
                  <a:cubicBezTo>
                    <a:pt x="4327974" y="306329"/>
                    <a:pt x="4326178" y="307073"/>
                    <a:pt x="4324305" y="307073"/>
                  </a:cubicBezTo>
                  <a:lnTo>
                    <a:pt x="7061" y="307073"/>
                  </a:lnTo>
                  <a:cubicBezTo>
                    <a:pt x="5189" y="307073"/>
                    <a:pt x="3392" y="306329"/>
                    <a:pt x="2068" y="305004"/>
                  </a:cubicBezTo>
                  <a:cubicBezTo>
                    <a:pt x="744" y="303680"/>
                    <a:pt x="0" y="301884"/>
                    <a:pt x="0" y="300011"/>
                  </a:cubicBezTo>
                  <a:lnTo>
                    <a:pt x="0" y="7061"/>
                  </a:lnTo>
                  <a:cubicBezTo>
                    <a:pt x="0" y="5189"/>
                    <a:pt x="744" y="3392"/>
                    <a:pt x="2068" y="2068"/>
                  </a:cubicBezTo>
                  <a:cubicBezTo>
                    <a:pt x="3392" y="744"/>
                    <a:pt x="5189" y="0"/>
                    <a:pt x="7061" y="0"/>
                  </a:cubicBezTo>
                  <a:close/>
                </a:path>
              </a:pathLst>
            </a:custGeom>
            <a:solidFill>
              <a:srgbClr val="EDF1F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69" name="Google Shape;1769;p67"/>
            <p:cNvSpPr txBox="1"/>
            <p:nvPr/>
          </p:nvSpPr>
          <p:spPr>
            <a:xfrm>
              <a:off x="0" y="-28575"/>
              <a:ext cx="4331367" cy="335648"/>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770" name="Google Shape;1770;p67"/>
          <p:cNvSpPr/>
          <p:nvPr/>
        </p:nvSpPr>
        <p:spPr>
          <a:xfrm>
            <a:off x="6845127" y="4218004"/>
            <a:ext cx="500104" cy="642641"/>
          </a:xfrm>
          <a:custGeom>
            <a:avLst/>
            <a:gdLst/>
            <a:ahLst/>
            <a:cxnLst/>
            <a:rect l="l" t="t" r="r" b="b"/>
            <a:pathLst>
              <a:path w="1737215" h="1345255" extrusionOk="0">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FBDF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1" name="Google Shape;1771;p67"/>
          <p:cNvSpPr txBox="1"/>
          <p:nvPr/>
        </p:nvSpPr>
        <p:spPr>
          <a:xfrm>
            <a:off x="5802428" y="4397649"/>
            <a:ext cx="90281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差旅相關</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2" name="Google Shape;1772;p67"/>
          <p:cNvSpPr txBox="1"/>
          <p:nvPr/>
        </p:nvSpPr>
        <p:spPr>
          <a:xfrm>
            <a:off x="1128874" y="4397649"/>
            <a:ext cx="90281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物品相關</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3" name="Google Shape;1773;p67"/>
          <p:cNvSpPr txBox="1"/>
          <p:nvPr/>
        </p:nvSpPr>
        <p:spPr>
          <a:xfrm>
            <a:off x="2700882" y="4397649"/>
            <a:ext cx="90281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人力相關</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4" name="Google Shape;1774;p67"/>
          <p:cNvSpPr txBox="1"/>
          <p:nvPr/>
        </p:nvSpPr>
        <p:spPr>
          <a:xfrm>
            <a:off x="4271429" y="4397649"/>
            <a:ext cx="90281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會議相關</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5" name="Google Shape;1775;p67"/>
          <p:cNvSpPr txBox="1"/>
          <p:nvPr/>
        </p:nvSpPr>
        <p:spPr>
          <a:xfrm>
            <a:off x="7391701" y="4397649"/>
            <a:ext cx="902811"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其他費用</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6" name="Google Shape;1776;p67"/>
          <p:cNvSpPr/>
          <p:nvPr/>
        </p:nvSpPr>
        <p:spPr>
          <a:xfrm>
            <a:off x="3705862" y="4218004"/>
            <a:ext cx="500104" cy="642641"/>
          </a:xfrm>
          <a:custGeom>
            <a:avLst/>
            <a:gdLst/>
            <a:ahLst/>
            <a:cxnLst/>
            <a:rect l="l" t="t" r="r" b="b"/>
            <a:pathLst>
              <a:path w="1737215" h="1345255" extrusionOk="0">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7" name="Google Shape;1777;p67"/>
          <p:cNvSpPr/>
          <p:nvPr/>
        </p:nvSpPr>
        <p:spPr>
          <a:xfrm>
            <a:off x="3839473" y="4361543"/>
            <a:ext cx="256851" cy="348810"/>
          </a:xfrm>
          <a:custGeom>
            <a:avLst/>
            <a:gdLst/>
            <a:ahLst/>
            <a:cxnLst/>
            <a:rect l="l" t="t" r="r" b="b"/>
            <a:pathLst>
              <a:path w="482430" h="655152" extrusionOk="0">
                <a:moveTo>
                  <a:pt x="0" y="0"/>
                </a:moveTo>
                <a:lnTo>
                  <a:pt x="482430" y="0"/>
                </a:lnTo>
                <a:lnTo>
                  <a:pt x="482430" y="655152"/>
                </a:lnTo>
                <a:lnTo>
                  <a:pt x="0" y="655152"/>
                </a:lnTo>
                <a:lnTo>
                  <a:pt x="0" y="0"/>
                </a:lnTo>
                <a:close/>
              </a:path>
            </a:pathLst>
          </a:custGeom>
          <a:blipFill rotWithShape="1">
            <a:blip r:embed="rId21">
              <a:alphaModFix/>
            </a:blip>
            <a:stretch>
              <a:fillRect/>
            </a:stretch>
          </a:blipFill>
          <a:ln>
            <a:noFill/>
          </a:ln>
        </p:spPr>
      </p:sp>
      <p:sp>
        <p:nvSpPr>
          <p:cNvPr id="1778" name="Google Shape;1778;p67"/>
          <p:cNvSpPr/>
          <p:nvPr/>
        </p:nvSpPr>
        <p:spPr>
          <a:xfrm>
            <a:off x="5275170" y="4218004"/>
            <a:ext cx="500104" cy="642641"/>
          </a:xfrm>
          <a:custGeom>
            <a:avLst/>
            <a:gdLst/>
            <a:ahLst/>
            <a:cxnLst/>
            <a:rect l="l" t="t" r="r" b="b"/>
            <a:pathLst>
              <a:path w="1737215" h="1345255" extrusionOk="0">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B1E6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9" name="Google Shape;1779;p67"/>
          <p:cNvSpPr/>
          <p:nvPr/>
        </p:nvSpPr>
        <p:spPr>
          <a:xfrm>
            <a:off x="2173624" y="4218004"/>
            <a:ext cx="500104" cy="642641"/>
          </a:xfrm>
          <a:custGeom>
            <a:avLst/>
            <a:gdLst/>
            <a:ahLst/>
            <a:cxnLst/>
            <a:rect l="l" t="t" r="r" b="b"/>
            <a:pathLst>
              <a:path w="1737215" h="1345255" extrusionOk="0">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B2E7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80" name="Google Shape;1780;p67"/>
          <p:cNvSpPr/>
          <p:nvPr/>
        </p:nvSpPr>
        <p:spPr>
          <a:xfrm>
            <a:off x="594370" y="4218004"/>
            <a:ext cx="500104" cy="642641"/>
          </a:xfrm>
          <a:custGeom>
            <a:avLst/>
            <a:gdLst/>
            <a:ahLst/>
            <a:cxnLst/>
            <a:rect l="l" t="t" r="r" b="b"/>
            <a:pathLst>
              <a:path w="1737215" h="1345255" extrusionOk="0">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81" name="Google Shape;1781;p67"/>
          <p:cNvSpPr/>
          <p:nvPr/>
        </p:nvSpPr>
        <p:spPr>
          <a:xfrm>
            <a:off x="6971527" y="4344471"/>
            <a:ext cx="256661" cy="382954"/>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22">
              <a:alphaModFix/>
            </a:blip>
            <a:stretch>
              <a:fillRect/>
            </a:stretch>
          </a:blipFill>
          <a:ln>
            <a:noFill/>
          </a:ln>
        </p:spPr>
      </p:sp>
      <p:sp>
        <p:nvSpPr>
          <p:cNvPr id="1782" name="Google Shape;1782;p67"/>
          <p:cNvSpPr/>
          <p:nvPr/>
        </p:nvSpPr>
        <p:spPr>
          <a:xfrm>
            <a:off x="5332194" y="4338037"/>
            <a:ext cx="400654" cy="395822"/>
          </a:xfrm>
          <a:custGeom>
            <a:avLst/>
            <a:gdLst/>
            <a:ahLst/>
            <a:cxnLst/>
            <a:rect l="l" t="t" r="r" b="b"/>
            <a:pathLst>
              <a:path w="1000866" h="988796" extrusionOk="0">
                <a:moveTo>
                  <a:pt x="0" y="0"/>
                </a:moveTo>
                <a:lnTo>
                  <a:pt x="1000866" y="0"/>
                </a:lnTo>
                <a:lnTo>
                  <a:pt x="1000866" y="988796"/>
                </a:lnTo>
                <a:lnTo>
                  <a:pt x="0" y="988796"/>
                </a:lnTo>
                <a:lnTo>
                  <a:pt x="0" y="0"/>
                </a:lnTo>
                <a:close/>
              </a:path>
            </a:pathLst>
          </a:custGeom>
          <a:blipFill rotWithShape="1">
            <a:blip r:embed="rId23">
              <a:alphaModFix/>
            </a:blip>
            <a:stretch>
              <a:fillRect/>
            </a:stretch>
          </a:blipFill>
          <a:ln>
            <a:noFill/>
          </a:ln>
        </p:spPr>
      </p:sp>
      <p:sp>
        <p:nvSpPr>
          <p:cNvPr id="1783" name="Google Shape;1783;p67"/>
          <p:cNvSpPr/>
          <p:nvPr/>
        </p:nvSpPr>
        <p:spPr>
          <a:xfrm>
            <a:off x="2258328" y="4302251"/>
            <a:ext cx="317790" cy="467395"/>
          </a:xfrm>
          <a:custGeom>
            <a:avLst/>
            <a:gdLst/>
            <a:ahLst/>
            <a:cxnLst/>
            <a:rect l="l" t="t" r="r" b="b"/>
            <a:pathLst>
              <a:path w="724731" h="1065909" extrusionOk="0">
                <a:moveTo>
                  <a:pt x="0" y="0"/>
                </a:moveTo>
                <a:lnTo>
                  <a:pt x="724731" y="0"/>
                </a:lnTo>
                <a:lnTo>
                  <a:pt x="724731" y="1065908"/>
                </a:lnTo>
                <a:lnTo>
                  <a:pt x="0" y="1065908"/>
                </a:lnTo>
                <a:lnTo>
                  <a:pt x="0" y="0"/>
                </a:lnTo>
                <a:close/>
              </a:path>
            </a:pathLst>
          </a:custGeom>
          <a:blipFill rotWithShape="1">
            <a:blip r:embed="rId24">
              <a:alphaModFix/>
            </a:blip>
            <a:stretch>
              <a:fillRect/>
            </a:stretch>
          </a:blipFill>
          <a:ln>
            <a:noFill/>
          </a:ln>
        </p:spPr>
      </p:sp>
      <p:sp>
        <p:nvSpPr>
          <p:cNvPr id="1784" name="Google Shape;1784;p67"/>
          <p:cNvSpPr/>
          <p:nvPr/>
        </p:nvSpPr>
        <p:spPr>
          <a:xfrm>
            <a:off x="705616" y="4332484"/>
            <a:ext cx="341820" cy="406929"/>
          </a:xfrm>
          <a:custGeom>
            <a:avLst/>
            <a:gdLst/>
            <a:ahLst/>
            <a:cxnLst/>
            <a:rect l="l" t="t" r="r" b="b"/>
            <a:pathLst>
              <a:path w="847584" h="1009028" extrusionOk="0">
                <a:moveTo>
                  <a:pt x="0" y="0"/>
                </a:moveTo>
                <a:lnTo>
                  <a:pt x="847584" y="0"/>
                </a:lnTo>
                <a:lnTo>
                  <a:pt x="847584" y="1009028"/>
                </a:lnTo>
                <a:lnTo>
                  <a:pt x="0" y="1009028"/>
                </a:lnTo>
                <a:lnTo>
                  <a:pt x="0" y="0"/>
                </a:lnTo>
                <a:close/>
              </a:path>
            </a:pathLst>
          </a:custGeom>
          <a:blipFill rotWithShape="1">
            <a:blip r:embed="rId25">
              <a:alphaModFix/>
            </a:blip>
            <a:stretch>
              <a:fillRect/>
            </a:stretch>
          </a:blipFill>
          <a:ln>
            <a:noFill/>
          </a:ln>
        </p:spPr>
      </p:sp>
      <p:sp>
        <p:nvSpPr>
          <p:cNvPr id="1785" name="Google Shape;1785;p67"/>
          <p:cNvSpPr/>
          <p:nvPr/>
        </p:nvSpPr>
        <p:spPr>
          <a:xfrm>
            <a:off x="3946218" y="786694"/>
            <a:ext cx="1251564" cy="41667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786" name="Google Shape;1786;p67"/>
          <p:cNvSpPr txBox="1"/>
          <p:nvPr/>
        </p:nvSpPr>
        <p:spPr>
          <a:xfrm>
            <a:off x="4264279" y="919314"/>
            <a:ext cx="6140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目錄</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32" name="投影片編號版面配置區 2">
            <a:extLst>
              <a:ext uri="{FF2B5EF4-FFF2-40B4-BE49-F238E27FC236}">
                <a16:creationId xmlns:a16="http://schemas.microsoft.com/office/drawing/2014/main" id="{93C368F9-030F-4D5F-A2DD-2593DA6626EF}"/>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46</a:t>
            </a:fld>
            <a:endParaRPr lang="zh-TW" altLang="en-US" sz="1000" dirty="0">
              <a:solidFill>
                <a:schemeClr val="tx1"/>
              </a:solidFill>
            </a:endParaRPr>
          </a:p>
        </p:txBody>
      </p:sp>
      <p:sp>
        <p:nvSpPr>
          <p:cNvPr id="36" name="Google Shape;1787;p67">
            <a:extLst>
              <a:ext uri="{FF2B5EF4-FFF2-40B4-BE49-F238E27FC236}">
                <a16:creationId xmlns:a16="http://schemas.microsoft.com/office/drawing/2014/main" id="{AD93B2F0-7124-44B9-86EE-AD46C96B8F39}"/>
              </a:ext>
            </a:extLst>
          </p:cNvPr>
          <p:cNvSpPr txBox="1"/>
          <p:nvPr/>
        </p:nvSpPr>
        <p:spPr>
          <a:xfrm>
            <a:off x="3433324" y="1220580"/>
            <a:ext cx="2363024" cy="230832"/>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2000"/>
              <a:buFont typeface="Arial"/>
              <a:buNone/>
            </a:pPr>
            <a:r>
              <a:rPr lang="zh-TW" sz="1000" b="1" i="0" u="none" strike="noStrike" cap="none" dirty="0">
                <a:solidFill>
                  <a:srgbClr val="262626"/>
                </a:solidFill>
                <a:latin typeface="Microsoft JhengHei"/>
                <a:ea typeface="Microsoft JhengHei"/>
                <a:cs typeface="Microsoft JhengHei"/>
                <a:sym typeface="Microsoft JhengHei"/>
              </a:rPr>
              <a:t>點按目錄細項可直接跳往該頁</a:t>
            </a:r>
            <a:endParaRPr sz="1000" b="1" i="0" u="none" strike="noStrike" cap="none" dirty="0">
              <a:solidFill>
                <a:srgbClr val="262626"/>
              </a:solidFill>
              <a:latin typeface="Microsoft JhengHei"/>
              <a:ea typeface="Microsoft JhengHei"/>
              <a:cs typeface="Microsoft JhengHei"/>
              <a:sym typeface="Microsoft JhengHe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grpSp>
        <p:nvGrpSpPr>
          <p:cNvPr id="1848" name="Google Shape;1848;p70"/>
          <p:cNvGrpSpPr/>
          <p:nvPr/>
        </p:nvGrpSpPr>
        <p:grpSpPr>
          <a:xfrm>
            <a:off x="988307" y="1557277"/>
            <a:ext cx="809047" cy="686927"/>
            <a:chOff x="0" y="-28575"/>
            <a:chExt cx="433534" cy="368095"/>
          </a:xfrm>
        </p:grpSpPr>
        <p:sp>
          <p:nvSpPr>
            <p:cNvPr id="1849" name="Google Shape;1849;p7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50" name="Google Shape;1850;p7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51" name="Google Shape;1851;p70"/>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852" name="Google Shape;1852;p7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53" name="Google Shape;1853;p70"/>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854" name="Google Shape;1854;p70"/>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55" name="Google Shape;1855;p70"/>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56" name="Google Shape;1856;p7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57" name="Google Shape;1857;p70"/>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858" name="Google Shape;1858;p70"/>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59" name="Google Shape;1859;p70"/>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1860" name="Google Shape;1860;p70"/>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61" name="Google Shape;1861;p70"/>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文具、電腦周邊、圖書</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862" name="Google Shape;1862;p70"/>
          <p:cNvGraphicFramePr/>
          <p:nvPr>
            <p:extLst>
              <p:ext uri="{D42A27DB-BD31-4B8C-83A1-F6EECF244321}">
                <p14:modId xmlns:p14="http://schemas.microsoft.com/office/powerpoint/2010/main" val="1112081006"/>
              </p:ext>
            </p:extLst>
          </p:nvPr>
        </p:nvGraphicFramePr>
        <p:xfrm>
          <a:off x="966868" y="2337827"/>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20000"/>
                        </a:lnSpc>
                        <a:spcBef>
                          <a:spcPts val="0"/>
                        </a:spcBef>
                        <a:spcAft>
                          <a:spcPts val="0"/>
                        </a:spcAft>
                        <a:buClr>
                          <a:srgbClr val="000000"/>
                        </a:buClr>
                        <a:buSzPts val="1600"/>
                        <a:buFont typeface="Noto Sans Symbols"/>
                        <a:buChar char="■"/>
                      </a:pPr>
                      <a:r>
                        <a:rPr lang="zh-TW" altLang="en-US" sz="1600" u="none" strike="noStrike" cap="none" dirty="0">
                          <a:solidFill>
                            <a:srgbClr val="191919"/>
                          </a:solidFill>
                          <a:latin typeface="Microsoft JhengHei"/>
                          <a:ea typeface="Microsoft JhengHei"/>
                          <a:cs typeface="Microsoft JhengHei"/>
                          <a:sym typeface="Microsoft JhengHei"/>
                        </a:rPr>
                        <a:t>收據或發票</a:t>
                      </a:r>
                      <a:endParaRPr lang="en-US" altLang="zh-TW" sz="16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20000"/>
                        </a:lnSpc>
                        <a:spcBef>
                          <a:spcPts val="0"/>
                        </a:spcBef>
                        <a:spcAft>
                          <a:spcPts val="0"/>
                        </a:spcAft>
                        <a:buClr>
                          <a:srgbClr val="000000"/>
                        </a:buClr>
                        <a:buSzPts val="1600"/>
                        <a:buFont typeface="Noto Sans Symbols"/>
                        <a:buChar char="■"/>
                      </a:pPr>
                      <a:r>
                        <a:rPr lang="zh-TW" altLang="en-US" sz="1600" u="none" strike="noStrike" cap="none" dirty="0">
                          <a:solidFill>
                            <a:srgbClr val="191919"/>
                          </a:solidFill>
                          <a:latin typeface="Microsoft JhengHei"/>
                          <a:ea typeface="Microsoft JhengHei"/>
                          <a:cs typeface="Microsoft JhengHei"/>
                          <a:sym typeface="Microsoft JhengHei"/>
                        </a:rPr>
                        <a:t>單據上</a:t>
                      </a:r>
                      <a:r>
                        <a:rPr lang="zh-TW" sz="1600" u="none" strike="noStrike" cap="none" dirty="0">
                          <a:solidFill>
                            <a:srgbClr val="191919"/>
                          </a:solidFill>
                          <a:latin typeface="Microsoft JhengHei"/>
                          <a:ea typeface="Microsoft JhengHei"/>
                          <a:cs typeface="Microsoft JhengHei"/>
                          <a:sym typeface="Microsoft JhengHei"/>
                        </a:rPr>
                        <a:t>須載明採購品項中文名稱、數量、單價及總價等，或以其他相關清單佐證，或由經手人詳細註明。</a:t>
                      </a:r>
                      <a:br>
                        <a:rPr lang="zh-TW" sz="1600" u="none" strike="noStrike" cap="none" dirty="0">
                          <a:solidFill>
                            <a:srgbClr val="191919"/>
                          </a:solidFill>
                          <a:latin typeface="Microsoft JhengHei"/>
                          <a:ea typeface="Microsoft JhengHei"/>
                          <a:cs typeface="Microsoft JhengHei"/>
                          <a:sym typeface="Microsoft JhengHei"/>
                        </a:rPr>
                      </a:b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just" rtl="0">
                        <a:lnSpc>
                          <a:spcPct val="120000"/>
                        </a:lnSpc>
                        <a:spcBef>
                          <a:spcPts val="0"/>
                        </a:spcBef>
                        <a:spcAft>
                          <a:spcPts val="0"/>
                        </a:spcAft>
                        <a:buClr>
                          <a:srgbClr val="000000"/>
                        </a:buClr>
                        <a:buSzPts val="1600"/>
                        <a:buFont typeface="Noto Sans Symbols"/>
                        <a:buChar char="■"/>
                      </a:pPr>
                      <a:r>
                        <a:rPr lang="zh-TW" sz="1600" u="none" strike="noStrike" cap="none" dirty="0">
                          <a:solidFill>
                            <a:srgbClr val="FF00FF"/>
                          </a:solidFill>
                          <a:latin typeface="Microsoft JhengHei"/>
                          <a:ea typeface="Microsoft JhengHei"/>
                          <a:cs typeface="Microsoft JhengHei"/>
                          <a:sym typeface="Microsoft JhengHei"/>
                        </a:rPr>
                        <a:t>1萬元以下</a:t>
                      </a:r>
                      <a:r>
                        <a:rPr lang="zh-TW" sz="1600" u="none" strike="noStrike" cap="none" dirty="0">
                          <a:solidFill>
                            <a:srgbClr val="191919"/>
                          </a:solidFill>
                          <a:latin typeface="Microsoft JhengHei"/>
                          <a:ea typeface="Microsoft JhengHei"/>
                          <a:cs typeface="Microsoft JhengHei"/>
                          <a:sym typeface="Microsoft JhengHei"/>
                        </a:rPr>
                        <a:t>之</a:t>
                      </a:r>
                      <a:r>
                        <a:rPr lang="zh-TW" sz="1600" u="none" strike="noStrike" cap="none" dirty="0">
                          <a:solidFill>
                            <a:srgbClr val="FF00FF"/>
                          </a:solidFill>
                          <a:latin typeface="Microsoft JhengHei"/>
                          <a:ea typeface="Microsoft JhengHei"/>
                          <a:cs typeface="Microsoft JhengHei"/>
                          <a:sym typeface="Microsoft JhengHei"/>
                        </a:rPr>
                        <a:t>非消耗品</a:t>
                      </a:r>
                      <a:r>
                        <a:rPr lang="zh-TW" sz="1600" u="none" strike="noStrike" cap="none" dirty="0">
                          <a:solidFill>
                            <a:srgbClr val="191919"/>
                          </a:solidFill>
                          <a:latin typeface="Microsoft JhengHei"/>
                          <a:ea typeface="Microsoft JhengHei"/>
                          <a:cs typeface="Microsoft JhengHei"/>
                          <a:sym typeface="Microsoft JhengHei"/>
                        </a:rPr>
                        <a:t>，應製作</a:t>
                      </a:r>
                      <a:r>
                        <a:rPr lang="zh-TW" sz="1600" u="none" strike="noStrike" cap="none" dirty="0">
                          <a:solidFill>
                            <a:srgbClr val="9900FF"/>
                          </a:solidFill>
                          <a:latin typeface="Microsoft JhengHei"/>
                          <a:ea typeface="Microsoft JhengHei"/>
                          <a:cs typeface="Microsoft JhengHei"/>
                          <a:sym typeface="Microsoft JhengHei"/>
                        </a:rPr>
                        <a:t>物品增加單</a:t>
                      </a:r>
                      <a:r>
                        <a:rPr lang="zh-TW" sz="1600" u="none" strike="noStrike" cap="none" dirty="0">
                          <a:solidFill>
                            <a:srgbClr val="191919"/>
                          </a:solidFill>
                          <a:latin typeface="Microsoft JhengHei"/>
                          <a:ea typeface="Microsoft JhengHei"/>
                          <a:cs typeface="Microsoft JhengHei"/>
                          <a:sym typeface="Microsoft JhengHei"/>
                        </a:rPr>
                        <a:t>或</a:t>
                      </a:r>
                      <a:r>
                        <a:rPr lang="zh-TW" sz="1600" u="none" strike="noStrike" cap="none" dirty="0">
                          <a:solidFill>
                            <a:srgbClr val="9900FF"/>
                          </a:solidFill>
                          <a:latin typeface="Microsoft JhengHei"/>
                          <a:ea typeface="Microsoft JhengHei"/>
                          <a:cs typeface="Microsoft JhengHei"/>
                          <a:sym typeface="Microsoft JhengHei"/>
                        </a:rPr>
                        <a:t>附屬設備增加單</a:t>
                      </a:r>
                      <a:r>
                        <a:rPr lang="zh-TW" sz="1600" u="none" strike="noStrike" cap="none" dirty="0">
                          <a:solidFill>
                            <a:srgbClr val="191919"/>
                          </a:solidFill>
                          <a:latin typeface="Microsoft JhengHei"/>
                          <a:ea typeface="Microsoft JhengHei"/>
                          <a:cs typeface="Microsoft JhengHei"/>
                          <a:sym typeface="Microsoft JhengHei"/>
                        </a:rPr>
                        <a:t>，加會財產組辦理財物登記。</a:t>
                      </a:r>
                      <a:endParaRPr sz="1400" u="none" strike="noStrike" cap="none" dirty="0"/>
                    </a:p>
                    <a:p>
                      <a:pPr marL="171450" marR="0" lvl="0" indent="-171450" algn="just" rtl="0">
                        <a:lnSpc>
                          <a:spcPct val="120000"/>
                        </a:lnSpc>
                        <a:spcBef>
                          <a:spcPts val="0"/>
                        </a:spcBef>
                        <a:spcAft>
                          <a:spcPts val="0"/>
                        </a:spcAft>
                        <a:buClr>
                          <a:srgbClr val="000000"/>
                        </a:buClr>
                        <a:buSzPts val="1600"/>
                        <a:buFont typeface="Noto Sans Symbols"/>
                        <a:buChar char="■"/>
                      </a:pPr>
                      <a:r>
                        <a:rPr lang="zh-TW" sz="1600" u="none" strike="noStrike" cap="none" dirty="0">
                          <a:solidFill>
                            <a:srgbClr val="191919"/>
                          </a:solidFill>
                          <a:latin typeface="Microsoft JhengHei"/>
                          <a:ea typeface="Microsoft JhengHei"/>
                          <a:cs typeface="Microsoft JhengHei"/>
                          <a:sym typeface="Microsoft JhengHei"/>
                        </a:rPr>
                        <a:t>財產物品分類及應檢附單據種類請逕洽財產組。</a:t>
                      </a: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863" name="Google Shape;1863;p70"/>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1864" name="Google Shape;1864;p70"/>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1865" name="Google Shape;1865;p70"/>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1866" name="Google Shape;1866;p70"/>
          <p:cNvGrpSpPr/>
          <p:nvPr/>
        </p:nvGrpSpPr>
        <p:grpSpPr>
          <a:xfrm>
            <a:off x="4642248" y="1561239"/>
            <a:ext cx="809047" cy="686927"/>
            <a:chOff x="0" y="-28575"/>
            <a:chExt cx="433534" cy="368095"/>
          </a:xfrm>
        </p:grpSpPr>
        <p:sp>
          <p:nvSpPr>
            <p:cNvPr id="1867" name="Google Shape;1867;p7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68" name="Google Shape;1868;p7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69" name="Google Shape;1869;p70"/>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1870" name="Google Shape;1870;p70"/>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1871" name="Google Shape;1871;p70"/>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CC4AE226-6AC5-4BA3-944F-038D4E7989E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47</a:t>
            </a:fld>
            <a:endParaRPr lang="zh-TW" altLang="en-US" sz="1000"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grpSp>
        <p:nvGrpSpPr>
          <p:cNvPr id="1876" name="Google Shape;1876;p71"/>
          <p:cNvGrpSpPr/>
          <p:nvPr/>
        </p:nvGrpSpPr>
        <p:grpSpPr>
          <a:xfrm>
            <a:off x="988307" y="1557277"/>
            <a:ext cx="809047" cy="686927"/>
            <a:chOff x="0" y="-28575"/>
            <a:chExt cx="433534" cy="368095"/>
          </a:xfrm>
        </p:grpSpPr>
        <p:sp>
          <p:nvSpPr>
            <p:cNvPr id="1877" name="Google Shape;1877;p71"/>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78" name="Google Shape;1878;p71"/>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79" name="Google Shape;1879;p71"/>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880" name="Google Shape;1880;p7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81" name="Google Shape;1881;p71"/>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882" name="Google Shape;1882;p71"/>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83" name="Google Shape;1883;p71"/>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84" name="Google Shape;1884;p7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85" name="Google Shape;1885;p71"/>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886" name="Google Shape;1886;p71"/>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87" name="Google Shape;1887;p71"/>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1888" name="Google Shape;1888;p71"/>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89" name="Google Shape;1889;p71"/>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儀器維修費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1890" name="Google Shape;1890;p71"/>
          <p:cNvGraphicFramePr/>
          <p:nvPr>
            <p:extLst>
              <p:ext uri="{D42A27DB-BD31-4B8C-83A1-F6EECF244321}">
                <p14:modId xmlns:p14="http://schemas.microsoft.com/office/powerpoint/2010/main" val="348682596"/>
              </p:ext>
            </p:extLst>
          </p:nvPr>
        </p:nvGraphicFramePr>
        <p:xfrm>
          <a:off x="966868" y="2337827"/>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00000"/>
                        </a:lnSpc>
                        <a:spcBef>
                          <a:spcPts val="0"/>
                        </a:spcBef>
                        <a:spcAft>
                          <a:spcPts val="0"/>
                        </a:spcAft>
                        <a:buClr>
                          <a:srgbClr val="000000"/>
                        </a:buClr>
                        <a:buSzPts val="1600"/>
                        <a:buFont typeface="Noto Sans Symbols"/>
                        <a:buChar char="■"/>
                      </a:pPr>
                      <a:r>
                        <a:rPr lang="zh-TW" sz="1600" u="none" strike="noStrike" cap="none" dirty="0">
                          <a:solidFill>
                            <a:srgbClr val="191919"/>
                          </a:solidFill>
                          <a:latin typeface="Microsoft JhengHei"/>
                          <a:ea typeface="Microsoft JhengHei"/>
                          <a:cs typeface="Microsoft JhengHei"/>
                          <a:sym typeface="Microsoft JhengHei"/>
                        </a:rPr>
                        <a:t>維修收據或發票</a:t>
                      </a:r>
                      <a:br>
                        <a:rPr lang="zh-TW" sz="1600" u="none" strike="noStrike" cap="none" dirty="0">
                          <a:solidFill>
                            <a:srgbClr val="191919"/>
                          </a:solidFill>
                          <a:latin typeface="Microsoft JhengHei"/>
                          <a:ea typeface="Microsoft JhengHei"/>
                          <a:cs typeface="Microsoft JhengHei"/>
                          <a:sym typeface="Microsoft JhengHei"/>
                        </a:rPr>
                      </a:b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20000"/>
                        </a:lnSpc>
                        <a:spcBef>
                          <a:spcPts val="0"/>
                        </a:spcBef>
                        <a:spcAft>
                          <a:spcPts val="0"/>
                        </a:spcAft>
                        <a:buClr>
                          <a:srgbClr val="000000"/>
                        </a:buClr>
                        <a:buSzPts val="1600"/>
                        <a:buFont typeface="Noto Sans Symbols"/>
                        <a:buChar char="■"/>
                      </a:pPr>
                      <a:r>
                        <a:rPr lang="zh-TW" sz="1600" u="none" strike="noStrike" cap="none" dirty="0">
                          <a:solidFill>
                            <a:srgbClr val="191919"/>
                          </a:solidFill>
                          <a:latin typeface="Microsoft JhengHei"/>
                          <a:ea typeface="Microsoft JhengHei"/>
                          <a:cs typeface="Microsoft JhengHei"/>
                          <a:sym typeface="Microsoft JhengHei"/>
                        </a:rPr>
                        <a:t>請一併檢附維修紀錄單或加註維修內容。</a:t>
                      </a:r>
                      <a:br>
                        <a:rPr lang="zh-TW" sz="1600" u="none" strike="noStrike" cap="none" dirty="0">
                          <a:solidFill>
                            <a:srgbClr val="191919"/>
                          </a:solidFill>
                          <a:latin typeface="Microsoft JhengHei"/>
                          <a:ea typeface="Microsoft JhengHei"/>
                          <a:cs typeface="Microsoft JhengHei"/>
                          <a:sym typeface="Microsoft JhengHei"/>
                        </a:rPr>
                      </a:br>
                      <a:br>
                        <a:rPr lang="zh-TW" sz="1600" b="0" i="0" u="none" strike="noStrike" cap="none" dirty="0">
                          <a:solidFill>
                            <a:srgbClr val="FF00FF"/>
                          </a:solidFill>
                          <a:latin typeface="Microsoft JhengHei"/>
                          <a:ea typeface="Microsoft JhengHei"/>
                          <a:cs typeface="Microsoft JhengHei"/>
                          <a:sym typeface="Microsoft JhengHei"/>
                        </a:rPr>
                      </a:b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891" name="Google Shape;1891;p71"/>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1892" name="Google Shape;1892;p71"/>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1893" name="Google Shape;1893;p71"/>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1894" name="Google Shape;1894;p71"/>
          <p:cNvGrpSpPr/>
          <p:nvPr/>
        </p:nvGrpSpPr>
        <p:grpSpPr>
          <a:xfrm>
            <a:off x="4642248" y="1561239"/>
            <a:ext cx="809047" cy="686927"/>
            <a:chOff x="0" y="-28575"/>
            <a:chExt cx="433534" cy="368095"/>
          </a:xfrm>
        </p:grpSpPr>
        <p:sp>
          <p:nvSpPr>
            <p:cNvPr id="1895" name="Google Shape;1895;p71"/>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96" name="Google Shape;1896;p71"/>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97" name="Google Shape;1897;p71"/>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1898" name="Google Shape;1898;p71"/>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1899" name="Google Shape;1899;p71"/>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416C9192-A483-495E-9639-9BA80E01841F}"/>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48</a:t>
            </a:fld>
            <a:endParaRPr lang="zh-TW" altLang="en-US" sz="1000" dirty="0">
              <a:solidFill>
                <a:schemeClr val="tx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2" name="Google Shape;2362;p87"/>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363" name="Google Shape;2363;p87"/>
          <p:cNvGrpSpPr/>
          <p:nvPr/>
        </p:nvGrpSpPr>
        <p:grpSpPr>
          <a:xfrm>
            <a:off x="988307" y="1557277"/>
            <a:ext cx="809047" cy="686927"/>
            <a:chOff x="0" y="-28575"/>
            <a:chExt cx="433534" cy="368095"/>
          </a:xfrm>
        </p:grpSpPr>
        <p:sp>
          <p:nvSpPr>
            <p:cNvPr id="2364" name="Google Shape;2364;p8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65" name="Google Shape;2365;p8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366" name="Google Shape;2366;p8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67" name="Google Shape;2367;p8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68" name="Google Shape;2368;p8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69" name="Google Shape;2369;p87"/>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70" name="Google Shape;2370;p8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71" name="Google Shape;2371;p8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73" name="Google Shape;2373;p87"/>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74" name="Google Shape;2374;p8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375" name="Google Shape;2375;p87"/>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研究設備費</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2376" name="Google Shape;2376;p87"/>
          <p:cNvGraphicFramePr/>
          <p:nvPr>
            <p:extLst>
              <p:ext uri="{D42A27DB-BD31-4B8C-83A1-F6EECF244321}">
                <p14:modId xmlns:p14="http://schemas.microsoft.com/office/powerpoint/2010/main" val="1582233999"/>
              </p:ext>
            </p:extLst>
          </p:nvPr>
        </p:nvGraphicFramePr>
        <p:xfrm>
          <a:off x="1089944" y="2297530"/>
          <a:ext cx="7210250" cy="2664170"/>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664170">
                <a:tc>
                  <a:txBody>
                    <a:bodyPr/>
                    <a:lstStyle/>
                    <a:p>
                      <a:pPr marL="342900" marR="0" lvl="0" indent="-342900" algn="l" rtl="0">
                        <a:lnSpc>
                          <a:spcPct val="11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收據或發票</a:t>
                      </a:r>
                      <a:endParaRPr lang="en-US" altLang="zh-TW" sz="1400" b="0" i="0" u="none" strike="noStrike" cap="none" dirty="0">
                        <a:solidFill>
                          <a:srgbClr val="000000"/>
                        </a:solidFill>
                        <a:latin typeface="Arial"/>
                        <a:ea typeface="Arial"/>
                        <a:cs typeface="Arial"/>
                        <a:sym typeface="Arial"/>
                      </a:endParaRPr>
                    </a:p>
                    <a:p>
                      <a:pPr marL="360363" marR="0" lvl="0" indent="-360363" algn="l" rtl="0">
                        <a:lnSpc>
                          <a:spcPct val="11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財產(軟體)增加單、財產增值單，加會財產組辦理財物登記。                         ❗</a:t>
                      </a:r>
                      <a:r>
                        <a:rPr lang="zh-TW" sz="1400" b="0" i="0" u="none" strike="noStrike" cap="none" dirty="0">
                          <a:solidFill>
                            <a:srgbClr val="FF0000"/>
                          </a:solidFill>
                          <a:latin typeface="Arial"/>
                          <a:ea typeface="Arial"/>
                          <a:cs typeface="Arial"/>
                          <a:sym typeface="Arial"/>
                        </a:rPr>
                        <a:t>財產物品分類及應檢附增加單種類請</a:t>
                      </a:r>
                      <a:r>
                        <a:rPr lang="zh-TW" sz="1400" b="1" i="0" u="none" strike="noStrike" cap="none" dirty="0">
                          <a:solidFill>
                            <a:srgbClr val="FF0000"/>
                          </a:solidFill>
                          <a:latin typeface="Arial"/>
                          <a:ea typeface="Arial"/>
                          <a:cs typeface="Arial"/>
                          <a:sym typeface="Arial"/>
                        </a:rPr>
                        <a:t>逕洽財產組</a:t>
                      </a:r>
                      <a:r>
                        <a:rPr lang="zh-TW" sz="1400" b="0" i="0" u="none" strike="noStrike" cap="none" dirty="0">
                          <a:solidFill>
                            <a:srgbClr val="FF0000"/>
                          </a:solidFill>
                          <a:latin typeface="Arial"/>
                          <a:ea typeface="Arial"/>
                          <a:cs typeface="Arial"/>
                          <a:sym typeface="Arial"/>
                        </a:rPr>
                        <a:t>。</a:t>
                      </a:r>
                      <a:endParaRPr sz="1400" b="0" i="0" u="none" strike="noStrike" cap="none" dirty="0">
                        <a:solidFill>
                          <a:srgbClr val="FF0000"/>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逾15萬元之採購案件，需另附</a:t>
                      </a:r>
                      <a:r>
                        <a:rPr lang="zh-TW" sz="1400" b="0" i="0" u="none" strike="noStrike" cap="none" dirty="0">
                          <a:solidFill>
                            <a:srgbClr val="FF00FF"/>
                          </a:solidFill>
                          <a:latin typeface="Arial"/>
                          <a:ea typeface="Arial"/>
                          <a:cs typeface="Arial"/>
                          <a:sym typeface="Arial"/>
                        </a:rPr>
                        <a:t>請購文件</a:t>
                      </a:r>
                      <a:r>
                        <a:rPr lang="zh-TW" sz="1400" b="0" i="0" u="none" strike="noStrike" cap="none" dirty="0">
                          <a:solidFill>
                            <a:srgbClr val="000000"/>
                          </a:solidFill>
                          <a:latin typeface="Arial"/>
                          <a:ea typeface="Arial"/>
                          <a:cs typeface="Arial"/>
                          <a:sym typeface="Arial"/>
                        </a:rPr>
                        <a:t>(請購單、估價單、合約等)</a:t>
                      </a:r>
                      <a:r>
                        <a:rPr lang="zh-TW" altLang="en-US" sz="1400" b="0" i="0" u="none" strike="noStrike" cap="none" dirty="0">
                          <a:solidFill>
                            <a:srgbClr val="000000"/>
                          </a:solidFill>
                          <a:latin typeface="Arial"/>
                          <a:ea typeface="Arial"/>
                          <a:cs typeface="Arial"/>
                          <a:sym typeface="Arial"/>
                        </a:rPr>
                        <a:t>；如適</a:t>
                      </a:r>
                      <a:r>
                        <a:rPr lang="zh-TW" sz="1400" b="0" i="0" u="none" strike="noStrike" cap="none" dirty="0">
                          <a:solidFill>
                            <a:srgbClr val="000000"/>
                          </a:solidFill>
                          <a:latin typeface="Arial"/>
                          <a:ea typeface="Arial"/>
                          <a:cs typeface="Arial"/>
                          <a:sym typeface="Arial"/>
                        </a:rPr>
                        <a:t>用科研採購者</a:t>
                      </a:r>
                      <a:r>
                        <a:rPr lang="zh-TW" altLang="en-US" sz="1400" b="0" i="0" u="none" strike="noStrike" cap="none" dirty="0">
                          <a:solidFill>
                            <a:srgbClr val="000000"/>
                          </a:solidFill>
                          <a:latin typeface="Arial"/>
                          <a:ea typeface="Arial"/>
                          <a:cs typeface="Arial"/>
                          <a:sym typeface="Arial"/>
                        </a:rPr>
                        <a:t>，</a:t>
                      </a:r>
                      <a:r>
                        <a:rPr lang="zh-TW" sz="1400" b="0" i="0" u="none" strike="noStrike" cap="none" dirty="0">
                          <a:solidFill>
                            <a:srgbClr val="000000"/>
                          </a:solidFill>
                          <a:latin typeface="Arial"/>
                          <a:ea typeface="Arial"/>
                          <a:cs typeface="Arial"/>
                          <a:sym typeface="Arial"/>
                        </a:rPr>
                        <a:t>請</a:t>
                      </a:r>
                      <a:r>
                        <a:rPr lang="zh-TW" altLang="en-US" sz="1400" b="0" i="0" u="none" strike="noStrike" cap="none" dirty="0">
                          <a:solidFill>
                            <a:srgbClr val="000000"/>
                          </a:solidFill>
                          <a:latin typeface="Arial"/>
                          <a:ea typeface="Arial"/>
                          <a:cs typeface="Arial"/>
                          <a:sym typeface="Arial"/>
                        </a:rPr>
                        <a:t>依科研採購規定辦理。</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85750" marR="0" lvl="0" indent="-285750" algn="l" rtl="0">
                        <a:lnSpc>
                          <a:spcPct val="12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採購前請先確認核定</a:t>
                      </a:r>
                      <a:r>
                        <a:rPr lang="zh-TW" sz="1400" b="1" i="0" u="none" strike="noStrike" cap="none" dirty="0">
                          <a:solidFill>
                            <a:srgbClr val="000000"/>
                          </a:solidFill>
                          <a:latin typeface="Arial"/>
                          <a:ea typeface="Arial"/>
                          <a:cs typeface="Arial"/>
                          <a:sym typeface="Arial"/>
                        </a:rPr>
                        <a:t>清單內</a:t>
                      </a:r>
                      <a:r>
                        <a:rPr lang="zh-TW" altLang="en-US" sz="1400" b="1" i="0" u="none" strike="noStrike" cap="none" dirty="0">
                          <a:solidFill>
                            <a:srgbClr val="000000"/>
                          </a:solidFill>
                          <a:latin typeface="Arial"/>
                          <a:ea typeface="Arial"/>
                          <a:cs typeface="Arial"/>
                          <a:sym typeface="Arial"/>
                        </a:rPr>
                        <a:t>有</a:t>
                      </a:r>
                      <a:r>
                        <a:rPr lang="zh-TW" sz="1400" b="1" i="0" u="none" strike="noStrike" cap="none" dirty="0">
                          <a:solidFill>
                            <a:srgbClr val="000000"/>
                          </a:solidFill>
                          <a:latin typeface="Arial"/>
                          <a:ea typeface="Arial"/>
                          <a:cs typeface="Arial"/>
                          <a:sym typeface="Arial"/>
                        </a:rPr>
                        <a:t>核定欲購買之設備</a:t>
                      </a:r>
                      <a:r>
                        <a:rPr lang="zh-TW" sz="1400" b="0" i="0" u="none" strike="noStrike" cap="none" dirty="0">
                          <a:solidFill>
                            <a:srgbClr val="000000"/>
                          </a:solidFill>
                          <a:latin typeface="Arial"/>
                          <a:ea typeface="Arial"/>
                          <a:cs typeface="Arial"/>
                          <a:sym typeface="Arial"/>
                        </a:rPr>
                        <a:t>；若無，則需先申請變更。</a:t>
                      </a:r>
                      <a:endParaRPr lang="en-US" altLang="zh-TW" sz="14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Noto Sans Symbols"/>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國科會計畫核定各研究設備品項如未依原規劃執行支用經費，且無辦理流用及變更者，應依各研究設備品項，將未辦理流用及變更之款項繳回該會。</a:t>
                      </a:r>
                      <a:endParaRPr sz="1400" b="0" u="none" strike="noStrike" cap="none" dirty="0"/>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377" name="Google Shape;2377;p87"/>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378" name="Google Shape;2378;p87"/>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379" name="Google Shape;2379;p87"/>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380" name="Google Shape;2380;p87"/>
          <p:cNvGrpSpPr/>
          <p:nvPr/>
        </p:nvGrpSpPr>
        <p:grpSpPr>
          <a:xfrm>
            <a:off x="4642248" y="1561239"/>
            <a:ext cx="809047" cy="686927"/>
            <a:chOff x="0" y="-28575"/>
            <a:chExt cx="433534" cy="368095"/>
          </a:xfrm>
        </p:grpSpPr>
        <p:sp>
          <p:nvSpPr>
            <p:cNvPr id="2381" name="Google Shape;2381;p8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82" name="Google Shape;2382;p8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383" name="Google Shape;2383;p87"/>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384" name="Google Shape;2384;p87"/>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385" name="Google Shape;2385;p87"/>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8" name="投影片編號版面配置區 2">
            <a:extLst>
              <a:ext uri="{FF2B5EF4-FFF2-40B4-BE49-F238E27FC236}">
                <a16:creationId xmlns:a16="http://schemas.microsoft.com/office/drawing/2014/main" id="{45E13A8C-E5F0-4AAF-B6B0-F8A482B8521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49</a:t>
            </a:fld>
            <a:endParaRPr lang="zh-TW" altLang="en-US" sz="1000" dirty="0">
              <a:solidFill>
                <a:schemeClr val="tx1"/>
              </a:solidFill>
            </a:endParaRPr>
          </a:p>
        </p:txBody>
      </p:sp>
      <p:sp>
        <p:nvSpPr>
          <p:cNvPr id="29" name="Google Shape;728;p23">
            <a:extLst>
              <a:ext uri="{FF2B5EF4-FFF2-40B4-BE49-F238E27FC236}">
                <a16:creationId xmlns:a16="http://schemas.microsoft.com/office/drawing/2014/main" id="{C7BFCE61-16BF-4E63-8221-1884A7D61F8B}"/>
              </a:ext>
            </a:extLst>
          </p:cNvPr>
          <p:cNvSpPr/>
          <p:nvPr/>
        </p:nvSpPr>
        <p:spPr>
          <a:xfrm>
            <a:off x="5924244" y="801085"/>
            <a:ext cx="2041169" cy="950273"/>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 name="Google Shape;729;p23">
            <a:extLst>
              <a:ext uri="{FF2B5EF4-FFF2-40B4-BE49-F238E27FC236}">
                <a16:creationId xmlns:a16="http://schemas.microsoft.com/office/drawing/2014/main" id="{D1B5F122-3AD9-4DE8-864F-746BA8CD1353}"/>
              </a:ext>
            </a:extLst>
          </p:cNvPr>
          <p:cNvSpPr txBox="1"/>
          <p:nvPr/>
        </p:nvSpPr>
        <p:spPr>
          <a:xfrm>
            <a:off x="6012745" y="880613"/>
            <a:ext cx="1886846" cy="830997"/>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zh-TW" sz="1200" b="0" i="0" u="none" strike="noStrike" cap="none" dirty="0">
                <a:solidFill>
                  <a:srgbClr val="000000"/>
                </a:solidFill>
                <a:latin typeface="Arial"/>
                <a:ea typeface="Arial"/>
                <a:cs typeface="Arial"/>
                <a:sym typeface="Arial"/>
              </a:rPr>
              <a:t>單價在1萬元以上，且使用年限在2年以上與研究計畫直接有關之各項設備</a:t>
            </a:r>
            <a:r>
              <a:rPr lang="en-US" altLang="zh-TW" sz="1200" b="0" i="0" u="none" strike="noStrike" cap="none" dirty="0">
                <a:solidFill>
                  <a:srgbClr val="000000"/>
                </a:solidFill>
                <a:latin typeface="Arial"/>
                <a:ea typeface="Arial"/>
                <a:cs typeface="Arial"/>
                <a:sym typeface="Arial"/>
              </a:rPr>
              <a:t>(</a:t>
            </a:r>
            <a:r>
              <a:rPr lang="zh-TW" altLang="en-US" sz="1200" b="0" i="0" u="none" strike="noStrike" cap="none" dirty="0">
                <a:solidFill>
                  <a:srgbClr val="000000"/>
                </a:solidFill>
                <a:latin typeface="Arial"/>
                <a:ea typeface="Arial"/>
                <a:cs typeface="Arial"/>
                <a:sym typeface="Arial"/>
              </a:rPr>
              <a:t>含軟體</a:t>
            </a:r>
            <a:r>
              <a:rPr lang="en-US" altLang="zh-TW" sz="1200" b="0" i="0" u="none" strike="noStrike" cap="none" dirty="0">
                <a:solidFill>
                  <a:srgbClr val="000000"/>
                </a:solidFill>
                <a:latin typeface="Arial"/>
                <a:ea typeface="Arial"/>
                <a:cs typeface="Arial"/>
                <a:sym typeface="Arial"/>
              </a:rPr>
              <a:t>)</a:t>
            </a:r>
          </a:p>
        </p:txBody>
      </p:sp>
      <p:grpSp>
        <p:nvGrpSpPr>
          <p:cNvPr id="2" name="群組 1">
            <a:extLst>
              <a:ext uri="{FF2B5EF4-FFF2-40B4-BE49-F238E27FC236}">
                <a16:creationId xmlns:a16="http://schemas.microsoft.com/office/drawing/2014/main" id="{6F005777-11AC-478D-AE6E-98208BBD1796}"/>
              </a:ext>
            </a:extLst>
          </p:cNvPr>
          <p:cNvGrpSpPr/>
          <p:nvPr/>
        </p:nvGrpSpPr>
        <p:grpSpPr>
          <a:xfrm>
            <a:off x="-214924" y="303733"/>
            <a:ext cx="3552050" cy="1847522"/>
            <a:chOff x="-339270" y="345999"/>
            <a:chExt cx="3434323" cy="1746157"/>
          </a:xfrm>
        </p:grpSpPr>
        <p:sp>
          <p:nvSpPr>
            <p:cNvPr id="31" name="爆炸: 十四角 30">
              <a:extLst>
                <a:ext uri="{FF2B5EF4-FFF2-40B4-BE49-F238E27FC236}">
                  <a16:creationId xmlns:a16="http://schemas.microsoft.com/office/drawing/2014/main" id="{6C348C10-E92C-412D-B24A-1628C6E16F71}"/>
                </a:ext>
              </a:extLst>
            </p:cNvPr>
            <p:cNvSpPr/>
            <p:nvPr/>
          </p:nvSpPr>
          <p:spPr>
            <a:xfrm>
              <a:off x="-339270" y="345999"/>
              <a:ext cx="3434323" cy="1746157"/>
            </a:xfrm>
            <a:prstGeom prst="irregularSeal2">
              <a:avLst/>
            </a:prstGeom>
            <a:gradFill>
              <a:gsLst>
                <a:gs pos="0">
                  <a:schemeClr val="accent3">
                    <a:tint val="100000"/>
                    <a:shade val="100000"/>
                    <a:satMod val="130000"/>
                    <a:lumMod val="49000"/>
                    <a:lumOff val="51000"/>
                  </a:schemeClr>
                </a:gs>
                <a:gs pos="100000">
                  <a:schemeClr val="accent3">
                    <a:tint val="50000"/>
                    <a:shade val="100000"/>
                    <a:satMod val="350000"/>
                  </a:schemeClr>
                </a:gs>
              </a:gsLst>
            </a:gra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a:p>
          </p:txBody>
        </p:sp>
        <p:sp>
          <p:nvSpPr>
            <p:cNvPr id="32" name="文字方塊 31">
              <a:extLst>
                <a:ext uri="{FF2B5EF4-FFF2-40B4-BE49-F238E27FC236}">
                  <a16:creationId xmlns:a16="http://schemas.microsoft.com/office/drawing/2014/main" id="{38775BF4-6315-4FA7-91AE-4C56C2CD89DE}"/>
                </a:ext>
              </a:extLst>
            </p:cNvPr>
            <p:cNvSpPr txBox="1"/>
            <p:nvPr/>
          </p:nvSpPr>
          <p:spPr>
            <a:xfrm>
              <a:off x="534654" y="816203"/>
              <a:ext cx="1474255" cy="1169551"/>
            </a:xfrm>
            <a:prstGeom prst="rect">
              <a:avLst/>
            </a:prstGeom>
            <a:noFill/>
          </p:spPr>
          <p:txBody>
            <a:bodyPr wrap="square" rtlCol="0">
              <a:spAutoFit/>
            </a:bodyPr>
            <a:lstStyle/>
            <a:p>
              <a:r>
                <a:rPr lang="zh-TW" altLang="en-US" b="1" dirty="0">
                  <a:solidFill>
                    <a:srgbClr val="C00000"/>
                  </a:solidFill>
                </a:rPr>
                <a:t>禁止使用及採購大陸廠牌資通訊產品（含軟體、硬體及服務）</a:t>
              </a:r>
            </a:p>
            <a:p>
              <a:endParaRPr lang="zh-TW" altLang="en-US" b="1" dirty="0">
                <a:solidFill>
                  <a:srgbClr val="C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5"/>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188" name="Google Shape;188;p5"/>
          <p:cNvSpPr txBox="1"/>
          <p:nvPr/>
        </p:nvSpPr>
        <p:spPr>
          <a:xfrm>
            <a:off x="2133600" y="1823984"/>
            <a:ext cx="5809286" cy="1136080"/>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1" i="0" u="none" strike="noStrike" cap="none">
                <a:solidFill>
                  <a:srgbClr val="000000"/>
                </a:solidFill>
                <a:latin typeface="Microsoft JhengHei"/>
                <a:ea typeface="Microsoft JhengHei"/>
                <a:cs typeface="Microsoft JhengHei"/>
                <a:sym typeface="Microsoft JhengHei"/>
              </a:rPr>
              <a:t>博士，我想先詢問整個研究計畫進行的流程會是什麼樣呢？！</a:t>
            </a:r>
            <a:endParaRPr sz="700" b="0" i="0" u="none" strike="noStrike" cap="none">
              <a:solidFill>
                <a:srgbClr val="000000"/>
              </a:solidFill>
              <a:latin typeface="Arial"/>
              <a:ea typeface="Arial"/>
              <a:cs typeface="Arial"/>
              <a:sym typeface="Arial"/>
            </a:endParaRPr>
          </a:p>
        </p:txBody>
      </p:sp>
      <p:sp>
        <p:nvSpPr>
          <p:cNvPr id="189" name="Google Shape;189;p5"/>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90" name="Google Shape;190;p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1" name="Google Shape;191;p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2" name="Google Shape;192;p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93" name="Google Shape;193;p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94" name="Google Shape;194;p5"/>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5" name="Google Shape;195;p5"/>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6" name="Google Shape;196;p5"/>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197" name="Google Shape;197;p5"/>
          <p:cNvPicPr preferRelativeResize="0"/>
          <p:nvPr/>
        </p:nvPicPr>
        <p:blipFill rotWithShape="1">
          <a:blip r:embed="rId6">
            <a:alphaModFix/>
          </a:blip>
          <a:srcRect/>
          <a:stretch/>
        </p:blipFill>
        <p:spPr>
          <a:xfrm>
            <a:off x="432498" y="1823984"/>
            <a:ext cx="1432751" cy="1931099"/>
          </a:xfrm>
          <a:prstGeom prst="rect">
            <a:avLst/>
          </a:prstGeom>
          <a:noFill/>
          <a:ln>
            <a:noFill/>
          </a:ln>
        </p:spPr>
      </p:pic>
      <p:sp>
        <p:nvSpPr>
          <p:cNvPr id="13" name="投影片編號版面配置區 2">
            <a:extLst>
              <a:ext uri="{FF2B5EF4-FFF2-40B4-BE49-F238E27FC236}">
                <a16:creationId xmlns:a16="http://schemas.microsoft.com/office/drawing/2014/main" id="{C4B8ED4F-4DCD-461A-9FE1-2052F956FC6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a:t>
            </a:fld>
            <a:endParaRPr lang="zh-TW" altLang="en-US" sz="1000" dirty="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grpSp>
        <p:nvGrpSpPr>
          <p:cNvPr id="2112" name="Google Shape;2112;p77"/>
          <p:cNvGrpSpPr/>
          <p:nvPr/>
        </p:nvGrpSpPr>
        <p:grpSpPr>
          <a:xfrm>
            <a:off x="988307" y="1557277"/>
            <a:ext cx="809047" cy="686927"/>
            <a:chOff x="0" y="-28575"/>
            <a:chExt cx="433534" cy="368095"/>
          </a:xfrm>
        </p:grpSpPr>
        <p:sp>
          <p:nvSpPr>
            <p:cNvPr id="2113" name="Google Shape;2113;p7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14" name="Google Shape;2114;p7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15" name="Google Shape;2115;p7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116" name="Google Shape;2116;p7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17" name="Google Shape;2117;p7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118" name="Google Shape;2118;p77"/>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19" name="Google Shape;2119;p7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20" name="Google Shape;2120;p7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21" name="Google Shape;2121;p77"/>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122" name="Google Shape;2122;p77"/>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23" name="Google Shape;2123;p7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124" name="Google Shape;2124;p77"/>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25" name="Google Shape;2125;p77"/>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出席費</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126" name="Google Shape;2126;p77"/>
          <p:cNvGraphicFramePr/>
          <p:nvPr>
            <p:extLst>
              <p:ext uri="{D42A27DB-BD31-4B8C-83A1-F6EECF244321}">
                <p14:modId xmlns:p14="http://schemas.microsoft.com/office/powerpoint/2010/main" val="3965392387"/>
              </p:ext>
            </p:extLst>
          </p:nvPr>
        </p:nvGraphicFramePr>
        <p:xfrm>
          <a:off x="966868" y="2337827"/>
          <a:ext cx="7210250" cy="2805673"/>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805673">
                <a:tc>
                  <a:txBody>
                    <a:bodyPr/>
                    <a:lstStyle/>
                    <a:p>
                      <a:pPr marL="171450" marR="0" lvl="0" indent="-171450" algn="l" rtl="0">
                        <a:lnSpc>
                          <a:spcPct val="110000"/>
                        </a:lnSpc>
                        <a:spcBef>
                          <a:spcPts val="0"/>
                        </a:spcBef>
                        <a:spcAft>
                          <a:spcPts val="0"/>
                        </a:spcAft>
                        <a:buClr>
                          <a:srgbClr val="000000"/>
                        </a:buClr>
                        <a:buSzPts val="1400"/>
                        <a:buFont typeface="Noto Sans Symbols"/>
                        <a:buChar char="■"/>
                      </a:pPr>
                      <a:r>
                        <a:rPr lang="zh-TW" altLang="en-US" sz="1400" b="1" u="none" strike="noStrike" cap="none" dirty="0">
                          <a:solidFill>
                            <a:srgbClr val="191919"/>
                          </a:solidFill>
                          <a:latin typeface="Microsoft JhengHei"/>
                          <a:ea typeface="Microsoft JhengHei"/>
                          <a:cs typeface="Microsoft JhengHei"/>
                          <a:sym typeface="Microsoft JhengHei"/>
                        </a:rPr>
                        <a:t>清冊或領據</a:t>
                      </a:r>
                      <a:endParaRPr lang="en-US" altLang="zh-TW" sz="1400" b="1" u="none" strike="noStrike" cap="none" dirty="0">
                        <a:solidFill>
                          <a:srgbClr val="191919"/>
                        </a:solidFill>
                        <a:latin typeface="Microsoft JhengHei"/>
                        <a:ea typeface="Microsoft JhengHei"/>
                        <a:cs typeface="Microsoft JhengHei"/>
                        <a:sym typeface="Microsoft JhengHei"/>
                      </a:endParaRPr>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逕付受領人：公用清冊</a:t>
                      </a:r>
                      <a:r>
                        <a:rPr lang="zh-TW" altLang="en-US" sz="1400" u="none" strike="noStrike" cap="none" dirty="0">
                          <a:solidFill>
                            <a:srgbClr val="191919"/>
                          </a:solidFill>
                          <a:latin typeface="Microsoft JhengHei"/>
                          <a:ea typeface="Microsoft JhengHei"/>
                          <a:cs typeface="Microsoft JhengHei"/>
                          <a:sym typeface="Microsoft JhengHei"/>
                        </a:rPr>
                        <a:t>                           </a:t>
                      </a:r>
                      <a:endParaRPr lang="zh-TW" altLang="en-US" sz="1200" u="none" strike="noStrike" cap="none" dirty="0"/>
                    </a:p>
                    <a:p>
                      <a:pPr marL="342900" marR="0" lvl="0" indent="-342900" algn="l" rtl="0">
                        <a:lnSpc>
                          <a:spcPct val="110000"/>
                        </a:lnSpc>
                        <a:spcBef>
                          <a:spcPts val="0"/>
                        </a:spcBef>
                        <a:spcAft>
                          <a:spcPts val="0"/>
                        </a:spcAft>
                        <a:buClr>
                          <a:srgbClr val="000000"/>
                        </a:buClr>
                        <a:buSzPts val="1400"/>
                        <a:buFont typeface="Arial"/>
                        <a:buAutoNum type="alphaUcPeriod"/>
                      </a:pPr>
                      <a:r>
                        <a:rPr lang="zh-TW" altLang="en-US" sz="1400" u="none" strike="noStrike" cap="none" dirty="0">
                          <a:solidFill>
                            <a:srgbClr val="191919"/>
                          </a:solidFill>
                          <a:latin typeface="Microsoft JhengHei"/>
                          <a:ea typeface="Microsoft JhengHei"/>
                          <a:cs typeface="Microsoft JhengHei"/>
                          <a:sym typeface="Microsoft JhengHei"/>
                        </a:rPr>
                        <a:t>已代墊：現金領據清冊</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如受領人未於現金領據清冊上簽名，則應併附受領人已簽名之人工領據</a:t>
                      </a:r>
                      <a:r>
                        <a:rPr lang="en-US" altLang="zh-TW" sz="1400" u="none" strike="noStrike" cap="none" dirty="0">
                          <a:solidFill>
                            <a:srgbClr val="191919"/>
                          </a:solidFill>
                          <a:latin typeface="Microsoft JhengHei"/>
                          <a:ea typeface="Microsoft JhengHei"/>
                          <a:cs typeface="Microsoft JhengHei"/>
                          <a:sym typeface="Microsoft JhengHei"/>
                        </a:rPr>
                        <a:t>)</a:t>
                      </a:r>
                      <a:endParaRPr lang="zh-TW" altLang="en-US" sz="1400" u="none" strike="noStrike" cap="none" dirty="0">
                        <a:solidFill>
                          <a:srgbClr val="191919"/>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10000"/>
                        </a:lnSpc>
                        <a:spcBef>
                          <a:spcPts val="0"/>
                        </a:spcBef>
                        <a:spcAft>
                          <a:spcPts val="0"/>
                        </a:spcAft>
                        <a:buClr>
                          <a:srgbClr val="000000"/>
                        </a:buClr>
                        <a:buSzPts val="1400"/>
                        <a:buFont typeface="Noto Sans Symbols"/>
                        <a:buChar char="■"/>
                        <a:tabLst/>
                        <a:defRPr/>
                      </a:pPr>
                      <a:r>
                        <a:rPr lang="zh-TW" altLang="en-US" sz="1400" u="none" strike="noStrike" cap="none" dirty="0">
                          <a:solidFill>
                            <a:srgbClr val="191919"/>
                          </a:solidFill>
                          <a:latin typeface="Microsoft JhengHei"/>
                          <a:ea typeface="Microsoft JhengHei"/>
                          <a:cs typeface="Microsoft JhengHei"/>
                          <a:sym typeface="Microsoft JhengHei"/>
                        </a:rPr>
                        <a:t>請一併檢附會議紀錄、簽到表或足資證明學者專家親自參與會議之文件。</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0000"/>
                        </a:lnSpc>
                        <a:spcBef>
                          <a:spcPts val="0"/>
                        </a:spcBef>
                        <a:spcAft>
                          <a:spcPts val="0"/>
                        </a:spcAft>
                        <a:buClr>
                          <a:srgbClr val="000000"/>
                        </a:buClr>
                        <a:buSzPts val="1400"/>
                        <a:buFont typeface="Arial"/>
                        <a:buNone/>
                      </a:pPr>
                      <a:r>
                        <a:rPr lang="zh-TW" altLang="en-US" sz="1400" u="none" strike="noStrike" cap="none" dirty="0">
                          <a:solidFill>
                            <a:srgbClr val="191919"/>
                          </a:solidFill>
                          <a:latin typeface="Microsoft JhengHei"/>
                          <a:ea typeface="Microsoft JhengHei"/>
                          <a:cs typeface="Microsoft JhengHei"/>
                          <a:sym typeface="Microsoft JhengHei"/>
                        </a:rPr>
                        <a:t>邀請本機關學校人員以外之學者專家，參加具有</a:t>
                      </a:r>
                      <a:r>
                        <a:rPr lang="zh-TW" altLang="en-US" sz="1400" u="none" strike="noStrike" cap="none" dirty="0">
                          <a:solidFill>
                            <a:srgbClr val="FF00FF"/>
                          </a:solidFill>
                          <a:latin typeface="Microsoft JhengHei"/>
                          <a:ea typeface="Microsoft JhengHei"/>
                          <a:cs typeface="Microsoft JhengHei"/>
                          <a:sym typeface="Microsoft JhengHei"/>
                        </a:rPr>
                        <a:t>政策性或專案性之重大諮詢會議</a:t>
                      </a:r>
                      <a:r>
                        <a:rPr lang="zh-TW" altLang="en-US" sz="1400" u="none" strike="noStrike" cap="none" dirty="0">
                          <a:solidFill>
                            <a:srgbClr val="191919"/>
                          </a:solidFill>
                          <a:latin typeface="Microsoft JhengHei"/>
                          <a:ea typeface="Microsoft JhengHei"/>
                          <a:cs typeface="Microsoft JhengHei"/>
                          <a:sym typeface="Microsoft JhengHei"/>
                        </a:rPr>
                        <a:t>為限。</a:t>
                      </a:r>
                    </a:p>
                    <a:p>
                      <a:pPr marL="0" marR="0" lvl="0" indent="0" algn="l" rtl="0">
                        <a:lnSpc>
                          <a:spcPct val="110000"/>
                        </a:lnSpc>
                        <a:spcBef>
                          <a:spcPts val="0"/>
                        </a:spcBef>
                        <a:spcAft>
                          <a:spcPts val="0"/>
                        </a:spcAft>
                        <a:buClr>
                          <a:srgbClr val="000000"/>
                        </a:buClr>
                        <a:buSzPts val="1400"/>
                        <a:buFont typeface="Arial"/>
                        <a:buNone/>
                      </a:pPr>
                      <a:endParaRPr lang="zh-TW" altLang="en-US"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支給標準：每次會議</a:t>
                      </a:r>
                      <a:r>
                        <a:rPr lang="zh-TW" altLang="en-US" sz="1400" u="none" strike="noStrike" cap="none" dirty="0">
                          <a:solidFill>
                            <a:srgbClr val="191919"/>
                          </a:solidFill>
                          <a:latin typeface="Microsoft JhengHei"/>
                          <a:ea typeface="Microsoft JhengHei"/>
                          <a:cs typeface="Microsoft JhengHei"/>
                          <a:sym typeface="Microsoft JhengHei"/>
                        </a:rPr>
                        <a:t>以</a:t>
                      </a:r>
                      <a:r>
                        <a:rPr lang="zh-TW" sz="1400" u="none" strike="noStrike" cap="none" dirty="0">
                          <a:solidFill>
                            <a:srgbClr val="FF00FF"/>
                          </a:solidFill>
                          <a:latin typeface="Microsoft JhengHei"/>
                          <a:ea typeface="Microsoft JhengHei"/>
                          <a:cs typeface="Microsoft JhengHei"/>
                          <a:sym typeface="Microsoft JhengHei"/>
                        </a:rPr>
                        <a:t>2,500</a:t>
                      </a:r>
                      <a:r>
                        <a:rPr lang="zh-TW" sz="1400" u="none" strike="noStrike" cap="none" dirty="0">
                          <a:solidFill>
                            <a:srgbClr val="191919"/>
                          </a:solidFill>
                          <a:latin typeface="Microsoft JhengHei"/>
                          <a:ea typeface="Microsoft JhengHei"/>
                          <a:cs typeface="Microsoft JhengHei"/>
                          <a:sym typeface="Microsoft JhengHei"/>
                        </a:rPr>
                        <a:t>元為上限，由各單位視會議諮詢性質及業務繁簡程度支給。</a:t>
                      </a:r>
                      <a:endParaRPr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邀請之學者專家，得衡酌實際情況參照國內出差旅費報支要點規定，覈實支給交通費及住宿費。</a:t>
                      </a:r>
                      <a:br>
                        <a:rPr lang="zh-TW" sz="1400" b="0" i="0" u="none" strike="noStrike" cap="none" dirty="0">
                          <a:solidFill>
                            <a:srgbClr val="FF00FF"/>
                          </a:solidFill>
                          <a:latin typeface="Microsoft JhengHei"/>
                          <a:ea typeface="Microsoft JhengHei"/>
                          <a:cs typeface="Microsoft JhengHei"/>
                          <a:sym typeface="Microsoft JhengHei"/>
                        </a:rPr>
                      </a:b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127" name="Google Shape;2127;p77"/>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128" name="Google Shape;2128;p77"/>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129" name="Google Shape;2129;p77"/>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130" name="Google Shape;2130;p77"/>
          <p:cNvGrpSpPr/>
          <p:nvPr/>
        </p:nvGrpSpPr>
        <p:grpSpPr>
          <a:xfrm>
            <a:off x="4642248" y="1561239"/>
            <a:ext cx="809047" cy="686927"/>
            <a:chOff x="0" y="-28575"/>
            <a:chExt cx="433534" cy="368095"/>
          </a:xfrm>
        </p:grpSpPr>
        <p:sp>
          <p:nvSpPr>
            <p:cNvPr id="2131" name="Google Shape;2131;p7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32" name="Google Shape;2132;p7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33" name="Google Shape;2133;p77"/>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134" name="Google Shape;2134;p77"/>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135" name="Google Shape;2135;p77"/>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grpSp>
        <p:nvGrpSpPr>
          <p:cNvPr id="2" name="群組 1">
            <a:extLst>
              <a:ext uri="{FF2B5EF4-FFF2-40B4-BE49-F238E27FC236}">
                <a16:creationId xmlns:a16="http://schemas.microsoft.com/office/drawing/2014/main" id="{58B36527-2CB6-48A0-86BF-930E9A53425E}"/>
              </a:ext>
            </a:extLst>
          </p:cNvPr>
          <p:cNvGrpSpPr/>
          <p:nvPr/>
        </p:nvGrpSpPr>
        <p:grpSpPr>
          <a:xfrm>
            <a:off x="4783401" y="2993230"/>
            <a:ext cx="2911776" cy="305519"/>
            <a:chOff x="6636300" y="2032405"/>
            <a:chExt cx="2768241" cy="404792"/>
          </a:xfrm>
        </p:grpSpPr>
        <p:sp>
          <p:nvSpPr>
            <p:cNvPr id="28" name="Google Shape;728;p23">
              <a:extLst>
                <a:ext uri="{FF2B5EF4-FFF2-40B4-BE49-F238E27FC236}">
                  <a16:creationId xmlns:a16="http://schemas.microsoft.com/office/drawing/2014/main" id="{DE57138C-FA94-4E62-99B6-46ABCF126044}"/>
                </a:ext>
              </a:extLst>
            </p:cNvPr>
            <p:cNvSpPr/>
            <p:nvPr/>
          </p:nvSpPr>
          <p:spPr>
            <a:xfrm>
              <a:off x="6636300" y="2032405"/>
              <a:ext cx="2768241" cy="40479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 name="Google Shape;729;p23">
              <a:extLst>
                <a:ext uri="{FF2B5EF4-FFF2-40B4-BE49-F238E27FC236}">
                  <a16:creationId xmlns:a16="http://schemas.microsoft.com/office/drawing/2014/main" id="{5B6A97F3-E94F-4B4E-B371-C0FD560EB09E}"/>
                </a:ext>
              </a:extLst>
            </p:cNvPr>
            <p:cNvSpPr txBox="1"/>
            <p:nvPr/>
          </p:nvSpPr>
          <p:spPr>
            <a:xfrm>
              <a:off x="6757382" y="2074905"/>
              <a:ext cx="2626273" cy="2770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200" b="0" i="0" u="none" strike="noStrike" cap="none" dirty="0">
                  <a:solidFill>
                    <a:srgbClr val="444746"/>
                  </a:solidFill>
                  <a:latin typeface="Microsoft JhengHei"/>
                  <a:ea typeface="Microsoft JhengHei"/>
                  <a:cs typeface="Microsoft JhengHei"/>
                  <a:sym typeface="Microsoft JhengHei"/>
                </a:rPr>
                <a:t>由各單位依會議召開性質本權責自行認定</a:t>
              </a:r>
              <a:endParaRPr sz="1400" b="0" i="0" u="none" strike="noStrike" cap="none" dirty="0">
                <a:solidFill>
                  <a:srgbClr val="000000"/>
                </a:solidFill>
                <a:latin typeface="Arial"/>
                <a:ea typeface="Arial"/>
                <a:cs typeface="Arial"/>
                <a:sym typeface="Arial"/>
              </a:endParaRPr>
            </a:p>
          </p:txBody>
        </p:sp>
      </p:grpSp>
      <p:cxnSp>
        <p:nvCxnSpPr>
          <p:cNvPr id="30" name="Google Shape;731;p23">
            <a:extLst>
              <a:ext uri="{FF2B5EF4-FFF2-40B4-BE49-F238E27FC236}">
                <a16:creationId xmlns:a16="http://schemas.microsoft.com/office/drawing/2014/main" id="{BC1EEA2D-E070-4BD7-AC0A-F2014EF41F02}"/>
              </a:ext>
            </a:extLst>
          </p:cNvPr>
          <p:cNvCxnSpPr>
            <a:cxnSpLocks/>
          </p:cNvCxnSpPr>
          <p:nvPr/>
        </p:nvCxnSpPr>
        <p:spPr>
          <a:xfrm flipH="1">
            <a:off x="4710182" y="2898477"/>
            <a:ext cx="460472" cy="221297"/>
          </a:xfrm>
          <a:prstGeom prst="straightConnector1">
            <a:avLst/>
          </a:prstGeom>
          <a:noFill/>
          <a:ln w="25400" cap="rnd" cmpd="sng">
            <a:solidFill>
              <a:schemeClr val="tx1"/>
            </a:solidFill>
            <a:prstDash val="dot"/>
            <a:round/>
            <a:headEnd type="none" w="sm" len="sm"/>
            <a:tailEnd type="oval" w="lg" len="lg"/>
          </a:ln>
        </p:spPr>
      </p:cxnSp>
      <p:sp>
        <p:nvSpPr>
          <p:cNvPr id="31" name="投影片編號版面配置區 2">
            <a:extLst>
              <a:ext uri="{FF2B5EF4-FFF2-40B4-BE49-F238E27FC236}">
                <a16:creationId xmlns:a16="http://schemas.microsoft.com/office/drawing/2014/main" id="{6AA54AD8-7802-48ED-8440-721D3D84867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50</a:t>
            </a:fld>
            <a:endParaRPr lang="zh-TW" altLang="en-US" sz="1000" dirty="0">
              <a:solidFill>
                <a:schemeClr val="tx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grpSp>
        <p:nvGrpSpPr>
          <p:cNvPr id="2141" name="Google Shape;2141;p78"/>
          <p:cNvGrpSpPr/>
          <p:nvPr/>
        </p:nvGrpSpPr>
        <p:grpSpPr>
          <a:xfrm>
            <a:off x="988307" y="1557277"/>
            <a:ext cx="809047" cy="686927"/>
            <a:chOff x="0" y="-28575"/>
            <a:chExt cx="433534" cy="368095"/>
          </a:xfrm>
        </p:grpSpPr>
        <p:sp>
          <p:nvSpPr>
            <p:cNvPr id="2142" name="Google Shape;2142;p7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43" name="Google Shape;2143;p7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44" name="Google Shape;2144;p7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145" name="Google Shape;2145;p7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46" name="Google Shape;2146;p78"/>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147" name="Google Shape;2147;p78"/>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48" name="Google Shape;2148;p78"/>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49" name="Google Shape;2149;p7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50" name="Google Shape;2150;p78"/>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151" name="Google Shape;2151;p78"/>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52" name="Google Shape;2152;p7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153" name="Google Shape;2153;p78"/>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54" name="Google Shape;2154;p78"/>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講座鐘點費</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155" name="Google Shape;2155;p78"/>
          <p:cNvGraphicFramePr/>
          <p:nvPr>
            <p:extLst>
              <p:ext uri="{D42A27DB-BD31-4B8C-83A1-F6EECF244321}">
                <p14:modId xmlns:p14="http://schemas.microsoft.com/office/powerpoint/2010/main" val="3394508888"/>
              </p:ext>
            </p:extLst>
          </p:nvPr>
        </p:nvGraphicFramePr>
        <p:xfrm>
          <a:off x="966868" y="2337827"/>
          <a:ext cx="7210250" cy="2478597"/>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10000"/>
                        </a:lnSpc>
                        <a:spcBef>
                          <a:spcPts val="0"/>
                        </a:spcBef>
                        <a:spcAft>
                          <a:spcPts val="0"/>
                        </a:spcAft>
                        <a:buClr>
                          <a:srgbClr val="000000"/>
                        </a:buClr>
                        <a:buSzPts val="1400"/>
                        <a:buFont typeface="Noto Sans Symbols"/>
                        <a:buChar char="■"/>
                      </a:pPr>
                      <a:r>
                        <a:rPr lang="zh-TW" altLang="en-US" sz="1400" b="1" u="none" strike="noStrike" cap="none" dirty="0">
                          <a:solidFill>
                            <a:srgbClr val="191919"/>
                          </a:solidFill>
                          <a:latin typeface="Microsoft JhengHei"/>
                          <a:ea typeface="Microsoft JhengHei"/>
                          <a:cs typeface="Microsoft JhengHei"/>
                          <a:sym typeface="Microsoft JhengHei"/>
                        </a:rPr>
                        <a:t>清冊或領據</a:t>
                      </a:r>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逕付受領人：公用清冊</a:t>
                      </a:r>
                      <a:r>
                        <a:rPr lang="zh-TW" altLang="en-US" sz="1400" u="none" strike="noStrike" cap="none" dirty="0">
                          <a:solidFill>
                            <a:srgbClr val="191919"/>
                          </a:solidFill>
                          <a:latin typeface="Microsoft JhengHei"/>
                          <a:ea typeface="Microsoft JhengHei"/>
                          <a:cs typeface="Microsoft JhengHei"/>
                          <a:sym typeface="Microsoft JhengHei"/>
                        </a:rPr>
                        <a:t>                         </a:t>
                      </a:r>
                      <a:endParaRPr sz="1400" u="none" strike="noStrike" cap="none" dirty="0"/>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已代墊：現金領據清冊(如受領人未於現金領據清冊上簽名，則應併附受領人已簽名之人工領據)。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單據上須註明講題、時間、地點、計酬方式(各節起迄時間)。</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defTabSz="914400" rtl="0" eaLnBrk="1" fontAlgn="auto" latinLnBrk="0" hangingPunct="1">
                        <a:lnSpc>
                          <a:spcPct val="110000"/>
                        </a:lnSpc>
                        <a:spcBef>
                          <a:spcPts val="0"/>
                        </a:spcBef>
                        <a:spcAft>
                          <a:spcPts val="0"/>
                        </a:spcAft>
                        <a:buClr>
                          <a:srgbClr val="000000"/>
                        </a:buClr>
                        <a:buSzPts val="1400"/>
                        <a:buFont typeface="Noto Sans Symbols"/>
                        <a:buChar char="■"/>
                        <a:tabLst/>
                        <a:defRPr/>
                      </a:pPr>
                      <a:r>
                        <a:rPr lang="zh-TW" altLang="zh-TW" sz="1400" u="none" strike="noStrike" cap="none" dirty="0">
                          <a:solidFill>
                            <a:srgbClr val="191919"/>
                          </a:solidFill>
                          <a:latin typeface="Microsoft JhengHei"/>
                          <a:ea typeface="Microsoft JhengHei"/>
                          <a:cs typeface="Microsoft JhengHei"/>
                          <a:sym typeface="Microsoft JhengHei"/>
                        </a:rPr>
                        <a:t>辦理研習會、座談會或訓練進修，聘請講師授課。</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支給標準(</a:t>
                      </a:r>
                      <a:r>
                        <a:rPr lang="zh-TW" sz="1400" b="1" u="none" strike="noStrike" cap="none" dirty="0">
                          <a:solidFill>
                            <a:srgbClr val="191919"/>
                          </a:solidFill>
                          <a:latin typeface="Microsoft JhengHei"/>
                          <a:ea typeface="Microsoft JhengHei"/>
                          <a:cs typeface="Microsoft JhengHei"/>
                          <a:sym typeface="Microsoft JhengHei"/>
                        </a:rPr>
                        <a:t>每節</a:t>
                      </a:r>
                      <a:r>
                        <a:rPr lang="zh-TW" sz="1400" u="none" strike="noStrike" cap="none" dirty="0">
                          <a:solidFill>
                            <a:srgbClr val="191919"/>
                          </a:solidFill>
                          <a:latin typeface="Microsoft JhengHei"/>
                          <a:ea typeface="Microsoft JhengHei"/>
                          <a:cs typeface="Microsoft JhengHei"/>
                          <a:sym typeface="Microsoft JhengHei"/>
                        </a:rPr>
                        <a:t>上限) ：</a:t>
                      </a:r>
                      <a:endParaRPr sz="1400" u="none" strike="noStrike" cap="none" dirty="0">
                        <a:solidFill>
                          <a:srgbClr val="191919"/>
                        </a:solidFill>
                        <a:latin typeface="Microsoft JhengHei"/>
                        <a:ea typeface="Microsoft JhengHei"/>
                        <a:cs typeface="Microsoft JhengHei"/>
                        <a:sym typeface="Microsoft JhengHei"/>
                      </a:endParaRPr>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外聘國內專家學者：2,000元。</a:t>
                      </a:r>
                      <a:endParaRPr sz="1400" u="none" strike="noStrike" cap="none" dirty="0"/>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外聘與本機關有隸屬關係之學者專家：1,500元。</a:t>
                      </a:r>
                      <a:endParaRPr sz="1400" u="none" strike="noStrike" cap="none" dirty="0"/>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校內人員：1,000元。</a:t>
                      </a:r>
                      <a:endParaRPr sz="1400" u="none" strike="noStrike" cap="none" dirty="0"/>
                    </a:p>
                    <a:p>
                      <a:pPr marL="342900" marR="0" lvl="0" indent="-254000" algn="l" rtl="0">
                        <a:lnSpc>
                          <a:spcPct val="110000"/>
                        </a:lnSpc>
                        <a:spcBef>
                          <a:spcPts val="0"/>
                        </a:spcBef>
                        <a:spcAft>
                          <a:spcPts val="0"/>
                        </a:spcAft>
                        <a:buClr>
                          <a:srgbClr val="000000"/>
                        </a:buClr>
                        <a:buSzPts val="1400"/>
                        <a:buFont typeface="Arial"/>
                        <a:buNone/>
                      </a:pPr>
                      <a:endParaRPr sz="10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授課時間每節為50分鐘，連續上課二節者為90分鐘，未滿者減半支給。</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156" name="Google Shape;2156;p78"/>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157" name="Google Shape;2157;p78"/>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158" name="Google Shape;2158;p78"/>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159" name="Google Shape;2159;p78"/>
          <p:cNvGrpSpPr/>
          <p:nvPr/>
        </p:nvGrpSpPr>
        <p:grpSpPr>
          <a:xfrm>
            <a:off x="4642248" y="1561239"/>
            <a:ext cx="809047" cy="686927"/>
            <a:chOff x="0" y="-28575"/>
            <a:chExt cx="433534" cy="368095"/>
          </a:xfrm>
        </p:grpSpPr>
        <p:sp>
          <p:nvSpPr>
            <p:cNvPr id="2160" name="Google Shape;2160;p7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61" name="Google Shape;2161;p7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62" name="Google Shape;2162;p78"/>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163" name="Google Shape;2163;p78"/>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164" name="Google Shape;2164;p78"/>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F08CB9F6-0624-4E8E-9580-16CA9501E92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51</a:t>
            </a:fld>
            <a:endParaRPr lang="zh-TW" altLang="en-US" sz="1000" dirty="0">
              <a:solidFill>
                <a:schemeClr val="tx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grpSp>
        <p:nvGrpSpPr>
          <p:cNvPr id="2169" name="Google Shape;2169;p79"/>
          <p:cNvGrpSpPr/>
          <p:nvPr/>
        </p:nvGrpSpPr>
        <p:grpSpPr>
          <a:xfrm>
            <a:off x="988307" y="1404876"/>
            <a:ext cx="809061" cy="686939"/>
            <a:chOff x="0" y="-28575"/>
            <a:chExt cx="433534" cy="368095"/>
          </a:xfrm>
        </p:grpSpPr>
        <p:sp>
          <p:nvSpPr>
            <p:cNvPr id="2170" name="Google Shape;2170;p7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71" name="Google Shape;2171;p7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72" name="Google Shape;2172;p7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173" name="Google Shape;2173;p7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74" name="Google Shape;2174;p79"/>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175" name="Google Shape;2175;p79"/>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76" name="Google Shape;2176;p79"/>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77" name="Google Shape;2177;p7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78" name="Google Shape;2178;p79"/>
          <p:cNvSpPr/>
          <p:nvPr/>
        </p:nvSpPr>
        <p:spPr>
          <a:xfrm rot="-5400000">
            <a:off x="3642138" y="11908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179" name="Google Shape;2179;p79"/>
          <p:cNvSpPr/>
          <p:nvPr/>
        </p:nvSpPr>
        <p:spPr>
          <a:xfrm>
            <a:off x="5750600" y="1851792"/>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80" name="Google Shape;2180;p7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181" name="Google Shape;2181;p79"/>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82" name="Google Shape;2182;p79"/>
          <p:cNvSpPr txBox="1"/>
          <p:nvPr/>
        </p:nvSpPr>
        <p:spPr>
          <a:xfrm>
            <a:off x="3398805" y="1093483"/>
            <a:ext cx="2346390" cy="43217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演講費</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183" name="Google Shape;2183;p79"/>
          <p:cNvGraphicFramePr/>
          <p:nvPr>
            <p:extLst>
              <p:ext uri="{D42A27DB-BD31-4B8C-83A1-F6EECF244321}">
                <p14:modId xmlns:p14="http://schemas.microsoft.com/office/powerpoint/2010/main" val="3937046667"/>
              </p:ext>
            </p:extLst>
          </p:nvPr>
        </p:nvGraphicFramePr>
        <p:xfrm>
          <a:off x="966867" y="2069517"/>
          <a:ext cx="7434613" cy="2339986"/>
        </p:xfrm>
        <a:graphic>
          <a:graphicData uri="http://schemas.openxmlformats.org/drawingml/2006/table">
            <a:tbl>
              <a:tblPr>
                <a:noFill/>
                <a:tableStyleId>{4E751268-4BBB-464D-860C-81C6A8BF96F4}</a:tableStyleId>
              </a:tblPr>
              <a:tblGrid>
                <a:gridCol w="3632634">
                  <a:extLst>
                    <a:ext uri="{9D8B030D-6E8A-4147-A177-3AD203B41FA5}">
                      <a16:colId xmlns:a16="http://schemas.microsoft.com/office/drawing/2014/main" val="20000"/>
                    </a:ext>
                  </a:extLst>
                </a:gridCol>
                <a:gridCol w="3801979">
                  <a:extLst>
                    <a:ext uri="{9D8B030D-6E8A-4147-A177-3AD203B41FA5}">
                      <a16:colId xmlns:a16="http://schemas.microsoft.com/office/drawing/2014/main" val="20001"/>
                    </a:ext>
                  </a:extLst>
                </a:gridCol>
              </a:tblGrid>
              <a:tr h="2339986">
                <a:tc>
                  <a:txBody>
                    <a:bodyPr/>
                    <a:lstStyle/>
                    <a:p>
                      <a:pPr marL="171450" marR="0" lvl="0" indent="-171450" algn="just" rtl="0">
                        <a:lnSpc>
                          <a:spcPct val="11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清冊或領據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342900" marR="0" lvl="0" indent="-342900" algn="just"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逕付受領人：公用清冊</a:t>
                      </a:r>
                      <a:r>
                        <a:rPr lang="zh-TW" altLang="en-US" sz="1400" u="none" strike="noStrike" cap="none" dirty="0">
                          <a:solidFill>
                            <a:srgbClr val="191919"/>
                          </a:solidFill>
                          <a:latin typeface="Microsoft JhengHei"/>
                          <a:ea typeface="Microsoft JhengHei"/>
                          <a:cs typeface="Microsoft JhengHei"/>
                          <a:sym typeface="Microsoft JhengHei"/>
                        </a:rPr>
                        <a:t>        </a:t>
                      </a:r>
                      <a:endParaRPr lang="zh-TW" altLang="en-US" sz="1400" dirty="0"/>
                    </a:p>
                    <a:p>
                      <a:pPr marL="342900" marR="0" lvl="0" indent="-342900" algn="just" rtl="0">
                        <a:lnSpc>
                          <a:spcPct val="110000"/>
                        </a:lnSpc>
                        <a:spcBef>
                          <a:spcPts val="0"/>
                        </a:spcBef>
                        <a:spcAft>
                          <a:spcPts val="0"/>
                        </a:spcAft>
                        <a:buClr>
                          <a:srgbClr val="000000"/>
                        </a:buClr>
                        <a:buSzPts val="1400"/>
                        <a:buFont typeface="Arial"/>
                        <a:buAutoNum type="alphaUcPeriod" startAt="2"/>
                      </a:pPr>
                      <a:r>
                        <a:rPr lang="zh-TW" sz="1400" u="none" strike="noStrike" cap="none" dirty="0">
                          <a:solidFill>
                            <a:srgbClr val="191919"/>
                          </a:solidFill>
                          <a:latin typeface="Microsoft JhengHei"/>
                          <a:ea typeface="Microsoft JhengHei"/>
                          <a:cs typeface="Microsoft JhengHei"/>
                          <a:sym typeface="Microsoft JhengHei"/>
                        </a:rPr>
                        <a:t>已代墊：現金領據清冊</a:t>
                      </a:r>
                      <a:endParaRPr sz="1400" dirty="0"/>
                    </a:p>
                    <a:p>
                      <a:pPr marL="0" marR="0" lvl="0" indent="0" algn="just" rtl="0">
                        <a:lnSpc>
                          <a:spcPct val="110000"/>
                        </a:lnSpc>
                        <a:spcBef>
                          <a:spcPts val="0"/>
                        </a:spcBef>
                        <a:spcAft>
                          <a:spcPts val="0"/>
                        </a:spcAft>
                        <a:buClr>
                          <a:srgbClr val="000000"/>
                        </a:buClr>
                        <a:buSzPts val="1400"/>
                        <a:buFont typeface="Arial"/>
                        <a:buNone/>
                      </a:pPr>
                      <a:r>
                        <a:rPr lang="zh-TW" sz="1400" u="none" strike="noStrike" cap="none" dirty="0">
                          <a:solidFill>
                            <a:srgbClr val="191919"/>
                          </a:solidFill>
                          <a:latin typeface="Microsoft JhengHei"/>
                          <a:ea typeface="Microsoft JhengHei"/>
                          <a:cs typeface="Microsoft JhengHei"/>
                          <a:sym typeface="Microsoft JhengHei"/>
                        </a:rPr>
                        <a:t>        (如受領人未於現金領據清冊上簽名，</a:t>
                      </a:r>
                      <a:endParaRPr sz="1400" dirty="0"/>
                    </a:p>
                    <a:p>
                      <a:pPr marL="0" marR="0" lvl="0" indent="0" algn="just" rtl="0">
                        <a:lnSpc>
                          <a:spcPct val="110000"/>
                        </a:lnSpc>
                        <a:spcBef>
                          <a:spcPts val="0"/>
                        </a:spcBef>
                        <a:spcAft>
                          <a:spcPts val="0"/>
                        </a:spcAft>
                        <a:buClr>
                          <a:srgbClr val="000000"/>
                        </a:buClr>
                        <a:buSzPts val="1400"/>
                        <a:buFont typeface="Arial"/>
                        <a:buNone/>
                      </a:pPr>
                      <a:r>
                        <a:rPr lang="zh-TW" sz="1400" u="none" strike="noStrike" cap="none" dirty="0">
                          <a:solidFill>
                            <a:srgbClr val="191919"/>
                          </a:solidFill>
                          <a:latin typeface="Microsoft JhengHei"/>
                          <a:ea typeface="Microsoft JhengHei"/>
                          <a:cs typeface="Microsoft JhengHei"/>
                          <a:sym typeface="Microsoft JhengHei"/>
                        </a:rPr>
                        <a:t>        應併附受領人已簽名之人工領據)。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just"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lang="zh-TW" altLang="en-US" sz="1400" u="none" strike="noStrike" cap="none" dirty="0">
                          <a:solidFill>
                            <a:srgbClr val="191919"/>
                          </a:solidFill>
                          <a:latin typeface="Microsoft JhengHei"/>
                          <a:ea typeface="Microsoft JhengHei"/>
                          <a:cs typeface="Microsoft JhengHei"/>
                          <a:sym typeface="Microsoft JhengHei"/>
                        </a:rPr>
                        <a:t>單據上須註明演講日期</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講題</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或檢附演講公告相關資料</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、計酬方式。</a:t>
                      </a: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just" defTabSz="914400" rtl="0" eaLnBrk="1" fontAlgn="auto" latinLnBrk="0" hangingPunct="1">
                        <a:lnSpc>
                          <a:spcPct val="150000"/>
                        </a:lnSpc>
                        <a:spcBef>
                          <a:spcPts val="0"/>
                        </a:spcBef>
                        <a:spcAft>
                          <a:spcPts val="0"/>
                        </a:spcAft>
                        <a:buClr>
                          <a:srgbClr val="000000"/>
                        </a:buClr>
                        <a:buSzPts val="1400"/>
                        <a:buFont typeface="Noto Sans Symbols"/>
                        <a:buChar char="■"/>
                        <a:tabLst/>
                        <a:defRPr/>
                      </a:pPr>
                      <a:r>
                        <a:rPr lang="zh-TW" altLang="en-US" sz="1400" u="none" strike="noStrike" cap="none" dirty="0">
                          <a:solidFill>
                            <a:srgbClr val="191919"/>
                          </a:solidFill>
                          <a:latin typeface="Microsoft JhengHei"/>
                          <a:ea typeface="Microsoft JhengHei"/>
                          <a:cs typeface="Microsoft JhengHei"/>
                          <a:sym typeface="Microsoft JhengHei"/>
                        </a:rPr>
                        <a:t>辦理研討、講習、訓練聘請講師演講。</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just" rtl="0">
                        <a:lnSpc>
                          <a:spcPct val="15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支給標準</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b="1" u="none" strike="noStrike" cap="none" dirty="0">
                          <a:solidFill>
                            <a:srgbClr val="191919"/>
                          </a:solidFill>
                          <a:latin typeface="Microsoft JhengHei"/>
                          <a:ea typeface="Microsoft JhengHei"/>
                          <a:cs typeface="Microsoft JhengHei"/>
                          <a:sym typeface="Microsoft JhengHei"/>
                        </a:rPr>
                        <a:t>每場</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a:t>
                      </a:r>
                    </a:p>
                    <a:p>
                      <a:pPr marL="342900" marR="0" lvl="0" indent="-342900" algn="just" rtl="0">
                        <a:lnSpc>
                          <a:spcPct val="150000"/>
                        </a:lnSpc>
                        <a:spcBef>
                          <a:spcPts val="0"/>
                        </a:spcBef>
                        <a:spcAft>
                          <a:spcPts val="0"/>
                        </a:spcAft>
                        <a:buClr>
                          <a:srgbClr val="000000"/>
                        </a:buClr>
                        <a:buSzPts val="1400"/>
                        <a:buFont typeface="Arial"/>
                        <a:buAutoNum type="alphaUcPeriod"/>
                      </a:pPr>
                      <a:r>
                        <a:rPr lang="zh-TW" altLang="en-US" sz="1400" u="none" strike="noStrike" cap="none" dirty="0">
                          <a:solidFill>
                            <a:srgbClr val="191919"/>
                          </a:solidFill>
                          <a:latin typeface="Microsoft JhengHei"/>
                          <a:ea typeface="Microsoft JhengHei"/>
                          <a:cs typeface="Microsoft JhengHei"/>
                          <a:sym typeface="Microsoft JhengHei"/>
                        </a:rPr>
                        <a:t>全校性：內聘</a:t>
                      </a:r>
                      <a:r>
                        <a:rPr lang="en-US" altLang="zh-TW" sz="1400" u="none" strike="noStrike" cap="none" dirty="0">
                          <a:solidFill>
                            <a:srgbClr val="191919"/>
                          </a:solidFill>
                          <a:latin typeface="Microsoft JhengHei"/>
                          <a:ea typeface="Microsoft JhengHei"/>
                          <a:cs typeface="Microsoft JhengHei"/>
                          <a:sym typeface="Microsoft JhengHei"/>
                        </a:rPr>
                        <a:t>2,400</a:t>
                      </a:r>
                      <a:r>
                        <a:rPr lang="zh-TW" altLang="en-US" sz="1400" u="none" strike="noStrike" cap="none" dirty="0">
                          <a:solidFill>
                            <a:srgbClr val="191919"/>
                          </a:solidFill>
                          <a:latin typeface="Microsoft JhengHei"/>
                          <a:ea typeface="Microsoft JhengHei"/>
                          <a:cs typeface="Microsoft JhengHei"/>
                          <a:sym typeface="Microsoft JhengHei"/>
                        </a:rPr>
                        <a:t>元為限、</a:t>
                      </a:r>
                    </a:p>
                    <a:p>
                      <a:pPr marL="0" marR="0" lvl="0" indent="0" algn="just" rtl="0">
                        <a:lnSpc>
                          <a:spcPct val="150000"/>
                        </a:lnSpc>
                        <a:spcBef>
                          <a:spcPts val="0"/>
                        </a:spcBef>
                        <a:spcAft>
                          <a:spcPts val="0"/>
                        </a:spcAft>
                        <a:buClr>
                          <a:srgbClr val="000000"/>
                        </a:buClr>
                        <a:buSzPts val="1400"/>
                        <a:buFont typeface="Arial"/>
                        <a:buNone/>
                      </a:pPr>
                      <a:r>
                        <a:rPr lang="zh-TW" altLang="en-US" sz="1400" u="none" strike="noStrike" cap="none" dirty="0">
                          <a:solidFill>
                            <a:srgbClr val="191919"/>
                          </a:solidFill>
                          <a:latin typeface="Microsoft JhengHei"/>
                          <a:ea typeface="Microsoft JhengHei"/>
                          <a:cs typeface="Microsoft JhengHei"/>
                          <a:sym typeface="Microsoft JhengHei"/>
                        </a:rPr>
                        <a:t>                        外聘</a:t>
                      </a:r>
                      <a:r>
                        <a:rPr lang="en-US" altLang="zh-TW" sz="1400" u="none" strike="noStrike" cap="none" dirty="0">
                          <a:solidFill>
                            <a:srgbClr val="191919"/>
                          </a:solidFill>
                          <a:latin typeface="Microsoft JhengHei"/>
                          <a:ea typeface="Microsoft JhengHei"/>
                          <a:cs typeface="Microsoft JhengHei"/>
                          <a:sym typeface="Microsoft JhengHei"/>
                        </a:rPr>
                        <a:t>6,500</a:t>
                      </a:r>
                      <a:r>
                        <a:rPr lang="zh-TW" altLang="en-US" sz="1400" u="none" strike="noStrike" cap="none" dirty="0">
                          <a:solidFill>
                            <a:srgbClr val="191919"/>
                          </a:solidFill>
                          <a:latin typeface="Microsoft JhengHei"/>
                          <a:ea typeface="Microsoft JhengHei"/>
                          <a:cs typeface="Microsoft JhengHei"/>
                          <a:sym typeface="Microsoft JhengHei"/>
                        </a:rPr>
                        <a:t>元為限。</a:t>
                      </a:r>
                      <a:endParaRPr lang="zh-TW" altLang="en-US" sz="1400" dirty="0"/>
                    </a:p>
                    <a:p>
                      <a:pPr marL="342900" marR="0" lvl="0" indent="-342900" algn="just" rtl="0">
                        <a:lnSpc>
                          <a:spcPct val="150000"/>
                        </a:lnSpc>
                        <a:spcBef>
                          <a:spcPts val="0"/>
                        </a:spcBef>
                        <a:spcAft>
                          <a:spcPts val="0"/>
                        </a:spcAft>
                        <a:buClr>
                          <a:srgbClr val="000000"/>
                        </a:buClr>
                        <a:buSzPts val="1400"/>
                        <a:buFont typeface="Arial"/>
                        <a:buAutoNum type="alphaUcPeriod" startAt="2"/>
                      </a:pPr>
                      <a:r>
                        <a:rPr lang="zh-TW" altLang="en-US" sz="1400" u="none" strike="noStrike" cap="none" dirty="0">
                          <a:solidFill>
                            <a:srgbClr val="191919"/>
                          </a:solidFill>
                          <a:latin typeface="Microsoft JhengHei"/>
                          <a:ea typeface="Microsoft JhengHei"/>
                          <a:cs typeface="Microsoft JhengHei"/>
                          <a:sym typeface="Microsoft JhengHei"/>
                        </a:rPr>
                        <a:t>各單位：內聘</a:t>
                      </a:r>
                      <a:r>
                        <a:rPr lang="en-US" altLang="zh-TW" sz="1400" u="none" strike="noStrike" cap="none" dirty="0">
                          <a:solidFill>
                            <a:srgbClr val="191919"/>
                          </a:solidFill>
                          <a:latin typeface="Microsoft JhengHei"/>
                          <a:ea typeface="Microsoft JhengHei"/>
                          <a:cs typeface="Microsoft JhengHei"/>
                          <a:sym typeface="Microsoft JhengHei"/>
                        </a:rPr>
                        <a:t>1,600</a:t>
                      </a:r>
                      <a:r>
                        <a:rPr lang="zh-TW" altLang="en-US" sz="1400" u="none" strike="noStrike" cap="none" dirty="0">
                          <a:solidFill>
                            <a:srgbClr val="191919"/>
                          </a:solidFill>
                          <a:latin typeface="Microsoft JhengHei"/>
                          <a:ea typeface="Microsoft JhengHei"/>
                          <a:cs typeface="Microsoft JhengHei"/>
                          <a:sym typeface="Microsoft JhengHei"/>
                        </a:rPr>
                        <a:t>元為限、</a:t>
                      </a:r>
                    </a:p>
                    <a:p>
                      <a:pPr marL="457200" marR="0" lvl="0" indent="0" algn="just" rtl="0">
                        <a:lnSpc>
                          <a:spcPct val="150000"/>
                        </a:lnSpc>
                        <a:spcBef>
                          <a:spcPts val="0"/>
                        </a:spcBef>
                        <a:spcAft>
                          <a:spcPts val="0"/>
                        </a:spcAft>
                        <a:buClr>
                          <a:srgbClr val="000000"/>
                        </a:buClr>
                        <a:buSzPts val="1400"/>
                        <a:buFont typeface="Arial"/>
                        <a:buNone/>
                      </a:pPr>
                      <a:r>
                        <a:rPr lang="zh-TW" altLang="en-US" sz="1400" u="none" strike="noStrike" cap="none" dirty="0">
                          <a:solidFill>
                            <a:srgbClr val="191919"/>
                          </a:solidFill>
                          <a:latin typeface="Microsoft JhengHei"/>
                          <a:ea typeface="Microsoft JhengHei"/>
                          <a:cs typeface="Microsoft JhengHei"/>
                          <a:sym typeface="Microsoft JhengHei"/>
                        </a:rPr>
                        <a:t>             外聘</a:t>
                      </a:r>
                      <a:r>
                        <a:rPr lang="en-US" altLang="zh-TW" sz="1400" u="none" strike="noStrike" cap="none" dirty="0">
                          <a:solidFill>
                            <a:srgbClr val="191919"/>
                          </a:solidFill>
                          <a:latin typeface="Microsoft JhengHei"/>
                          <a:ea typeface="Microsoft JhengHei"/>
                          <a:cs typeface="Microsoft JhengHei"/>
                          <a:sym typeface="Microsoft JhengHei"/>
                        </a:rPr>
                        <a:t>4,500</a:t>
                      </a:r>
                      <a:r>
                        <a:rPr lang="zh-TW" altLang="en-US" sz="1400" u="none" strike="noStrike" cap="none" dirty="0">
                          <a:solidFill>
                            <a:srgbClr val="191919"/>
                          </a:solidFill>
                          <a:latin typeface="Microsoft JhengHei"/>
                          <a:ea typeface="Microsoft JhengHei"/>
                          <a:cs typeface="Microsoft JhengHei"/>
                          <a:sym typeface="Microsoft JhengHei"/>
                        </a:rPr>
                        <a:t>元為限。</a:t>
                      </a:r>
                      <a:endParaRPr lang="zh-TW" altLang="en-US" sz="1400" u="none" strike="noStrike" cap="none" dirty="0"/>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184" name="Google Shape;2184;p79"/>
          <p:cNvSpPr txBox="1"/>
          <p:nvPr/>
        </p:nvSpPr>
        <p:spPr>
          <a:xfrm>
            <a:off x="1767476" y="1435546"/>
            <a:ext cx="1789200" cy="7326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185" name="Google Shape;2185;p79"/>
          <p:cNvSpPr/>
          <p:nvPr/>
        </p:nvSpPr>
        <p:spPr>
          <a:xfrm>
            <a:off x="1177336" y="1551826"/>
            <a:ext cx="458842" cy="458842"/>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186" name="Google Shape;2186;p79"/>
          <p:cNvCxnSpPr/>
          <p:nvPr/>
        </p:nvCxnSpPr>
        <p:spPr>
          <a:xfrm>
            <a:off x="1129460" y="2068697"/>
            <a:ext cx="2772300" cy="0"/>
          </a:xfrm>
          <a:prstGeom prst="straightConnector1">
            <a:avLst/>
          </a:prstGeom>
          <a:noFill/>
          <a:ln w="31750" cap="flat" cmpd="sng">
            <a:solidFill>
              <a:srgbClr val="F2D74A"/>
            </a:solidFill>
            <a:prstDash val="solid"/>
            <a:round/>
            <a:headEnd type="none" w="sm" len="sm"/>
            <a:tailEnd type="none" w="sm" len="sm"/>
          </a:ln>
        </p:spPr>
      </p:cxnSp>
      <p:grpSp>
        <p:nvGrpSpPr>
          <p:cNvPr id="2187" name="Google Shape;2187;p79"/>
          <p:cNvGrpSpPr/>
          <p:nvPr/>
        </p:nvGrpSpPr>
        <p:grpSpPr>
          <a:xfrm>
            <a:off x="4642248" y="1408838"/>
            <a:ext cx="809061" cy="686939"/>
            <a:chOff x="0" y="-28575"/>
            <a:chExt cx="433534" cy="368095"/>
          </a:xfrm>
        </p:grpSpPr>
        <p:sp>
          <p:nvSpPr>
            <p:cNvPr id="2188" name="Google Shape;2188;p7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89" name="Google Shape;2189;p7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90" name="Google Shape;2190;p79"/>
          <p:cNvSpPr txBox="1"/>
          <p:nvPr/>
        </p:nvSpPr>
        <p:spPr>
          <a:xfrm>
            <a:off x="5421417" y="1439508"/>
            <a:ext cx="1789200" cy="7326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重點說明</a:t>
            </a: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01</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191" name="Google Shape;2191;p79"/>
          <p:cNvCxnSpPr/>
          <p:nvPr/>
        </p:nvCxnSpPr>
        <p:spPr>
          <a:xfrm>
            <a:off x="4783401" y="2072659"/>
            <a:ext cx="2772300" cy="0"/>
          </a:xfrm>
          <a:prstGeom prst="straightConnector1">
            <a:avLst/>
          </a:prstGeom>
          <a:noFill/>
          <a:ln w="31750" cap="flat" cmpd="sng">
            <a:solidFill>
              <a:srgbClr val="FE7DCF"/>
            </a:solidFill>
            <a:prstDash val="solid"/>
            <a:round/>
            <a:headEnd type="none" w="sm" len="sm"/>
            <a:tailEnd type="none" w="sm" len="sm"/>
          </a:ln>
        </p:spPr>
      </p:cxnSp>
      <p:sp>
        <p:nvSpPr>
          <p:cNvPr id="2192" name="Google Shape;2192;p79"/>
          <p:cNvSpPr/>
          <p:nvPr/>
        </p:nvSpPr>
        <p:spPr>
          <a:xfrm>
            <a:off x="4832741" y="1598958"/>
            <a:ext cx="458997" cy="393589"/>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B6D24503-E2C3-41BC-9B46-7BBC35E04EA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52</a:t>
            </a:fld>
            <a:endParaRPr lang="zh-TW" altLang="en-US" sz="1000" dirty="0">
              <a:solidFill>
                <a:schemeClr val="tx1"/>
              </a:solidFill>
            </a:endParaRPr>
          </a:p>
        </p:txBody>
      </p:sp>
    </p:spTree>
    <p:extLst>
      <p:ext uri="{BB962C8B-B14F-4D97-AF65-F5344CB8AC3E}">
        <p14:creationId xmlns:p14="http://schemas.microsoft.com/office/powerpoint/2010/main" val="11705834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2172" name="Google Shape;2172;p7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173" name="Google Shape;2173;p7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74" name="Google Shape;2174;p79"/>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175" name="Google Shape;2175;p79"/>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76" name="Google Shape;2176;p79"/>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77" name="Google Shape;2177;p7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78" name="Google Shape;2178;p79"/>
          <p:cNvSpPr/>
          <p:nvPr/>
        </p:nvSpPr>
        <p:spPr>
          <a:xfrm rot="-5400000">
            <a:off x="3642138" y="11908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179" name="Google Shape;2179;p79"/>
          <p:cNvSpPr/>
          <p:nvPr/>
        </p:nvSpPr>
        <p:spPr>
          <a:xfrm>
            <a:off x="5750600" y="1851792"/>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80" name="Google Shape;2180;p7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181" name="Google Shape;2181;p79"/>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82" name="Google Shape;2182;p79"/>
          <p:cNvSpPr txBox="1"/>
          <p:nvPr/>
        </p:nvSpPr>
        <p:spPr>
          <a:xfrm>
            <a:off x="3398805" y="1093483"/>
            <a:ext cx="2346390" cy="43217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演講費</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183" name="Google Shape;2183;p79"/>
          <p:cNvGraphicFramePr/>
          <p:nvPr>
            <p:extLst>
              <p:ext uri="{D42A27DB-BD31-4B8C-83A1-F6EECF244321}">
                <p14:modId xmlns:p14="http://schemas.microsoft.com/office/powerpoint/2010/main" val="3329536254"/>
              </p:ext>
            </p:extLst>
          </p:nvPr>
        </p:nvGraphicFramePr>
        <p:xfrm>
          <a:off x="966867" y="2069517"/>
          <a:ext cx="7434613" cy="2417637"/>
        </p:xfrm>
        <a:graphic>
          <a:graphicData uri="http://schemas.openxmlformats.org/drawingml/2006/table">
            <a:tbl>
              <a:tblPr>
                <a:noFill/>
                <a:tableStyleId>{4E751268-4BBB-464D-860C-81C6A8BF96F4}</a:tableStyleId>
              </a:tblPr>
              <a:tblGrid>
                <a:gridCol w="7434613">
                  <a:extLst>
                    <a:ext uri="{9D8B030D-6E8A-4147-A177-3AD203B41FA5}">
                      <a16:colId xmlns:a16="http://schemas.microsoft.com/office/drawing/2014/main" val="20000"/>
                    </a:ext>
                  </a:extLst>
                </a:gridCol>
              </a:tblGrid>
              <a:tr h="1935450">
                <a:tc>
                  <a:txBody>
                    <a:bodyPr/>
                    <a:lstStyle/>
                    <a:p>
                      <a:pPr marL="171450" marR="0" lvl="0" indent="-171450" algn="just" rtl="0">
                        <a:lnSpc>
                          <a:spcPct val="15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專題演講人員如在國內具有傑出之學術地位或特殊科技專長，擬支報酬超過規定標準，得另簽陳校長同意後辦理。</a:t>
                      </a:r>
                      <a:endParaRPr lang="zh-TW" altLang="en-US" sz="1400" u="none" strike="noStrike" cap="none" dirty="0"/>
                    </a:p>
                    <a:p>
                      <a:pPr marL="171450" marR="0" lvl="0" indent="-171450" algn="just" rtl="0">
                        <a:lnSpc>
                          <a:spcPct val="15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臺北市、新北市以外之外聘專題演講人員，依國內出差旅費報支要點規定覈實支給交通費。</a:t>
                      </a:r>
                      <a:endParaRPr lang="zh-TW" altLang="en-US" sz="1400" u="none" strike="noStrike" cap="none" dirty="0"/>
                    </a:p>
                    <a:p>
                      <a:pPr marL="171450" marR="0" lvl="0" indent="-171450" algn="just" rtl="0">
                        <a:lnSpc>
                          <a:spcPct val="15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專題演講之主持人、引言人、講評人報酬，得依其性質參照講座鐘點費標準支給或視為榮譽職，不支領費用。</a:t>
                      </a:r>
                      <a:endParaRPr lang="zh-TW" altLang="en-US" sz="1400" u="none" strike="noStrike" cap="none" dirty="0"/>
                    </a:p>
                    <a:p>
                      <a:pPr marL="171450" marR="0" lvl="0" indent="-171450" algn="just" rtl="0">
                        <a:lnSpc>
                          <a:spcPct val="15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若涉有校內主持人、引言人、講評人之支給，應事前檢具計畫</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如內容、場次等</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並載明報酬支給標準，簽陳校長核定後辦理。</a:t>
                      </a:r>
                    </a:p>
                  </a:txBody>
                  <a:tcPr marL="108300" marR="108300" marT="108300" marB="108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2" name="群組 1">
            <a:extLst>
              <a:ext uri="{FF2B5EF4-FFF2-40B4-BE49-F238E27FC236}">
                <a16:creationId xmlns:a16="http://schemas.microsoft.com/office/drawing/2014/main" id="{2B05B785-9D94-4845-B21E-F6BA1FCE5F8F}"/>
              </a:ext>
            </a:extLst>
          </p:cNvPr>
          <p:cNvGrpSpPr/>
          <p:nvPr/>
        </p:nvGrpSpPr>
        <p:grpSpPr>
          <a:xfrm>
            <a:off x="1138724" y="1367732"/>
            <a:ext cx="2913453" cy="763270"/>
            <a:chOff x="4642248" y="1408838"/>
            <a:chExt cx="2913453" cy="763270"/>
          </a:xfrm>
        </p:grpSpPr>
        <p:grpSp>
          <p:nvGrpSpPr>
            <p:cNvPr id="2187" name="Google Shape;2187;p79"/>
            <p:cNvGrpSpPr/>
            <p:nvPr/>
          </p:nvGrpSpPr>
          <p:grpSpPr>
            <a:xfrm>
              <a:off x="4642248" y="1408838"/>
              <a:ext cx="809061" cy="686939"/>
              <a:chOff x="0" y="-28575"/>
              <a:chExt cx="433534" cy="368095"/>
            </a:xfrm>
          </p:grpSpPr>
          <p:sp>
            <p:nvSpPr>
              <p:cNvPr id="2188" name="Google Shape;2188;p7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89" name="Google Shape;2189;p7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90" name="Google Shape;2190;p79"/>
            <p:cNvSpPr txBox="1"/>
            <p:nvPr/>
          </p:nvSpPr>
          <p:spPr>
            <a:xfrm>
              <a:off x="5421417" y="1439508"/>
              <a:ext cx="1789200" cy="7326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重點說明</a:t>
              </a: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02</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191" name="Google Shape;2191;p79"/>
            <p:cNvCxnSpPr/>
            <p:nvPr/>
          </p:nvCxnSpPr>
          <p:spPr>
            <a:xfrm>
              <a:off x="4783401" y="2072659"/>
              <a:ext cx="2772300" cy="0"/>
            </a:xfrm>
            <a:prstGeom prst="straightConnector1">
              <a:avLst/>
            </a:prstGeom>
            <a:noFill/>
            <a:ln w="31750" cap="flat" cmpd="sng">
              <a:solidFill>
                <a:srgbClr val="FE7DCF"/>
              </a:solidFill>
              <a:prstDash val="solid"/>
              <a:round/>
              <a:headEnd type="none" w="sm" len="sm"/>
              <a:tailEnd type="none" w="sm" len="sm"/>
            </a:ln>
          </p:spPr>
        </p:cxnSp>
        <p:sp>
          <p:nvSpPr>
            <p:cNvPr id="2192" name="Google Shape;2192;p79"/>
            <p:cNvSpPr/>
            <p:nvPr/>
          </p:nvSpPr>
          <p:spPr>
            <a:xfrm>
              <a:off x="4832741" y="1598958"/>
              <a:ext cx="458997" cy="393589"/>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5">
                <a:alphaModFix/>
              </a:blip>
              <a:stretch>
                <a:fillRect/>
              </a:stretch>
            </a:blipFill>
            <a:ln>
              <a:noFill/>
            </a:ln>
          </p:spPr>
        </p:sp>
      </p:grpSp>
      <p:sp>
        <p:nvSpPr>
          <p:cNvPr id="26" name="投影片編號版面配置區 2">
            <a:extLst>
              <a:ext uri="{FF2B5EF4-FFF2-40B4-BE49-F238E27FC236}">
                <a16:creationId xmlns:a16="http://schemas.microsoft.com/office/drawing/2014/main" id="{B6D24503-E2C3-41BC-9B46-7BBC35E04EA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53</a:t>
            </a:fld>
            <a:endParaRPr lang="zh-TW" altLang="en-US" sz="1000" dirty="0">
              <a:solidFill>
                <a:schemeClr val="tx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96"/>
        <p:cNvGrpSpPr/>
        <p:nvPr/>
      </p:nvGrpSpPr>
      <p:grpSpPr>
        <a:xfrm>
          <a:off x="0" y="0"/>
          <a:ext cx="0" cy="0"/>
          <a:chOff x="0" y="0"/>
          <a:chExt cx="0" cy="0"/>
        </a:xfrm>
      </p:grpSpPr>
      <p:grpSp>
        <p:nvGrpSpPr>
          <p:cNvPr id="2197" name="Google Shape;2197;p80"/>
          <p:cNvGrpSpPr/>
          <p:nvPr/>
        </p:nvGrpSpPr>
        <p:grpSpPr>
          <a:xfrm>
            <a:off x="988307" y="1557277"/>
            <a:ext cx="809047" cy="686927"/>
            <a:chOff x="0" y="-28575"/>
            <a:chExt cx="433534" cy="368095"/>
          </a:xfrm>
        </p:grpSpPr>
        <p:sp>
          <p:nvSpPr>
            <p:cNvPr id="2198" name="Google Shape;2198;p8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99" name="Google Shape;2199;p8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00" name="Google Shape;2200;p80"/>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201" name="Google Shape;2201;p8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02" name="Google Shape;2202;p80"/>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203" name="Google Shape;2203;p80"/>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04" name="Google Shape;2204;p80"/>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05" name="Google Shape;2205;p8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06" name="Google Shape;2206;p80"/>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207" name="Google Shape;2207;p80"/>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08" name="Google Shape;2208;p80"/>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209" name="Google Shape;2209;p80"/>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10" name="Google Shape;2210;p80"/>
          <p:cNvSpPr txBox="1"/>
          <p:nvPr/>
        </p:nvSpPr>
        <p:spPr>
          <a:xfrm>
            <a:off x="3398805" y="1093483"/>
            <a:ext cx="2346390" cy="60022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稿費</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211" name="Google Shape;2211;p80"/>
          <p:cNvGraphicFramePr/>
          <p:nvPr>
            <p:extLst>
              <p:ext uri="{D42A27DB-BD31-4B8C-83A1-F6EECF244321}">
                <p14:modId xmlns:p14="http://schemas.microsoft.com/office/powerpoint/2010/main" val="780960842"/>
              </p:ext>
            </p:extLst>
          </p:nvPr>
        </p:nvGraphicFramePr>
        <p:xfrm>
          <a:off x="966868" y="2221916"/>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2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清冊或領據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457200" marR="0" lvl="0" indent="-317500" algn="l" rtl="0">
                        <a:lnSpc>
                          <a:spcPct val="120000"/>
                        </a:lnSpc>
                        <a:spcBef>
                          <a:spcPts val="0"/>
                        </a:spcBef>
                        <a:spcAft>
                          <a:spcPts val="0"/>
                        </a:spcAft>
                        <a:buClr>
                          <a:schemeClr val="dk1"/>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逕付受領人：公用清冊。</a:t>
                      </a:r>
                      <a:r>
                        <a:rPr lang="zh-TW" sz="1200" u="none" strike="noStrike" cap="none" dirty="0">
                          <a:solidFill>
                            <a:srgbClr val="191919"/>
                          </a:solidFill>
                          <a:latin typeface="Microsoft JhengHei"/>
                          <a:ea typeface="Microsoft JhengHei"/>
                          <a:cs typeface="Microsoft JhengHei"/>
                          <a:sym typeface="Microsoft JhengHei"/>
                        </a:rPr>
                        <a:t>         </a:t>
                      </a:r>
                      <a:endParaRPr sz="1200" u="none" strike="noStrike" cap="none" dirty="0">
                        <a:solidFill>
                          <a:srgbClr val="191919"/>
                        </a:solidFill>
                        <a:latin typeface="Microsoft JhengHei"/>
                        <a:ea typeface="Microsoft JhengHei"/>
                        <a:cs typeface="Microsoft JhengHei"/>
                        <a:sym typeface="Microsoft JhengHei"/>
                      </a:endParaRPr>
                    </a:p>
                    <a:p>
                      <a:pPr marL="482600" marR="0" lvl="0" indent="-342900" algn="l" rtl="0">
                        <a:lnSpc>
                          <a:spcPct val="120000"/>
                        </a:lnSpc>
                        <a:spcBef>
                          <a:spcPts val="0"/>
                        </a:spcBef>
                        <a:spcAft>
                          <a:spcPts val="0"/>
                        </a:spcAft>
                        <a:buClr>
                          <a:srgbClr val="191919"/>
                        </a:buClr>
                        <a:buSzPts val="1400"/>
                        <a:buFont typeface="Arial"/>
                        <a:buAutoNum type="alphaUcPeriod" startAt="2"/>
                      </a:pPr>
                      <a:r>
                        <a:rPr lang="zh-TW" sz="1400" u="none" strike="noStrike" cap="none" dirty="0">
                          <a:solidFill>
                            <a:srgbClr val="191919"/>
                          </a:solidFill>
                          <a:latin typeface="Microsoft JhengHei"/>
                          <a:ea typeface="Microsoft JhengHei"/>
                          <a:cs typeface="Microsoft JhengHei"/>
                          <a:sym typeface="Microsoft JhengHei"/>
                        </a:rPr>
                        <a:t>已代墊：現金領據清冊</a:t>
                      </a:r>
                      <a:endParaRPr sz="1400" u="none" strike="noStrike" cap="none" dirty="0">
                        <a:solidFill>
                          <a:srgbClr val="191919"/>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Clr>
                          <a:srgbClr val="000000"/>
                        </a:buClr>
                        <a:buSzPts val="1400"/>
                        <a:buFont typeface="Arial"/>
                        <a:buNone/>
                      </a:pPr>
                      <a:r>
                        <a:rPr lang="zh-TW" sz="1400" u="none" strike="noStrike" cap="none" dirty="0">
                          <a:solidFill>
                            <a:srgbClr val="191919"/>
                          </a:solidFill>
                          <a:latin typeface="Microsoft JhengHei"/>
                          <a:ea typeface="Microsoft JhengHei"/>
                          <a:cs typeface="Microsoft JhengHei"/>
                          <a:sym typeface="Microsoft JhengHei"/>
                        </a:rPr>
                        <a:t>          (如受領人未於現金領據清冊上簽名，   </a:t>
                      </a:r>
                      <a:endParaRPr sz="1400" u="none" strike="noStrike" cap="none" dirty="0">
                        <a:solidFill>
                          <a:srgbClr val="191919"/>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Clr>
                          <a:srgbClr val="000000"/>
                        </a:buClr>
                        <a:buSzPts val="1400"/>
                        <a:buFont typeface="Arial"/>
                        <a:buNone/>
                      </a:pPr>
                      <a:r>
                        <a:rPr lang="zh-TW" sz="1400" u="none" strike="noStrike" cap="none" dirty="0">
                          <a:solidFill>
                            <a:srgbClr val="191919"/>
                          </a:solidFill>
                          <a:latin typeface="Microsoft JhengHei"/>
                          <a:ea typeface="Microsoft JhengHei"/>
                          <a:cs typeface="Microsoft JhengHei"/>
                          <a:sym typeface="Microsoft JhengHei"/>
                        </a:rPr>
                        <a:t>          則應併附受領人已簽名之人工領據)。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20000"/>
                        </a:lnSpc>
                        <a:spcBef>
                          <a:spcPts val="0"/>
                        </a:spcBef>
                        <a:spcAft>
                          <a:spcPts val="0"/>
                        </a:spcAft>
                        <a:buClr>
                          <a:srgbClr val="000000"/>
                        </a:buClr>
                        <a:buSzPts val="1400"/>
                        <a:buFont typeface="Noto Sans Symbols"/>
                        <a:buChar char="■"/>
                        <a:tabLst/>
                        <a:defRPr/>
                      </a:pPr>
                      <a:r>
                        <a:rPr lang="zh-TW" altLang="en-US" sz="1400" u="none" strike="noStrike" cap="none" dirty="0">
                          <a:solidFill>
                            <a:srgbClr val="191919"/>
                          </a:solidFill>
                          <a:latin typeface="Microsoft JhengHei"/>
                          <a:ea typeface="Microsoft JhengHei"/>
                          <a:cs typeface="Microsoft JhengHei"/>
                          <a:sym typeface="Microsoft JhengHei"/>
                        </a:rPr>
                        <a:t>單據上註明字數</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件數</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及標準。</a:t>
                      </a: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2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種類</a:t>
                      </a:r>
                      <a:endParaRPr sz="1400" u="none" strike="noStrike" cap="none" dirty="0">
                        <a:solidFill>
                          <a:srgbClr val="191919"/>
                        </a:solidFill>
                        <a:latin typeface="Microsoft JhengHei"/>
                        <a:ea typeface="Microsoft JhengHei"/>
                        <a:cs typeface="Microsoft JhengHei"/>
                        <a:sym typeface="Microsoft JhengHei"/>
                      </a:endParaRPr>
                    </a:p>
                    <a:p>
                      <a:pPr marL="457200" marR="0" lvl="0" indent="-317500" algn="l" rtl="0">
                        <a:lnSpc>
                          <a:spcPct val="120000"/>
                        </a:lnSpc>
                        <a:spcBef>
                          <a:spcPts val="0"/>
                        </a:spcBef>
                        <a:spcAft>
                          <a:spcPts val="0"/>
                        </a:spcAft>
                        <a:buClr>
                          <a:srgbClr val="1F1F1F"/>
                        </a:buClr>
                        <a:buSzPts val="1400"/>
                        <a:buFont typeface="Arial"/>
                        <a:buAutoNum type="arabicPeriod"/>
                      </a:pPr>
                      <a:r>
                        <a:rPr lang="zh-TW" sz="1400" u="none" strike="noStrike" cap="none" dirty="0">
                          <a:solidFill>
                            <a:srgbClr val="1F1F1F"/>
                          </a:solidFill>
                          <a:highlight>
                            <a:srgbClr val="FFFFFF"/>
                          </a:highlight>
                        </a:rPr>
                        <a:t>撰稿費</a:t>
                      </a:r>
                      <a:endParaRPr sz="1400" u="none" strike="noStrike" cap="none" dirty="0">
                        <a:solidFill>
                          <a:srgbClr val="1F1F1F"/>
                        </a:solidFill>
                        <a:highlight>
                          <a:srgbClr val="FFFFFF"/>
                        </a:highlight>
                      </a:endParaRPr>
                    </a:p>
                    <a:p>
                      <a:pPr marL="457200" marR="0" lvl="0" indent="-317500" algn="l" rtl="0">
                        <a:lnSpc>
                          <a:spcPct val="120000"/>
                        </a:lnSpc>
                        <a:spcBef>
                          <a:spcPts val="0"/>
                        </a:spcBef>
                        <a:spcAft>
                          <a:spcPts val="0"/>
                        </a:spcAft>
                        <a:buClr>
                          <a:srgbClr val="1F1F1F"/>
                        </a:buClr>
                        <a:buSzPts val="1400"/>
                        <a:buFont typeface="Arial"/>
                        <a:buAutoNum type="arabicPeriod"/>
                      </a:pPr>
                      <a:r>
                        <a:rPr lang="zh-TW" sz="1400" u="none" strike="noStrike" cap="none" dirty="0">
                          <a:solidFill>
                            <a:srgbClr val="1F1F1F"/>
                          </a:solidFill>
                        </a:rPr>
                        <a:t>審查費</a:t>
                      </a:r>
                      <a:endParaRPr sz="1400" u="none" strike="noStrike" cap="none" dirty="0">
                        <a:solidFill>
                          <a:srgbClr val="1F1F1F"/>
                        </a:solidFill>
                      </a:endParaRPr>
                    </a:p>
                    <a:p>
                      <a:pPr marL="457200" marR="0" lvl="0" indent="-317500" algn="l" rtl="0">
                        <a:lnSpc>
                          <a:spcPct val="120000"/>
                        </a:lnSpc>
                        <a:spcBef>
                          <a:spcPts val="0"/>
                        </a:spcBef>
                        <a:spcAft>
                          <a:spcPts val="0"/>
                        </a:spcAft>
                        <a:buClr>
                          <a:srgbClr val="1F1F1F"/>
                        </a:buClr>
                        <a:buSzPts val="1400"/>
                        <a:buFont typeface="Arial"/>
                        <a:buAutoNum type="arabicPeriod"/>
                      </a:pPr>
                      <a:r>
                        <a:rPr lang="zh-TW" sz="1400" u="none" strike="noStrike" cap="none" dirty="0">
                          <a:solidFill>
                            <a:srgbClr val="1F1F1F"/>
                          </a:solidFill>
                        </a:rPr>
                        <a:t>翻譯費</a:t>
                      </a:r>
                      <a:endParaRPr sz="1400" u="none" strike="noStrike" cap="none" dirty="0">
                        <a:solidFill>
                          <a:srgbClr val="1F1F1F"/>
                        </a:solidFill>
                      </a:endParaRPr>
                    </a:p>
                    <a:p>
                      <a:pPr marL="457200" marR="0" lvl="0" indent="-317500" algn="l" rtl="0">
                        <a:lnSpc>
                          <a:spcPct val="120000"/>
                        </a:lnSpc>
                        <a:spcBef>
                          <a:spcPts val="0"/>
                        </a:spcBef>
                        <a:spcAft>
                          <a:spcPts val="0"/>
                        </a:spcAft>
                        <a:buClr>
                          <a:srgbClr val="1F1F1F"/>
                        </a:buClr>
                        <a:buSzPts val="1400"/>
                        <a:buFont typeface="Arial"/>
                        <a:buAutoNum type="arabicPeriod"/>
                      </a:pPr>
                      <a:r>
                        <a:rPr lang="zh-TW" sz="1400" u="none" strike="noStrike" cap="none" dirty="0">
                          <a:solidFill>
                            <a:srgbClr val="1F1F1F"/>
                          </a:solidFill>
                        </a:rPr>
                        <a:t>學術外文改稿、潤稿費</a:t>
                      </a:r>
                      <a:endParaRPr sz="1400" u="none" strike="noStrike" cap="none" dirty="0">
                        <a:solidFill>
                          <a:srgbClr val="1F1F1F"/>
                        </a:solidFill>
                      </a:endParaRPr>
                    </a:p>
                    <a:p>
                      <a:pPr marL="457200" marR="0" lvl="0" indent="0" algn="l" rtl="0">
                        <a:lnSpc>
                          <a:spcPct val="120000"/>
                        </a:lnSpc>
                        <a:spcBef>
                          <a:spcPts val="0"/>
                        </a:spcBef>
                        <a:spcAft>
                          <a:spcPts val="0"/>
                        </a:spcAft>
                        <a:buClr>
                          <a:srgbClr val="000000"/>
                        </a:buClr>
                        <a:buSzPts val="1400"/>
                        <a:buFont typeface="Arial"/>
                        <a:buNone/>
                      </a:pPr>
                      <a:endParaRPr sz="1400" u="none" strike="noStrike" cap="none" dirty="0">
                        <a:solidFill>
                          <a:srgbClr val="1F1F1F"/>
                        </a:solidFill>
                      </a:endParaRPr>
                    </a:p>
                    <a:p>
                      <a:pPr marL="171450" marR="0" lvl="0" indent="-171450" algn="l" rtl="0">
                        <a:lnSpc>
                          <a:spcPct val="12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支給標準詳見下頁</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212" name="Google Shape;2212;p80"/>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213" name="Google Shape;2213;p80"/>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214" name="Google Shape;2214;p80"/>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215" name="Google Shape;2215;p80"/>
          <p:cNvGrpSpPr/>
          <p:nvPr/>
        </p:nvGrpSpPr>
        <p:grpSpPr>
          <a:xfrm>
            <a:off x="4642248" y="1561239"/>
            <a:ext cx="809047" cy="686927"/>
            <a:chOff x="0" y="-28575"/>
            <a:chExt cx="433534" cy="368095"/>
          </a:xfrm>
        </p:grpSpPr>
        <p:sp>
          <p:nvSpPr>
            <p:cNvPr id="2216" name="Google Shape;2216;p8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17" name="Google Shape;2217;p8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18" name="Google Shape;2218;p80"/>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219" name="Google Shape;2219;p80"/>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220" name="Google Shape;2220;p80"/>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8" name="投影片編號版面配置區 2">
            <a:extLst>
              <a:ext uri="{FF2B5EF4-FFF2-40B4-BE49-F238E27FC236}">
                <a16:creationId xmlns:a16="http://schemas.microsoft.com/office/drawing/2014/main" id="{F5BBC2D7-5955-4C90-AE6D-0722C4A7010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54</a:t>
            </a:fld>
            <a:endParaRPr lang="zh-TW" altLang="en-US" sz="1000" dirty="0">
              <a:solidFill>
                <a:schemeClr val="tx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25" name="Google Shape;2225;p81"/>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226" name="Google Shape;2226;p8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27" name="Google Shape;2227;p81"/>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228" name="Google Shape;2228;p81"/>
          <p:cNvSpPr/>
          <p:nvPr/>
        </p:nvSpPr>
        <p:spPr>
          <a:xfrm>
            <a:off x="8024794" y="4559713"/>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29" name="Google Shape;2229;p81"/>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30" name="Google Shape;2230;p8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31" name="Google Shape;2231;p81"/>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232" name="Google Shape;2232;p81"/>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233" name="Google Shape;2233;p81"/>
          <p:cNvSpPr txBox="1"/>
          <p:nvPr/>
        </p:nvSpPr>
        <p:spPr>
          <a:xfrm>
            <a:off x="3360442" y="1588684"/>
            <a:ext cx="2014875" cy="970277"/>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34" name="Google Shape;2234;p81"/>
          <p:cNvSpPr txBox="1"/>
          <p:nvPr/>
        </p:nvSpPr>
        <p:spPr>
          <a:xfrm>
            <a:off x="658384" y="924917"/>
            <a:ext cx="1685100" cy="24622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支給標準</a:t>
            </a:r>
            <a:r>
              <a:rPr kumimoji="0" lang="en-US" altLang="zh-TW"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01</a:t>
            </a:r>
            <a:endParaRPr kumimoji="0"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235" name="Google Shape;2235;p81"/>
          <p:cNvGrpSpPr/>
          <p:nvPr/>
        </p:nvGrpSpPr>
        <p:grpSpPr>
          <a:xfrm>
            <a:off x="283330" y="843406"/>
            <a:ext cx="455205" cy="386494"/>
            <a:chOff x="0" y="-28575"/>
            <a:chExt cx="433534" cy="368095"/>
          </a:xfrm>
        </p:grpSpPr>
        <p:sp>
          <p:nvSpPr>
            <p:cNvPr id="2236" name="Google Shape;2236;p81"/>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37" name="Google Shape;2237;p81"/>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238" name="Google Shape;2238;p81"/>
          <p:cNvCxnSpPr/>
          <p:nvPr/>
        </p:nvCxnSpPr>
        <p:spPr>
          <a:xfrm rot="10800000" flipH="1">
            <a:off x="419571" y="1229901"/>
            <a:ext cx="2020600" cy="9545"/>
          </a:xfrm>
          <a:prstGeom prst="straightConnector1">
            <a:avLst/>
          </a:prstGeom>
          <a:noFill/>
          <a:ln w="31750" cap="flat" cmpd="sng">
            <a:solidFill>
              <a:srgbClr val="FE7DCF"/>
            </a:solidFill>
            <a:prstDash val="solid"/>
            <a:round/>
            <a:headEnd type="none" w="sm" len="sm"/>
            <a:tailEnd type="none" w="sm" len="sm"/>
          </a:ln>
        </p:spPr>
      </p:cxnSp>
      <p:sp>
        <p:nvSpPr>
          <p:cNvPr id="2239" name="Google Shape;2239;p81"/>
          <p:cNvSpPr/>
          <p:nvPr/>
        </p:nvSpPr>
        <p:spPr>
          <a:xfrm>
            <a:off x="438621" y="932743"/>
            <a:ext cx="169673" cy="253162"/>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240" name="Google Shape;2240;p81"/>
          <p:cNvGraphicFramePr/>
          <p:nvPr>
            <p:extLst>
              <p:ext uri="{D42A27DB-BD31-4B8C-83A1-F6EECF244321}">
                <p14:modId xmlns:p14="http://schemas.microsoft.com/office/powerpoint/2010/main" val="3353006481"/>
              </p:ext>
            </p:extLst>
          </p:nvPr>
        </p:nvGraphicFramePr>
        <p:xfrm>
          <a:off x="274855" y="1337066"/>
          <a:ext cx="8797061" cy="2881517"/>
        </p:xfrm>
        <a:graphic>
          <a:graphicData uri="http://schemas.openxmlformats.org/drawingml/2006/table">
            <a:tbl>
              <a:tblPr>
                <a:noFill/>
                <a:tableStyleId>{4E751268-4BBB-464D-860C-81C6A8BF96F4}</a:tableStyleId>
              </a:tblPr>
              <a:tblGrid>
                <a:gridCol w="969574">
                  <a:extLst>
                    <a:ext uri="{9D8B030D-6E8A-4147-A177-3AD203B41FA5}">
                      <a16:colId xmlns:a16="http://schemas.microsoft.com/office/drawing/2014/main" val="20000"/>
                    </a:ext>
                  </a:extLst>
                </a:gridCol>
                <a:gridCol w="1237534">
                  <a:extLst>
                    <a:ext uri="{9D8B030D-6E8A-4147-A177-3AD203B41FA5}">
                      <a16:colId xmlns:a16="http://schemas.microsoft.com/office/drawing/2014/main" val="20001"/>
                    </a:ext>
                  </a:extLst>
                </a:gridCol>
                <a:gridCol w="6589953">
                  <a:extLst>
                    <a:ext uri="{9D8B030D-6E8A-4147-A177-3AD203B41FA5}">
                      <a16:colId xmlns:a16="http://schemas.microsoft.com/office/drawing/2014/main" val="20002"/>
                    </a:ext>
                  </a:extLst>
                </a:gridCol>
              </a:tblGrid>
              <a:tr h="403354">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chemeClr val="lt1"/>
                          </a:solidFill>
                          <a:latin typeface="Microsoft JhengHei"/>
                          <a:ea typeface="Microsoft JhengHei"/>
                          <a:cs typeface="Microsoft JhengHei"/>
                          <a:sym typeface="Microsoft JhengHei"/>
                        </a:rPr>
                        <a:t>單位</a:t>
                      </a:r>
                      <a:endParaRPr sz="1400" b="1" i="0" u="none" strike="noStrike" cap="none" dirty="0">
                        <a:solidFill>
                          <a:schemeClr val="lt1"/>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D7DC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262626"/>
                          </a:solidFill>
                          <a:latin typeface="Microsoft JhengHei"/>
                          <a:ea typeface="Microsoft JhengHei"/>
                          <a:cs typeface="Microsoft JhengHei"/>
                          <a:sym typeface="Microsoft JhengHei"/>
                        </a:rPr>
                        <a:t>種類</a:t>
                      </a:r>
                      <a:endParaRPr sz="14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262626"/>
                          </a:solidFill>
                          <a:latin typeface="Microsoft JhengHei"/>
                          <a:ea typeface="Microsoft JhengHei"/>
                          <a:cs typeface="Microsoft JhengHei"/>
                          <a:sym typeface="Microsoft JhengHei"/>
                        </a:rPr>
                        <a:t>標準</a:t>
                      </a:r>
                      <a:endParaRPr sz="14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1769133">
                <a:tc rowSpan="2">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中央</a:t>
                      </a:r>
                      <a:endParaRPr lang="en-US" altLang="zh-TW"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altLang="en-US" sz="1400" b="1" i="0" u="none" strike="noStrike" cap="none" dirty="0">
                          <a:solidFill>
                            <a:srgbClr val="000000"/>
                          </a:solidFill>
                          <a:latin typeface="Arial"/>
                          <a:ea typeface="Arial"/>
                          <a:cs typeface="Arial"/>
                          <a:sym typeface="Arial"/>
                        </a:rPr>
                        <a:t>政府</a:t>
                      </a:r>
                      <a:endParaRPr lang="en-US" altLang="zh-TW"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altLang="en-US" sz="1400" b="1" i="0" u="none" strike="noStrike" cap="none" dirty="0">
                          <a:solidFill>
                            <a:srgbClr val="000000"/>
                          </a:solidFill>
                          <a:latin typeface="Arial"/>
                          <a:ea typeface="Arial"/>
                          <a:cs typeface="Arial"/>
                          <a:sym typeface="Arial"/>
                        </a:rPr>
                        <a:t>機關</a:t>
                      </a:r>
                      <a:endParaRPr sz="140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ctr" rtl="0">
                        <a:lnSpc>
                          <a:spcPct val="158095"/>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撰稿費</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latin typeface="Microsoft JhengHei"/>
                          <a:ea typeface="Microsoft JhengHei"/>
                          <a:cs typeface="Microsoft JhengHei"/>
                          <a:sym typeface="Microsoft JhengHei"/>
                        </a:rPr>
                        <a:t> </a:t>
                      </a:r>
                      <a:r>
                        <a:rPr lang="zh-TW" sz="1400" b="0" i="0" u="none" strike="noStrike" cap="none" dirty="0">
                          <a:solidFill>
                            <a:srgbClr val="000000"/>
                          </a:solidFill>
                          <a:latin typeface="Microsoft JhengHei"/>
                          <a:ea typeface="Microsoft JhengHei"/>
                          <a:cs typeface="Microsoft JhengHei"/>
                          <a:sym typeface="Microsoft JhengHei"/>
                        </a:rPr>
                        <a:t>一般稿件：每千字中文1,100元至1,600元。</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特別稿件：</a:t>
                      </a:r>
                      <a:endParaRPr sz="1400" b="0" i="0" u="none" strike="noStrike" cap="none" dirty="0">
                        <a:solidFill>
                          <a:srgbClr val="000000"/>
                        </a:solidFill>
                        <a:latin typeface="Arial"/>
                        <a:ea typeface="Arial"/>
                        <a:cs typeface="Arial"/>
                        <a:sym typeface="Arial"/>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按字計酬：每千字中文1,600元至3,000元，外文2,000元至3,750元。</a:t>
                      </a:r>
                      <a:endParaRPr sz="1400" b="0" i="0" u="none" strike="noStrike" cap="none" dirty="0">
                        <a:solidFill>
                          <a:srgbClr val="000000"/>
                        </a:solidFill>
                        <a:latin typeface="Arial"/>
                        <a:ea typeface="Arial"/>
                        <a:cs typeface="Arial"/>
                        <a:sym typeface="Arial"/>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按件計酬：中文每件2,000元至6,400元，外文每件3,000元至8,000元。</a:t>
                      </a:r>
                      <a:endParaRPr sz="1400" b="0" i="0" u="none" strike="noStrike" cap="none" dirty="0">
                        <a:solidFill>
                          <a:srgbClr val="000000"/>
                        </a:solidFill>
                        <a:latin typeface="Arial"/>
                        <a:ea typeface="Arial"/>
                        <a:cs typeface="Arial"/>
                        <a:sym typeface="Arial"/>
                      </a:endParaRPr>
                    </a:p>
                  </a:txBody>
                  <a:tcPr marL="31750" marR="31750" marT="22875" marB="2287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709030">
                <a:tc vMerge="1">
                  <a:txBody>
                    <a:bodyPr/>
                    <a:lstStyle/>
                    <a:p>
                      <a:endParaRPr lang="zh-TW"/>
                    </a:p>
                  </a:txBody>
                  <a:tcPr/>
                </a:tc>
                <a:tc>
                  <a:txBody>
                    <a:bodyPr/>
                    <a:lstStyle/>
                    <a:p>
                      <a:pPr marL="0" marR="0" lvl="0" indent="0" algn="ctr" rtl="0">
                        <a:lnSpc>
                          <a:spcPct val="158095"/>
                        </a:lnSpc>
                        <a:spcBef>
                          <a:spcPts val="0"/>
                        </a:spcBef>
                        <a:spcAft>
                          <a:spcPts val="0"/>
                        </a:spcAft>
                        <a:buClr>
                          <a:srgbClr val="000000"/>
                        </a:buClr>
                        <a:buSzPts val="1200"/>
                        <a:buFont typeface="Arial"/>
                        <a:buNone/>
                      </a:pPr>
                      <a:r>
                        <a:rPr lang="zh-TW" sz="1400" b="1" i="0" u="none" strike="noStrike" cap="none">
                          <a:solidFill>
                            <a:srgbClr val="000000"/>
                          </a:solidFill>
                          <a:latin typeface="Arial"/>
                          <a:ea typeface="Arial"/>
                          <a:cs typeface="Arial"/>
                          <a:sym typeface="Arial"/>
                        </a:rPr>
                        <a:t>審查費</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按字計酬：每千字中文300元至380元，外文380元。</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按件計酬：中文每件1,220元至1,830元，外文每件1,830元。</a:t>
                      </a:r>
                      <a:endParaRPr sz="1400" u="none" strike="noStrike" cap="none" dirty="0"/>
                    </a:p>
                  </a:txBody>
                  <a:tcPr marL="31750" marR="31750" marT="22875" marB="2287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bl>
          </a:graphicData>
        </a:graphic>
      </p:graphicFrame>
      <p:sp>
        <p:nvSpPr>
          <p:cNvPr id="18" name="投影片編號版面配置區 2">
            <a:extLst>
              <a:ext uri="{FF2B5EF4-FFF2-40B4-BE49-F238E27FC236}">
                <a16:creationId xmlns:a16="http://schemas.microsoft.com/office/drawing/2014/main" id="{B9402165-3532-48DE-89A6-799B76CFC7E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55</a:t>
            </a:fld>
            <a:endParaRPr lang="zh-TW" altLang="en-US" sz="1000" dirty="0">
              <a:solidFill>
                <a:schemeClr val="tx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44"/>
        <p:cNvGrpSpPr/>
        <p:nvPr/>
      </p:nvGrpSpPr>
      <p:grpSpPr>
        <a:xfrm>
          <a:off x="0" y="0"/>
          <a:ext cx="0" cy="0"/>
          <a:chOff x="0" y="0"/>
          <a:chExt cx="0" cy="0"/>
        </a:xfrm>
      </p:grpSpPr>
      <p:sp>
        <p:nvSpPr>
          <p:cNvPr id="2245" name="Google Shape;2245;p82"/>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246" name="Google Shape;2246;p8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47" name="Google Shape;2247;p82"/>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248" name="Google Shape;2248;p82"/>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49" name="Google Shape;2249;p8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50" name="Google Shape;2250;p8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51" name="Google Shape;2251;p82"/>
          <p:cNvSpPr/>
          <p:nvPr/>
        </p:nvSpPr>
        <p:spPr>
          <a:xfrm rot="-5400000">
            <a:off x="3642138" y="13432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252" name="Google Shape;2252;p82"/>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253" name="Google Shape;2253;p82"/>
          <p:cNvSpPr txBox="1"/>
          <p:nvPr/>
        </p:nvSpPr>
        <p:spPr>
          <a:xfrm>
            <a:off x="3360442" y="1588684"/>
            <a:ext cx="2014800" cy="9702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54" name="Google Shape;2254;p82"/>
          <p:cNvSpPr txBox="1"/>
          <p:nvPr/>
        </p:nvSpPr>
        <p:spPr>
          <a:xfrm>
            <a:off x="658384" y="924917"/>
            <a:ext cx="1685100" cy="246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支給標準</a:t>
            </a:r>
            <a:r>
              <a:rPr kumimoji="0" lang="en-US" altLang="zh-TW"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02</a:t>
            </a:r>
            <a:endParaRPr kumimoji="0"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255" name="Google Shape;2255;p82"/>
          <p:cNvGrpSpPr/>
          <p:nvPr/>
        </p:nvGrpSpPr>
        <p:grpSpPr>
          <a:xfrm>
            <a:off x="283330" y="843406"/>
            <a:ext cx="455211" cy="386505"/>
            <a:chOff x="0" y="-28575"/>
            <a:chExt cx="433534" cy="368100"/>
          </a:xfrm>
        </p:grpSpPr>
        <p:sp>
          <p:nvSpPr>
            <p:cNvPr id="2256" name="Google Shape;2256;p82"/>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57" name="Google Shape;2257;p82"/>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258" name="Google Shape;2258;p82"/>
          <p:cNvCxnSpPr/>
          <p:nvPr/>
        </p:nvCxnSpPr>
        <p:spPr>
          <a:xfrm rot="10800000" flipH="1">
            <a:off x="419571" y="1229846"/>
            <a:ext cx="2020500" cy="9600"/>
          </a:xfrm>
          <a:prstGeom prst="straightConnector1">
            <a:avLst/>
          </a:prstGeom>
          <a:noFill/>
          <a:ln w="31750" cap="flat" cmpd="sng">
            <a:solidFill>
              <a:srgbClr val="FE7DCF"/>
            </a:solidFill>
            <a:prstDash val="solid"/>
            <a:round/>
            <a:headEnd type="none" w="sm" len="sm"/>
            <a:tailEnd type="none" w="sm" len="sm"/>
          </a:ln>
        </p:spPr>
      </p:cxnSp>
      <p:sp>
        <p:nvSpPr>
          <p:cNvPr id="2259" name="Google Shape;2259;p82"/>
          <p:cNvSpPr/>
          <p:nvPr/>
        </p:nvSpPr>
        <p:spPr>
          <a:xfrm>
            <a:off x="438621" y="932743"/>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260" name="Google Shape;2260;p82"/>
          <p:cNvGraphicFramePr/>
          <p:nvPr>
            <p:extLst>
              <p:ext uri="{D42A27DB-BD31-4B8C-83A1-F6EECF244321}">
                <p14:modId xmlns:p14="http://schemas.microsoft.com/office/powerpoint/2010/main" val="412681707"/>
              </p:ext>
            </p:extLst>
          </p:nvPr>
        </p:nvGraphicFramePr>
        <p:xfrm>
          <a:off x="262684" y="1337660"/>
          <a:ext cx="8812564" cy="3278058"/>
        </p:xfrm>
        <a:graphic>
          <a:graphicData uri="http://schemas.openxmlformats.org/drawingml/2006/table">
            <a:tbl>
              <a:tblPr>
                <a:noFill/>
                <a:tableStyleId>{4E751268-4BBB-464D-860C-81C6A8BF96F4}</a:tableStyleId>
              </a:tblPr>
              <a:tblGrid>
                <a:gridCol w="974850">
                  <a:extLst>
                    <a:ext uri="{9D8B030D-6E8A-4147-A177-3AD203B41FA5}">
                      <a16:colId xmlns:a16="http://schemas.microsoft.com/office/drawing/2014/main" val="20000"/>
                    </a:ext>
                  </a:extLst>
                </a:gridCol>
                <a:gridCol w="1230658">
                  <a:extLst>
                    <a:ext uri="{9D8B030D-6E8A-4147-A177-3AD203B41FA5}">
                      <a16:colId xmlns:a16="http://schemas.microsoft.com/office/drawing/2014/main" val="20001"/>
                    </a:ext>
                  </a:extLst>
                </a:gridCol>
                <a:gridCol w="6607056">
                  <a:extLst>
                    <a:ext uri="{9D8B030D-6E8A-4147-A177-3AD203B41FA5}">
                      <a16:colId xmlns:a16="http://schemas.microsoft.com/office/drawing/2014/main" val="20002"/>
                    </a:ext>
                  </a:extLst>
                </a:gridCol>
              </a:tblGrid>
              <a:tr h="321925">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chemeClr val="lt1"/>
                          </a:solidFill>
                          <a:latin typeface="Microsoft JhengHei"/>
                          <a:ea typeface="Microsoft JhengHei"/>
                          <a:cs typeface="Microsoft JhengHei"/>
                          <a:sym typeface="Microsoft JhengHei"/>
                        </a:rPr>
                        <a:t>單位</a:t>
                      </a:r>
                      <a:endParaRPr sz="1400" b="1" i="0" u="none" strike="noStrike" cap="none" dirty="0">
                        <a:solidFill>
                          <a:schemeClr val="lt1"/>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D7DC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262626"/>
                          </a:solidFill>
                          <a:latin typeface="Microsoft JhengHei"/>
                          <a:ea typeface="Microsoft JhengHei"/>
                          <a:cs typeface="Microsoft JhengHei"/>
                          <a:sym typeface="Microsoft JhengHei"/>
                        </a:rPr>
                        <a:t>種類</a:t>
                      </a:r>
                      <a:endParaRPr sz="14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262626"/>
                          </a:solidFill>
                          <a:latin typeface="Microsoft JhengHei"/>
                          <a:ea typeface="Microsoft JhengHei"/>
                          <a:cs typeface="Microsoft JhengHei"/>
                          <a:sym typeface="Microsoft JhengHei"/>
                        </a:rPr>
                        <a:t>標準</a:t>
                      </a:r>
                      <a:endParaRPr sz="14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576000">
                <a:tc rowSpan="2">
                  <a:txBody>
                    <a:bodyPr/>
                    <a:lstStyle/>
                    <a:p>
                      <a:pPr marL="0" marR="0" lvl="0" indent="0" algn="ctr" rtl="0">
                        <a:lnSpc>
                          <a:spcPct val="158095"/>
                        </a:lnSpc>
                        <a:spcBef>
                          <a:spcPts val="0"/>
                        </a:spcBef>
                        <a:spcAft>
                          <a:spcPts val="0"/>
                        </a:spcAft>
                        <a:buClr>
                          <a:srgbClr val="000000"/>
                        </a:buClr>
                        <a:buSzPts val="1200"/>
                        <a:buFont typeface="Arial"/>
                        <a:buNone/>
                      </a:pPr>
                      <a:r>
                        <a:rPr lang="zh-TW" sz="1400" b="1" u="none" strike="noStrike" cap="none" dirty="0"/>
                        <a:t>本校</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譯稿 </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(每千字)</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一般譯稿：</a:t>
                      </a:r>
                      <a:endParaRPr sz="1400" b="0" i="0" u="none" strike="noStrike" cap="none" dirty="0">
                        <a:solidFill>
                          <a:srgbClr val="000000"/>
                        </a:solidFill>
                        <a:latin typeface="Microsoft JhengHei"/>
                        <a:ea typeface="Microsoft JhengHei"/>
                        <a:cs typeface="Microsoft JhengHei"/>
                        <a:sym typeface="Microsoft JhengHei"/>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外文譯中文 580 元至 870 元，以中文計。</a:t>
                      </a:r>
                      <a:endParaRPr sz="1400" b="0" i="0" u="none" strike="noStrike" cap="none" dirty="0">
                        <a:solidFill>
                          <a:srgbClr val="000000"/>
                        </a:solidFill>
                        <a:latin typeface="Microsoft JhengHei"/>
                        <a:ea typeface="Microsoft JhengHei"/>
                        <a:cs typeface="Microsoft JhengHei"/>
                        <a:sym typeface="Microsoft JhengHei"/>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中文譯外文 690 元至 1,210 元，以外文計。</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特別譯稿費(包括法、德、西、阿、葡文、古代經典、科技書刊、法律條文)：</a:t>
                      </a:r>
                      <a:endParaRPr sz="1400" b="0" i="0" u="none" strike="noStrike" cap="none" dirty="0">
                        <a:solidFill>
                          <a:srgbClr val="000000"/>
                        </a:solidFill>
                        <a:latin typeface="Microsoft JhengHei"/>
                        <a:ea typeface="Microsoft JhengHei"/>
                        <a:cs typeface="Microsoft JhengHei"/>
                        <a:sym typeface="Microsoft JhengHei"/>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外文譯中文 810 元至 1,390 元，以中文計。</a:t>
                      </a:r>
                      <a:endParaRPr sz="1400" b="0" i="0" u="none" strike="noStrike" cap="none" dirty="0">
                        <a:solidFill>
                          <a:srgbClr val="000000"/>
                        </a:solidFill>
                        <a:latin typeface="Arial"/>
                        <a:ea typeface="Arial"/>
                        <a:cs typeface="Arial"/>
                        <a:sym typeface="Arial"/>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中文譯外文 920 元至 1,730 元，以外文計。</a:t>
                      </a:r>
                      <a:endParaRPr sz="1400" b="0" i="0" u="none" strike="noStrike" cap="none" dirty="0">
                        <a:solidFill>
                          <a:srgbClr val="000000"/>
                        </a:solidFill>
                        <a:latin typeface="Arial"/>
                        <a:ea typeface="Arial"/>
                        <a:cs typeface="Arial"/>
                        <a:sym typeface="Arial"/>
                      </a:endParaRPr>
                    </a:p>
                  </a:txBody>
                  <a:tcPr marL="31750" marR="31750" marT="22875" marB="2287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576000">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學術外文</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改稿、潤稿費</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(每千字)</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一般改稿、潤稿費：500 至1,050元。</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特別改稿、潤稿費(包括法、德、西、阿、葡文、古代經典、科技書刊、法律條文)：800至1,650 元。</a:t>
                      </a:r>
                      <a:endParaRPr sz="1400" b="0" i="0" u="none" strike="noStrike" cap="none" dirty="0">
                        <a:solidFill>
                          <a:srgbClr val="000000"/>
                        </a:solidFill>
                        <a:latin typeface="Arial"/>
                        <a:ea typeface="Arial"/>
                        <a:cs typeface="Arial"/>
                        <a:sym typeface="Arial"/>
                      </a:endParaRPr>
                    </a:p>
                  </a:txBody>
                  <a:tcPr marL="31750" marR="31750" marT="22875" marB="2287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bl>
          </a:graphicData>
        </a:graphic>
      </p:graphicFrame>
      <p:sp>
        <p:nvSpPr>
          <p:cNvPr id="2261" name="Google Shape;2261;p82"/>
          <p:cNvSpPr txBox="1"/>
          <p:nvPr/>
        </p:nvSpPr>
        <p:spPr>
          <a:xfrm>
            <a:off x="2757716" y="1034698"/>
            <a:ext cx="5492510" cy="215444"/>
          </a:xfrm>
          <a:prstGeom prst="rect">
            <a:avLst/>
          </a:prstGeom>
          <a:noFill/>
          <a:ln>
            <a:noFill/>
          </a:ln>
        </p:spPr>
        <p:txBody>
          <a:bodyPr spcFirstLastPara="1" wrap="square" lIns="0" tIns="0" rIns="0" bIns="0" anchor="t" anchorCtr="0">
            <a:spAutoFit/>
          </a:bodyPr>
          <a:lstStyle/>
          <a:p>
            <a:pPr marL="228600" marR="0" lvl="0" indent="-228600" algn="ctr"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b="0" i="0" u="none" strike="noStrike" kern="0" cap="none" spc="0" normalizeH="0" baseline="0" noProof="0" dirty="0">
                <a:ln>
                  <a:noFill/>
                </a:ln>
                <a:solidFill>
                  <a:srgbClr val="FF0000"/>
                </a:solidFill>
                <a:effectLst/>
                <a:uLnTx/>
                <a:uFillTx/>
                <a:latin typeface="Microsoft JhengHei"/>
                <a:ea typeface="Microsoft JhengHei"/>
                <a:cs typeface="Microsoft JhengHei"/>
                <a:sym typeface="Microsoft JhengHei"/>
              </a:rPr>
              <a:t>若有特殊情形，擬支報酬超過規定標準，得另簽陳校長同意後辦理。</a:t>
            </a:r>
            <a:endParaRPr kumimoji="0" b="0" i="0" u="none" strike="noStrike" kern="0" cap="none" spc="0" normalizeH="0" baseline="0" noProof="0" dirty="0">
              <a:ln>
                <a:noFill/>
              </a:ln>
              <a:solidFill>
                <a:srgbClr val="FF0000"/>
              </a:solidFill>
              <a:effectLst/>
              <a:uLnTx/>
              <a:uFillTx/>
              <a:sym typeface="Arial"/>
            </a:endParaRPr>
          </a:p>
        </p:txBody>
      </p:sp>
      <p:sp>
        <p:nvSpPr>
          <p:cNvPr id="19" name="投影片編號版面配置區 2">
            <a:extLst>
              <a:ext uri="{FF2B5EF4-FFF2-40B4-BE49-F238E27FC236}">
                <a16:creationId xmlns:a16="http://schemas.microsoft.com/office/drawing/2014/main" id="{1B6905D1-ED24-4608-9C31-365C36F12B29}"/>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56</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65"/>
        <p:cNvGrpSpPr/>
        <p:nvPr/>
      </p:nvGrpSpPr>
      <p:grpSpPr>
        <a:xfrm>
          <a:off x="0" y="0"/>
          <a:ext cx="0" cy="0"/>
          <a:chOff x="0" y="0"/>
          <a:chExt cx="0" cy="0"/>
        </a:xfrm>
      </p:grpSpPr>
      <p:grpSp>
        <p:nvGrpSpPr>
          <p:cNvPr id="2266" name="Google Shape;2266;p83"/>
          <p:cNvGrpSpPr/>
          <p:nvPr/>
        </p:nvGrpSpPr>
        <p:grpSpPr>
          <a:xfrm>
            <a:off x="988307" y="1557277"/>
            <a:ext cx="809047" cy="686927"/>
            <a:chOff x="0" y="-28575"/>
            <a:chExt cx="433534" cy="368095"/>
          </a:xfrm>
        </p:grpSpPr>
        <p:sp>
          <p:nvSpPr>
            <p:cNvPr id="2267" name="Google Shape;2267;p83"/>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68" name="Google Shape;2268;p83"/>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69" name="Google Shape;2269;p8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270" name="Google Shape;2270;p8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71" name="Google Shape;2271;p83"/>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272" name="Google Shape;2272;p83"/>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73" name="Google Shape;2273;p83"/>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74" name="Google Shape;2274;p8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75" name="Google Shape;2275;p83"/>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276" name="Google Shape;2276;p83"/>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77" name="Google Shape;2277;p83"/>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278" name="Google Shape;2278;p83"/>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79" name="Google Shape;2279;p83"/>
          <p:cNvSpPr txBox="1"/>
          <p:nvPr/>
        </p:nvSpPr>
        <p:spPr>
          <a:xfrm>
            <a:off x="3398805" y="1093483"/>
            <a:ext cx="2346390" cy="43217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其他酬勞類</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280" name="Google Shape;2280;p83"/>
          <p:cNvGraphicFramePr/>
          <p:nvPr>
            <p:extLst>
              <p:ext uri="{D42A27DB-BD31-4B8C-83A1-F6EECF244321}">
                <p14:modId xmlns:p14="http://schemas.microsoft.com/office/powerpoint/2010/main" val="2038640580"/>
              </p:ext>
            </p:extLst>
          </p:nvPr>
        </p:nvGraphicFramePr>
        <p:xfrm>
          <a:off x="856872" y="2255230"/>
          <a:ext cx="7210250" cy="2563560"/>
        </p:xfrm>
        <a:graphic>
          <a:graphicData uri="http://schemas.openxmlformats.org/drawingml/2006/table">
            <a:tbl>
              <a:tblPr>
                <a:noFill/>
                <a:tableStyleId>{4E751268-4BBB-464D-860C-81C6A8BF96F4}</a:tableStyleId>
              </a:tblPr>
              <a:tblGrid>
                <a:gridCol w="3508872">
                  <a:extLst>
                    <a:ext uri="{9D8B030D-6E8A-4147-A177-3AD203B41FA5}">
                      <a16:colId xmlns:a16="http://schemas.microsoft.com/office/drawing/2014/main" val="20000"/>
                    </a:ext>
                  </a:extLst>
                </a:gridCol>
                <a:gridCol w="3701378">
                  <a:extLst>
                    <a:ext uri="{9D8B030D-6E8A-4147-A177-3AD203B41FA5}">
                      <a16:colId xmlns:a16="http://schemas.microsoft.com/office/drawing/2014/main" val="20001"/>
                    </a:ext>
                  </a:extLst>
                </a:gridCol>
              </a:tblGrid>
              <a:tr h="2355425">
                <a:tc>
                  <a:txBody>
                    <a:bodyPr/>
                    <a:lstStyle/>
                    <a:p>
                      <a:pPr marL="139700" marR="0" lvl="0" indent="0" algn="l" rtl="0">
                        <a:lnSpc>
                          <a:spcPct val="100000"/>
                        </a:lnSpc>
                        <a:spcBef>
                          <a:spcPts val="0"/>
                        </a:spcBef>
                        <a:spcAft>
                          <a:spcPts val="0"/>
                        </a:spcAft>
                        <a:buClr>
                          <a:schemeClr val="dk1"/>
                        </a:buClr>
                        <a:buSzPts val="1400"/>
                        <a:buFont typeface="Arial"/>
                        <a:buNone/>
                      </a:pPr>
                      <a:r>
                        <a:rPr lang="zh-TW" sz="1400" u="none" strike="noStrike" cap="none" dirty="0">
                          <a:solidFill>
                            <a:srgbClr val="191919"/>
                          </a:solidFill>
                          <a:latin typeface="Microsoft JhengHei"/>
                          <a:ea typeface="Microsoft JhengHei"/>
                          <a:cs typeface="Microsoft JhengHei"/>
                          <a:sym typeface="Microsoft JhengHei"/>
                        </a:rPr>
                        <a:t>未訂定支給基準，依政府採購法相關規定辦理。</a:t>
                      </a:r>
                      <a:endParaRPr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00000"/>
                        </a:lnSpc>
                        <a:spcBef>
                          <a:spcPts val="0"/>
                        </a:spcBef>
                        <a:spcAft>
                          <a:spcPts val="0"/>
                        </a:spcAft>
                        <a:buClr>
                          <a:schemeClr val="dk1"/>
                        </a:buClr>
                        <a:buSzPts val="1400"/>
                        <a:buFont typeface="Arial"/>
                        <a:buNone/>
                      </a:pPr>
                      <a:endParaRPr dirty="0"/>
                    </a:p>
                    <a:p>
                      <a:pPr marL="457200" marR="0" lvl="0" indent="-317500" algn="l" rtl="0">
                        <a:lnSpc>
                          <a:spcPct val="100000"/>
                        </a:lnSpc>
                        <a:spcBef>
                          <a:spcPts val="0"/>
                        </a:spcBef>
                        <a:spcAft>
                          <a:spcPts val="0"/>
                        </a:spcAft>
                        <a:buClr>
                          <a:schemeClr val="dk1"/>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個人-現金領據清冊</a:t>
                      </a:r>
                      <a:endParaRPr lang="en-US" altLang="zh-TW"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00000"/>
                        </a:lnSpc>
                        <a:spcBef>
                          <a:spcPts val="0"/>
                        </a:spcBef>
                        <a:spcAft>
                          <a:spcPts val="0"/>
                        </a:spcAft>
                        <a:buClr>
                          <a:schemeClr val="dk1"/>
                        </a:buClr>
                        <a:buSzPts val="1400"/>
                        <a:buFont typeface="Arial"/>
                        <a:buNone/>
                      </a:pPr>
                      <a:r>
                        <a:rPr lang="en-US" altLang="zh-TW" sz="1400" u="none" strike="noStrike" cap="none" dirty="0">
                          <a:solidFill>
                            <a:srgbClr val="191919"/>
                          </a:solidFill>
                          <a:latin typeface="Microsoft JhengHei"/>
                          <a:ea typeface="Microsoft JhengHei"/>
                          <a:cs typeface="Microsoft JhengHei"/>
                          <a:sym typeface="Microsoft JhengHei"/>
                        </a:rPr>
                        <a:t>       </a:t>
                      </a:r>
                      <a:r>
                        <a:rPr lang="zh-TW" sz="1400" u="none" strike="noStrike" cap="none" dirty="0">
                          <a:solidFill>
                            <a:srgbClr val="191919"/>
                          </a:solidFill>
                          <a:latin typeface="Microsoft JhengHei"/>
                          <a:ea typeface="Microsoft JhengHei"/>
                          <a:cs typeface="Microsoft JhengHei"/>
                          <a:sym typeface="Microsoft JhengHei"/>
                        </a:rPr>
                        <a:t>(如受領人未於現金領據清冊上簽名，</a:t>
                      </a:r>
                      <a:r>
                        <a:rPr lang="en-US" altLang="zh-TW" sz="1400" u="none" strike="noStrike" cap="none" dirty="0">
                          <a:solidFill>
                            <a:srgbClr val="191919"/>
                          </a:solidFill>
                          <a:latin typeface="Microsoft JhengHei"/>
                          <a:ea typeface="Microsoft JhengHei"/>
                          <a:cs typeface="Microsoft JhengHei"/>
                          <a:sym typeface="Microsoft JhengHei"/>
                        </a:rPr>
                        <a:t>  </a:t>
                      </a:r>
                    </a:p>
                    <a:p>
                      <a:pPr marL="139700" marR="0" lvl="0" indent="0" algn="l" rtl="0">
                        <a:lnSpc>
                          <a:spcPct val="100000"/>
                        </a:lnSpc>
                        <a:spcBef>
                          <a:spcPts val="0"/>
                        </a:spcBef>
                        <a:spcAft>
                          <a:spcPts val="0"/>
                        </a:spcAft>
                        <a:buClr>
                          <a:schemeClr val="dk1"/>
                        </a:buClr>
                        <a:buSzPts val="1400"/>
                        <a:buFont typeface="Arial"/>
                        <a:buNone/>
                      </a:pPr>
                      <a:r>
                        <a:rPr lang="en-US" altLang="zh-TW" sz="1400" u="none" strike="noStrike" cap="none" dirty="0">
                          <a:solidFill>
                            <a:srgbClr val="191919"/>
                          </a:solidFill>
                          <a:latin typeface="Microsoft JhengHei"/>
                          <a:ea typeface="Microsoft JhengHei"/>
                          <a:cs typeface="Microsoft JhengHei"/>
                          <a:sym typeface="Microsoft JhengHei"/>
                        </a:rPr>
                        <a:t>        </a:t>
                      </a:r>
                      <a:r>
                        <a:rPr lang="zh-TW" sz="1400" u="none" strike="noStrike" cap="none" dirty="0">
                          <a:solidFill>
                            <a:srgbClr val="191919"/>
                          </a:solidFill>
                          <a:latin typeface="Microsoft JhengHei"/>
                          <a:ea typeface="Microsoft JhengHei"/>
                          <a:cs typeface="Microsoft JhengHei"/>
                          <a:sym typeface="Microsoft JhengHei"/>
                        </a:rPr>
                        <a:t>則應併附受領人已簽名之人工領據)</a:t>
                      </a:r>
                      <a:endParaRPr dirty="0"/>
                    </a:p>
                    <a:p>
                      <a:pPr marL="482600" marR="0" lvl="0" indent="-342900" algn="l" rtl="0">
                        <a:lnSpc>
                          <a:spcPct val="100000"/>
                        </a:lnSpc>
                        <a:spcBef>
                          <a:spcPts val="0"/>
                        </a:spcBef>
                        <a:spcAft>
                          <a:spcPts val="0"/>
                        </a:spcAft>
                        <a:buClr>
                          <a:schemeClr val="dk1"/>
                        </a:buClr>
                        <a:buSzPts val="1400"/>
                        <a:buFont typeface="+mj-lt"/>
                        <a:buAutoNum type="alphaUcPeriod" startAt="2"/>
                      </a:pPr>
                      <a:r>
                        <a:rPr lang="zh-TW" sz="1400" u="none" strike="noStrike" cap="none" dirty="0">
                          <a:solidFill>
                            <a:srgbClr val="191919"/>
                          </a:solidFill>
                          <a:latin typeface="Microsoft JhengHei"/>
                          <a:ea typeface="Microsoft JhengHei"/>
                          <a:cs typeface="Microsoft JhengHei"/>
                          <a:sym typeface="Microsoft JhengHei"/>
                        </a:rPr>
                        <a:t>廠商-收據或發票。</a:t>
                      </a:r>
                      <a:endParaRPr sz="1400" u="none" strike="noStrike" cap="none" dirty="0">
                        <a:solidFill>
                          <a:srgbClr val="191919"/>
                        </a:solidFill>
                        <a:latin typeface="Microsoft JhengHei"/>
                        <a:ea typeface="Microsoft JhengHei"/>
                        <a:cs typeface="Microsoft JhengHei"/>
                        <a:sym typeface="Microsoft JhengHei"/>
                      </a:endParaRPr>
                    </a:p>
                    <a:p>
                      <a:pPr marL="457200" marR="0" lvl="0" indent="-317500" algn="l" rtl="0">
                        <a:lnSpc>
                          <a:spcPct val="100000"/>
                        </a:lnSpc>
                        <a:spcBef>
                          <a:spcPts val="0"/>
                        </a:spcBef>
                        <a:spcAft>
                          <a:spcPts val="0"/>
                        </a:spcAft>
                        <a:buClr>
                          <a:schemeClr val="dk1"/>
                        </a:buClr>
                        <a:buSzPts val="1400"/>
                        <a:buFont typeface="Arial"/>
                        <a:buAutoNum type="alphaUcPeriod" startAt="2"/>
                      </a:pPr>
                      <a:r>
                        <a:rPr lang="zh-TW" sz="1400" b="0" i="0" u="none" strike="noStrike" cap="none" dirty="0">
                          <a:solidFill>
                            <a:srgbClr val="000000"/>
                          </a:solidFill>
                          <a:latin typeface="Arial"/>
                          <a:ea typeface="Arial"/>
                          <a:cs typeface="Arial"/>
                          <a:sym typeface="Arial"/>
                        </a:rPr>
                        <a:t>如為</a:t>
                      </a:r>
                      <a:r>
                        <a:rPr lang="zh-TW" altLang="en-US" sz="1400" b="0" i="0" u="none" strike="noStrike" cap="none" dirty="0">
                          <a:solidFill>
                            <a:srgbClr val="000000"/>
                          </a:solidFill>
                          <a:latin typeface="Arial"/>
                          <a:ea typeface="Arial"/>
                          <a:cs typeface="Arial"/>
                          <a:sym typeface="Arial"/>
                        </a:rPr>
                        <a:t>逾</a:t>
                      </a:r>
                      <a:r>
                        <a:rPr lang="zh-TW" sz="1400" b="0" i="0" u="none" strike="noStrike" cap="none" dirty="0">
                          <a:solidFill>
                            <a:srgbClr val="000000"/>
                          </a:solidFill>
                          <a:latin typeface="Arial"/>
                          <a:ea typeface="Arial"/>
                          <a:cs typeface="Arial"/>
                          <a:sym typeface="Arial"/>
                        </a:rPr>
                        <a:t>15萬元</a:t>
                      </a:r>
                      <a:r>
                        <a:rPr lang="zh-TW" altLang="en-US" sz="1400" b="0" i="0" u="none" strike="noStrike" cap="none" dirty="0">
                          <a:solidFill>
                            <a:srgbClr val="000000"/>
                          </a:solidFill>
                          <a:latin typeface="Arial"/>
                          <a:ea typeface="Arial"/>
                          <a:cs typeface="Arial"/>
                          <a:sym typeface="Arial"/>
                        </a:rPr>
                        <a:t>之</a:t>
                      </a:r>
                      <a:r>
                        <a:rPr lang="zh-TW" sz="1400" b="0" i="0" u="none" strike="noStrike" cap="none" dirty="0">
                          <a:solidFill>
                            <a:srgbClr val="000000"/>
                          </a:solidFill>
                          <a:latin typeface="Arial"/>
                          <a:ea typeface="Arial"/>
                          <a:cs typeface="Arial"/>
                          <a:sym typeface="Arial"/>
                        </a:rPr>
                        <a:t>採購案，請一併檢附請購單正本或簽案影本、驗收紀錄或其他足資證明文件。</a:t>
                      </a:r>
                      <a:br>
                        <a:rPr lang="zh-TW" sz="1400" u="none" strike="noStrike" cap="none" dirty="0">
                          <a:solidFill>
                            <a:srgbClr val="191919"/>
                          </a:solidFill>
                          <a:latin typeface="Microsoft JhengHei"/>
                          <a:ea typeface="Microsoft JhengHei"/>
                          <a:cs typeface="Microsoft JhengHei"/>
                          <a:sym typeface="Microsoft JhengHei"/>
                        </a:rPr>
                      </a:b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82550" algn="l" rtl="0">
                        <a:lnSpc>
                          <a:spcPct val="100000"/>
                        </a:lnSpc>
                        <a:spcBef>
                          <a:spcPts val="0"/>
                        </a:spcBef>
                        <a:spcAft>
                          <a:spcPts val="0"/>
                        </a:spcAft>
                        <a:buClr>
                          <a:srgbClr val="000000"/>
                        </a:buClr>
                        <a:buSzPts val="1400"/>
                        <a:buFont typeface="Noto Sans Symbols"/>
                        <a:buNone/>
                      </a:pP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281" name="Google Shape;2281;p83"/>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282" name="Google Shape;2282;p83"/>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283" name="Google Shape;2283;p83"/>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284" name="Google Shape;2284;p83"/>
          <p:cNvGrpSpPr/>
          <p:nvPr/>
        </p:nvGrpSpPr>
        <p:grpSpPr>
          <a:xfrm>
            <a:off x="4642248" y="1561239"/>
            <a:ext cx="809047" cy="686927"/>
            <a:chOff x="0" y="-28575"/>
            <a:chExt cx="433534" cy="368095"/>
          </a:xfrm>
        </p:grpSpPr>
        <p:sp>
          <p:nvSpPr>
            <p:cNvPr id="2285" name="Google Shape;2285;p83"/>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86" name="Google Shape;2286;p83"/>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87" name="Google Shape;2287;p83"/>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288" name="Google Shape;2288;p83"/>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289" name="Google Shape;2289;p83"/>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grpSp>
        <p:nvGrpSpPr>
          <p:cNvPr id="2" name="群組 1">
            <a:extLst>
              <a:ext uri="{FF2B5EF4-FFF2-40B4-BE49-F238E27FC236}">
                <a16:creationId xmlns:a16="http://schemas.microsoft.com/office/drawing/2014/main" id="{2BCB307E-FA61-4203-99C0-299BCB0834F8}"/>
              </a:ext>
            </a:extLst>
          </p:cNvPr>
          <p:cNvGrpSpPr/>
          <p:nvPr/>
        </p:nvGrpSpPr>
        <p:grpSpPr>
          <a:xfrm>
            <a:off x="4406999" y="2276992"/>
            <a:ext cx="4737001" cy="2711411"/>
            <a:chOff x="4639723" y="2425252"/>
            <a:chExt cx="4189182" cy="1442026"/>
          </a:xfrm>
        </p:grpSpPr>
        <p:pic>
          <p:nvPicPr>
            <p:cNvPr id="2290" name="Google Shape;2290;p83"/>
            <p:cNvPicPr preferRelativeResize="0"/>
            <p:nvPr/>
          </p:nvPicPr>
          <p:blipFill rotWithShape="1">
            <a:blip r:embed="rId7">
              <a:alphaModFix/>
            </a:blip>
            <a:srcRect l="1550" t="4379" r="3249" b="81497"/>
            <a:stretch/>
          </p:blipFill>
          <p:spPr>
            <a:xfrm>
              <a:off x="4639723" y="2425252"/>
              <a:ext cx="4189182" cy="380061"/>
            </a:xfrm>
            <a:prstGeom prst="rect">
              <a:avLst/>
            </a:prstGeom>
            <a:noFill/>
            <a:ln>
              <a:noFill/>
            </a:ln>
          </p:spPr>
        </p:pic>
        <p:pic>
          <p:nvPicPr>
            <p:cNvPr id="27" name="Google Shape;2290;p83">
              <a:extLst>
                <a:ext uri="{FF2B5EF4-FFF2-40B4-BE49-F238E27FC236}">
                  <a16:creationId xmlns:a16="http://schemas.microsoft.com/office/drawing/2014/main" id="{C9CC5D19-7D86-4685-BD29-6663799D04C2}"/>
                </a:ext>
              </a:extLst>
            </p:cNvPr>
            <p:cNvPicPr preferRelativeResize="0"/>
            <p:nvPr/>
          </p:nvPicPr>
          <p:blipFill rotWithShape="1">
            <a:blip r:embed="rId7">
              <a:alphaModFix/>
            </a:blip>
            <a:srcRect l="1551" t="54689" r="3247" b="7513"/>
            <a:stretch/>
          </p:blipFill>
          <p:spPr>
            <a:xfrm>
              <a:off x="4639724" y="2813268"/>
              <a:ext cx="4189181" cy="1054010"/>
            </a:xfrm>
            <a:prstGeom prst="rect">
              <a:avLst/>
            </a:prstGeom>
            <a:noFill/>
            <a:ln>
              <a:noFill/>
            </a:ln>
          </p:spPr>
        </p:pic>
      </p:grpSp>
      <p:sp>
        <p:nvSpPr>
          <p:cNvPr id="29" name="投影片編號版面配置區 2">
            <a:extLst>
              <a:ext uri="{FF2B5EF4-FFF2-40B4-BE49-F238E27FC236}">
                <a16:creationId xmlns:a16="http://schemas.microsoft.com/office/drawing/2014/main" id="{DA483143-E55E-4D85-9A26-976E4D237D5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57</a:t>
            </a:fld>
            <a:endParaRPr lang="zh-TW" altLang="en-US" sz="1000" dirty="0">
              <a:solidFill>
                <a:schemeClr val="tx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grpSp>
        <p:nvGrpSpPr>
          <p:cNvPr id="1904" name="Google Shape;1904;p72"/>
          <p:cNvGrpSpPr/>
          <p:nvPr/>
        </p:nvGrpSpPr>
        <p:grpSpPr>
          <a:xfrm>
            <a:off x="988307" y="1557277"/>
            <a:ext cx="809047" cy="686927"/>
            <a:chOff x="0" y="-28575"/>
            <a:chExt cx="433534" cy="368095"/>
          </a:xfrm>
        </p:grpSpPr>
        <p:sp>
          <p:nvSpPr>
            <p:cNvPr id="1905" name="Google Shape;1905;p72"/>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06" name="Google Shape;1906;p72"/>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907" name="Google Shape;1907;p7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908" name="Google Shape;1908;p7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09" name="Google Shape;1909;p72"/>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910" name="Google Shape;1910;p72"/>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11" name="Google Shape;1911;p72"/>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912" name="Google Shape;1912;p7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913" name="Google Shape;1913;p72"/>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914" name="Google Shape;1914;p72"/>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15" name="Google Shape;1915;p72"/>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1916" name="Google Shape;1916;p72"/>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17" name="Google Shape;1917;p72"/>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會議餐費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1918" name="Google Shape;1918;p72"/>
          <p:cNvGraphicFramePr/>
          <p:nvPr>
            <p:extLst>
              <p:ext uri="{D42A27DB-BD31-4B8C-83A1-F6EECF244321}">
                <p14:modId xmlns:p14="http://schemas.microsoft.com/office/powerpoint/2010/main" val="1927216908"/>
              </p:ext>
            </p:extLst>
          </p:nvPr>
        </p:nvGraphicFramePr>
        <p:xfrm>
          <a:off x="966868" y="2337827"/>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00000"/>
                        </a:lnSpc>
                        <a:spcBef>
                          <a:spcPts val="0"/>
                        </a:spcBef>
                        <a:spcAft>
                          <a:spcPts val="0"/>
                        </a:spcAft>
                        <a:buClr>
                          <a:srgbClr val="000000"/>
                        </a:buClr>
                        <a:buSzPts val="16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收據或發票</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00000"/>
                        </a:lnSpc>
                        <a:spcBef>
                          <a:spcPts val="0"/>
                        </a:spcBef>
                        <a:spcAft>
                          <a:spcPts val="0"/>
                        </a:spcAft>
                        <a:buClr>
                          <a:srgbClr val="000000"/>
                        </a:buClr>
                        <a:buSzPts val="16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包</a:t>
                      </a:r>
                      <a:r>
                        <a:rPr lang="zh-TW" altLang="zh-TW" sz="1400" u="none" strike="noStrike" cap="none" dirty="0">
                          <a:solidFill>
                            <a:srgbClr val="191919"/>
                          </a:solidFill>
                          <a:latin typeface="Microsoft JhengHei"/>
                          <a:ea typeface="Microsoft JhengHei"/>
                          <a:cs typeface="Microsoft JhengHei"/>
                          <a:sym typeface="Microsoft JhengHei"/>
                        </a:rPr>
                        <a:t>含會議主題、日期、起迄時間、參加人數</a:t>
                      </a:r>
                      <a:r>
                        <a:rPr lang="zh-TW" altLang="en-US" sz="1400" u="none" strike="noStrike" cap="none" dirty="0">
                          <a:solidFill>
                            <a:srgbClr val="191919"/>
                          </a:solidFill>
                          <a:latin typeface="Microsoft JhengHei"/>
                          <a:ea typeface="Microsoft JhengHei"/>
                          <a:cs typeface="Microsoft JhengHei"/>
                          <a:sym typeface="Microsoft JhengHei"/>
                        </a:rPr>
                        <a:t>之說明或</a:t>
                      </a:r>
                      <a:r>
                        <a:rPr lang="zh-TW" altLang="zh-TW" sz="1400" u="none" strike="noStrike" cap="none" dirty="0">
                          <a:solidFill>
                            <a:srgbClr val="191919"/>
                          </a:solidFill>
                          <a:latin typeface="Microsoft JhengHei"/>
                          <a:ea typeface="Microsoft JhengHei"/>
                          <a:cs typeface="Microsoft JhengHei"/>
                          <a:sym typeface="Microsoft JhengHei"/>
                        </a:rPr>
                        <a:t>文件</a:t>
                      </a:r>
                      <a:endParaRPr sz="1400" u="none" strike="noStrike" cap="none" dirty="0"/>
                    </a:p>
                    <a:p>
                      <a:pPr marL="171450" marR="0" lvl="0" indent="-69850" algn="l" rtl="0">
                        <a:lnSpc>
                          <a:spcPct val="100000"/>
                        </a:lnSpc>
                        <a:spcBef>
                          <a:spcPts val="0"/>
                        </a:spcBef>
                        <a:spcAft>
                          <a:spcPts val="0"/>
                        </a:spcAft>
                        <a:buClr>
                          <a:srgbClr val="000000"/>
                        </a:buClr>
                        <a:buSzPts val="1600"/>
                        <a:buFont typeface="Noto Sans Symbols"/>
                        <a:buNone/>
                      </a:pPr>
                      <a:endParaRPr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00000"/>
                        </a:lnSpc>
                        <a:spcBef>
                          <a:spcPts val="0"/>
                        </a:spcBef>
                        <a:spcAft>
                          <a:spcPts val="0"/>
                        </a:spcAft>
                        <a:buClr>
                          <a:srgbClr val="000000"/>
                        </a:buClr>
                        <a:buSzPts val="16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依據會議性質和時間有不同支給標準</a:t>
                      </a:r>
                      <a:r>
                        <a:rPr lang="en-US" altLang="zh-TW" sz="1400" u="none" strike="noStrike" cap="none" dirty="0">
                          <a:solidFill>
                            <a:srgbClr val="191919"/>
                          </a:solidFill>
                          <a:latin typeface="Microsoft JhengHei"/>
                          <a:ea typeface="Microsoft JhengHei"/>
                          <a:cs typeface="Microsoft JhengHei"/>
                          <a:sym typeface="Microsoft JhengHei"/>
                        </a:rPr>
                        <a:t> </a:t>
                      </a:r>
                      <a:r>
                        <a:rPr lang="zh-TW" sz="1400" u="none" strike="noStrike" cap="none" dirty="0">
                          <a:solidFill>
                            <a:srgbClr val="191919"/>
                          </a:solidFill>
                          <a:latin typeface="Microsoft JhengHei"/>
                          <a:ea typeface="Microsoft JhengHei"/>
                          <a:cs typeface="Microsoft JhengHei"/>
                          <a:sym typeface="Microsoft JhengHei"/>
                        </a:rPr>
                        <a:t>（詳見下頁）</a:t>
                      </a: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just" defTabSz="914400" rtl="0" eaLnBrk="1" fontAlgn="auto" latinLnBrk="0" hangingPunct="1">
                        <a:lnSpc>
                          <a:spcPct val="100000"/>
                        </a:lnSpc>
                        <a:spcBef>
                          <a:spcPts val="0"/>
                        </a:spcBef>
                        <a:spcAft>
                          <a:spcPts val="0"/>
                        </a:spcAft>
                        <a:buClr>
                          <a:srgbClr val="000000"/>
                        </a:buClr>
                        <a:buSzPts val="1600"/>
                        <a:buFont typeface="Noto Sans Symbols"/>
                        <a:buChar char="■"/>
                        <a:tabLst/>
                        <a:defRPr/>
                      </a:pPr>
                      <a:r>
                        <a:rPr lang="zh-TW" altLang="en-US" sz="1400" u="none" strike="noStrike" cap="none" dirty="0">
                          <a:solidFill>
                            <a:srgbClr val="191919"/>
                          </a:solidFill>
                          <a:latin typeface="Microsoft JhengHei"/>
                          <a:ea typeface="Microsoft JhengHei"/>
                          <a:cs typeface="Microsoft JhengHei"/>
                          <a:sym typeface="Microsoft JhengHei"/>
                        </a:rPr>
                        <a:t>因計畫需要召開會議而逾用餐時間所提供之餐點。</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just" rtl="0">
                        <a:lnSpc>
                          <a:spcPct val="100000"/>
                        </a:lnSpc>
                        <a:spcBef>
                          <a:spcPts val="0"/>
                        </a:spcBef>
                        <a:spcAft>
                          <a:spcPts val="0"/>
                        </a:spcAft>
                        <a:buClr>
                          <a:srgbClr val="000000"/>
                        </a:buClr>
                        <a:buSzPts val="16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依據行政院98年3月16日院授人考字第0980061078號函，行政院為力行儉約並求</a:t>
                      </a:r>
                      <a:r>
                        <a:rPr lang="zh-TW" sz="1400" u="none" strike="noStrike" cap="none" dirty="0">
                          <a:solidFill>
                            <a:srgbClr val="FF00FF"/>
                          </a:solidFill>
                          <a:latin typeface="Microsoft JhengHei"/>
                          <a:ea typeface="Microsoft JhengHei"/>
                          <a:cs typeface="Microsoft JhengHei"/>
                          <a:sym typeface="Microsoft JhengHei"/>
                        </a:rPr>
                        <a:t>合宜</a:t>
                      </a:r>
                      <a:r>
                        <a:rPr lang="zh-TW" sz="1400" u="none" strike="noStrike" cap="none" dirty="0">
                          <a:solidFill>
                            <a:srgbClr val="191919"/>
                          </a:solidFill>
                          <a:latin typeface="Microsoft JhengHei"/>
                          <a:ea typeface="Microsoft JhengHei"/>
                          <a:cs typeface="Microsoft JhengHei"/>
                          <a:sym typeface="Microsoft JhengHei"/>
                        </a:rPr>
                        <a:t>，各機關之會議仍</a:t>
                      </a:r>
                      <a:r>
                        <a:rPr lang="zh-TW" sz="1400" u="none" strike="noStrike" cap="none" dirty="0">
                          <a:solidFill>
                            <a:srgbClr val="FF00FF"/>
                          </a:solidFill>
                          <a:latin typeface="Microsoft JhengHei"/>
                          <a:ea typeface="Microsoft JhengHei"/>
                          <a:cs typeface="Microsoft JhengHei"/>
                          <a:sym typeface="Microsoft JhengHei"/>
                        </a:rPr>
                        <a:t>以不供應餐點為原則</a:t>
                      </a:r>
                      <a:r>
                        <a:rPr lang="zh-TW" sz="1400" u="none" strike="noStrike" cap="none" dirty="0">
                          <a:solidFill>
                            <a:srgbClr val="191919"/>
                          </a:solidFill>
                          <a:latin typeface="Microsoft JhengHei"/>
                          <a:ea typeface="Microsoft JhengHei"/>
                          <a:cs typeface="Microsoft JhengHei"/>
                          <a:sym typeface="Microsoft JhengHei"/>
                        </a:rPr>
                        <a:t>，惟如</a:t>
                      </a:r>
                      <a:r>
                        <a:rPr lang="zh-TW" sz="1400" u="none" strike="noStrike" cap="none" dirty="0">
                          <a:solidFill>
                            <a:srgbClr val="9900FF"/>
                          </a:solidFill>
                          <a:latin typeface="Microsoft JhengHei"/>
                          <a:ea typeface="Microsoft JhengHei"/>
                          <a:cs typeface="Microsoft JhengHei"/>
                          <a:sym typeface="Microsoft JhengHei"/>
                        </a:rPr>
                        <a:t>會議時間較長影響用餐時間</a:t>
                      </a:r>
                      <a:r>
                        <a:rPr lang="zh-TW" sz="1400" u="none" strike="noStrike" cap="none" dirty="0">
                          <a:solidFill>
                            <a:schemeClr val="dk1"/>
                          </a:solidFill>
                          <a:latin typeface="Microsoft JhengHei"/>
                          <a:ea typeface="Microsoft JhengHei"/>
                          <a:cs typeface="Microsoft JhengHei"/>
                          <a:sym typeface="Microsoft JhengHei"/>
                        </a:rPr>
                        <a:t>或邀請外部專家學者、外賓與會</a:t>
                      </a:r>
                      <a:r>
                        <a:rPr lang="zh-TW" sz="1400" u="none" strike="noStrike" cap="none" dirty="0">
                          <a:solidFill>
                            <a:srgbClr val="191919"/>
                          </a:solidFill>
                          <a:latin typeface="Microsoft JhengHei"/>
                          <a:ea typeface="Microsoft JhengHei"/>
                          <a:cs typeface="Microsoft JhengHei"/>
                          <a:sym typeface="Microsoft JhengHei"/>
                        </a:rPr>
                        <a:t>，或性質較為特殊者，則可由各機關視實際需要於預算額度內提供點心、水果或餐盒。</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919" name="Google Shape;1919;p72"/>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1920" name="Google Shape;1920;p72"/>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1921" name="Google Shape;1921;p72"/>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1922" name="Google Shape;1922;p72"/>
          <p:cNvGrpSpPr/>
          <p:nvPr/>
        </p:nvGrpSpPr>
        <p:grpSpPr>
          <a:xfrm>
            <a:off x="4642248" y="1561239"/>
            <a:ext cx="809047" cy="686927"/>
            <a:chOff x="0" y="-28575"/>
            <a:chExt cx="433534" cy="368095"/>
          </a:xfrm>
        </p:grpSpPr>
        <p:sp>
          <p:nvSpPr>
            <p:cNvPr id="1923" name="Google Shape;1923;p72"/>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24" name="Google Shape;1924;p72"/>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925" name="Google Shape;1925;p72"/>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1926" name="Google Shape;1926;p72"/>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1927" name="Google Shape;1927;p72"/>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8B4EFA33-22F7-456B-BD87-C1DC505C60A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58</a:t>
            </a:fld>
            <a:endParaRPr lang="zh-TW" altLang="en-US" sz="1000" dirty="0">
              <a:solidFill>
                <a:schemeClr val="tx1"/>
              </a:solidFill>
            </a:endParaRPr>
          </a:p>
        </p:txBody>
      </p:sp>
    </p:spTree>
    <p:extLst>
      <p:ext uri="{BB962C8B-B14F-4D97-AF65-F5344CB8AC3E}">
        <p14:creationId xmlns:p14="http://schemas.microsoft.com/office/powerpoint/2010/main" val="37860637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8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846" name="Google Shape;1846;p8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47" name="Google Shape;1847;p8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848" name="Google Shape;1848;p87"/>
          <p:cNvSpPr/>
          <p:nvPr/>
        </p:nvSpPr>
        <p:spPr>
          <a:xfrm>
            <a:off x="8024794" y="4559713"/>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49" name="Google Shape;1849;p8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50" name="Google Shape;1850;p8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51" name="Google Shape;1851;p87"/>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852" name="Google Shape;1852;p8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三、各項經費報支重點及應檢附資料</a:t>
            </a:r>
            <a:endParaRPr sz="2400" b="1" i="0" u="none" strike="noStrike" cap="none">
              <a:solidFill>
                <a:srgbClr val="191919"/>
              </a:solidFill>
              <a:latin typeface="Microsoft JhengHei"/>
              <a:ea typeface="Microsoft JhengHei"/>
              <a:cs typeface="Microsoft JhengHei"/>
              <a:sym typeface="Microsoft JhengHei"/>
            </a:endParaRPr>
          </a:p>
        </p:txBody>
      </p:sp>
      <p:sp>
        <p:nvSpPr>
          <p:cNvPr id="1853" name="Google Shape;1853;p87"/>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1854" name="Google Shape;1854;p87"/>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C0C0C"/>
                </a:solidFill>
                <a:latin typeface="Microsoft JhengHei"/>
                <a:ea typeface="Microsoft JhengHei"/>
                <a:cs typeface="Microsoft JhengHei"/>
                <a:sym typeface="Microsoft JhengHei"/>
              </a:rPr>
              <a:t>會議餐費</a:t>
            </a:r>
            <a:endParaRPr sz="1800" b="1" i="0" u="none" strike="noStrike" cap="none">
              <a:solidFill>
                <a:srgbClr val="0C0C0C"/>
              </a:solidFill>
              <a:latin typeface="Microsoft JhengHei"/>
              <a:ea typeface="Microsoft JhengHei"/>
              <a:cs typeface="Microsoft JhengHei"/>
              <a:sym typeface="Microsoft JhengHei"/>
            </a:endParaRPr>
          </a:p>
        </p:txBody>
      </p:sp>
      <p:sp>
        <p:nvSpPr>
          <p:cNvPr id="1855" name="Google Shape;1855;p87"/>
          <p:cNvSpPr/>
          <p:nvPr/>
        </p:nvSpPr>
        <p:spPr>
          <a:xfrm>
            <a:off x="3244610" y="2911405"/>
            <a:ext cx="2654780" cy="2654780"/>
          </a:xfrm>
          <a:custGeom>
            <a:avLst/>
            <a:gdLst/>
            <a:ahLst/>
            <a:cxnLst/>
            <a:rect l="l" t="t" r="r" b="b"/>
            <a:pathLst>
              <a:path w="5405423" h="5405423" extrusionOk="0">
                <a:moveTo>
                  <a:pt x="0" y="0"/>
                </a:moveTo>
                <a:lnTo>
                  <a:pt x="5405423" y="0"/>
                </a:lnTo>
                <a:lnTo>
                  <a:pt x="5405423" y="5405424"/>
                </a:lnTo>
                <a:lnTo>
                  <a:pt x="0" y="5405424"/>
                </a:lnTo>
                <a:lnTo>
                  <a:pt x="0" y="0"/>
                </a:lnTo>
                <a:close/>
              </a:path>
            </a:pathLst>
          </a:custGeom>
          <a:blipFill rotWithShape="1">
            <a:blip r:embed="rId5">
              <a:alphaModFix/>
            </a:blip>
            <a:stretch>
              <a:fillRect/>
            </a:stretch>
          </a:blipFill>
          <a:ln>
            <a:noFill/>
          </a:ln>
        </p:spPr>
      </p:sp>
      <p:grpSp>
        <p:nvGrpSpPr>
          <p:cNvPr id="1856" name="Google Shape;1856;p87"/>
          <p:cNvGrpSpPr/>
          <p:nvPr/>
        </p:nvGrpSpPr>
        <p:grpSpPr>
          <a:xfrm>
            <a:off x="3583304" y="3201546"/>
            <a:ext cx="1977393" cy="1977393"/>
            <a:chOff x="0" y="0"/>
            <a:chExt cx="812800" cy="812800"/>
          </a:xfrm>
        </p:grpSpPr>
        <p:sp>
          <p:nvSpPr>
            <p:cNvPr id="1857" name="Google Shape;1857;p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1858" name="Google Shape;1858;p87"/>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1859" name="Google Shape;1859;p87"/>
          <p:cNvGrpSpPr/>
          <p:nvPr/>
        </p:nvGrpSpPr>
        <p:grpSpPr>
          <a:xfrm>
            <a:off x="3170531" y="3789071"/>
            <a:ext cx="224302" cy="224302"/>
            <a:chOff x="0" y="0"/>
            <a:chExt cx="812800" cy="812800"/>
          </a:xfrm>
        </p:grpSpPr>
        <p:sp>
          <p:nvSpPr>
            <p:cNvPr id="1860" name="Google Shape;1860;p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1" name="Google Shape;1861;p87"/>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1862" name="Google Shape;1862;p87"/>
          <p:cNvGrpSpPr/>
          <p:nvPr/>
        </p:nvGrpSpPr>
        <p:grpSpPr>
          <a:xfrm>
            <a:off x="721123" y="3364514"/>
            <a:ext cx="2546492" cy="851313"/>
            <a:chOff x="0" y="-38100"/>
            <a:chExt cx="1467458" cy="490583"/>
          </a:xfrm>
        </p:grpSpPr>
        <p:sp>
          <p:nvSpPr>
            <p:cNvPr id="1863" name="Google Shape;1863;p87"/>
            <p:cNvSpPr/>
            <p:nvPr/>
          </p:nvSpPr>
          <p:spPr>
            <a:xfrm>
              <a:off x="0" y="58671"/>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87"/>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1865" name="Google Shape;1865;p87"/>
          <p:cNvSpPr/>
          <p:nvPr/>
        </p:nvSpPr>
        <p:spPr>
          <a:xfrm rot="10800000">
            <a:off x="2370163" y="3572029"/>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1866" name="Google Shape;1866;p87"/>
          <p:cNvSpPr/>
          <p:nvPr/>
        </p:nvSpPr>
        <p:spPr>
          <a:xfrm rot="10800000">
            <a:off x="2549935" y="3718543"/>
            <a:ext cx="359329" cy="239117"/>
          </a:xfrm>
          <a:custGeom>
            <a:avLst/>
            <a:gdLst/>
            <a:ahLst/>
            <a:cxnLst/>
            <a:rect l="l" t="t" r="r" b="b"/>
            <a:pathLst>
              <a:path w="718657" h="478233" extrusionOk="0">
                <a:moveTo>
                  <a:pt x="0" y="0"/>
                </a:moveTo>
                <a:lnTo>
                  <a:pt x="718656" y="0"/>
                </a:lnTo>
                <a:lnTo>
                  <a:pt x="718656" y="478234"/>
                </a:lnTo>
                <a:lnTo>
                  <a:pt x="0" y="478234"/>
                </a:lnTo>
                <a:lnTo>
                  <a:pt x="0" y="0"/>
                </a:lnTo>
                <a:close/>
              </a:path>
            </a:pathLst>
          </a:custGeom>
          <a:blipFill rotWithShape="1">
            <a:blip r:embed="rId6">
              <a:alphaModFix/>
            </a:blip>
            <a:stretch>
              <a:fillRect/>
            </a:stretch>
          </a:blipFill>
          <a:ln>
            <a:noFill/>
          </a:ln>
        </p:spPr>
      </p:sp>
      <p:sp>
        <p:nvSpPr>
          <p:cNvPr id="1867" name="Google Shape;1867;p87"/>
          <p:cNvSpPr txBox="1"/>
          <p:nvPr/>
        </p:nvSpPr>
        <p:spPr>
          <a:xfrm>
            <a:off x="908606" y="3677661"/>
            <a:ext cx="1441160"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000000"/>
                </a:solidFill>
                <a:latin typeface="Microsoft JhengHei"/>
                <a:ea typeface="Microsoft JhengHei"/>
                <a:cs typeface="Microsoft JhengHei"/>
                <a:sym typeface="Microsoft JhengHei"/>
              </a:rPr>
              <a:t>早上8:30（不含）前辦理報到。</a:t>
            </a:r>
            <a:endParaRPr sz="1400" b="0" i="0" u="none" strike="noStrike" cap="none">
              <a:solidFill>
                <a:srgbClr val="000000"/>
              </a:solidFill>
              <a:latin typeface="Arial"/>
              <a:ea typeface="Arial"/>
              <a:cs typeface="Arial"/>
              <a:sym typeface="Arial"/>
            </a:endParaRPr>
          </a:p>
        </p:txBody>
      </p:sp>
      <p:sp>
        <p:nvSpPr>
          <p:cNvPr id="1868" name="Google Shape;1868;p87"/>
          <p:cNvSpPr/>
          <p:nvPr/>
        </p:nvSpPr>
        <p:spPr>
          <a:xfrm>
            <a:off x="4142609" y="3790085"/>
            <a:ext cx="858719" cy="858719"/>
          </a:xfrm>
          <a:custGeom>
            <a:avLst/>
            <a:gdLst/>
            <a:ahLst/>
            <a:cxnLst/>
            <a:rect l="l" t="t" r="r" b="b"/>
            <a:pathLst>
              <a:path w="1025917" h="1025917" extrusionOk="0">
                <a:moveTo>
                  <a:pt x="0" y="0"/>
                </a:moveTo>
                <a:lnTo>
                  <a:pt x="1025917" y="0"/>
                </a:lnTo>
                <a:lnTo>
                  <a:pt x="1025917" y="1025917"/>
                </a:lnTo>
                <a:lnTo>
                  <a:pt x="0" y="1025917"/>
                </a:lnTo>
                <a:lnTo>
                  <a:pt x="0" y="0"/>
                </a:lnTo>
                <a:close/>
              </a:path>
            </a:pathLst>
          </a:custGeom>
          <a:blipFill rotWithShape="1">
            <a:blip r:embed="rId7">
              <a:alphaModFix/>
            </a:blip>
            <a:stretch>
              <a:fillRect/>
            </a:stretch>
          </a:blipFill>
          <a:ln>
            <a:noFill/>
          </a:ln>
        </p:spPr>
      </p:sp>
      <p:sp>
        <p:nvSpPr>
          <p:cNvPr id="1869" name="Google Shape;1869;p87"/>
          <p:cNvSpPr/>
          <p:nvPr/>
        </p:nvSpPr>
        <p:spPr>
          <a:xfrm>
            <a:off x="3360442" y="1904773"/>
            <a:ext cx="2312080" cy="67905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87"/>
          <p:cNvSpPr txBox="1"/>
          <p:nvPr/>
        </p:nvSpPr>
        <p:spPr>
          <a:xfrm>
            <a:off x="3360442" y="1588684"/>
            <a:ext cx="2014875" cy="970277"/>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1871" name="Google Shape;1871;p87"/>
          <p:cNvSpPr txBox="1"/>
          <p:nvPr/>
        </p:nvSpPr>
        <p:spPr>
          <a:xfrm>
            <a:off x="3808526" y="1988426"/>
            <a:ext cx="1441160" cy="553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000000"/>
                </a:solidFill>
                <a:latin typeface="Microsoft JhengHei"/>
                <a:ea typeface="Microsoft JhengHei"/>
                <a:cs typeface="Microsoft JhengHei"/>
                <a:sym typeface="Microsoft JhengHei"/>
              </a:rPr>
              <a:t>中午12:00（含）至下午1:00(不含)之間召開或散會。</a:t>
            </a:r>
            <a:endParaRPr sz="1400" b="0" i="0" u="none" strike="noStrike" cap="none">
              <a:solidFill>
                <a:srgbClr val="000000"/>
              </a:solidFill>
              <a:latin typeface="Arial"/>
              <a:ea typeface="Arial"/>
              <a:cs typeface="Arial"/>
              <a:sym typeface="Arial"/>
            </a:endParaRPr>
          </a:p>
        </p:txBody>
      </p:sp>
      <p:grpSp>
        <p:nvGrpSpPr>
          <p:cNvPr id="1872" name="Google Shape;1872;p87"/>
          <p:cNvGrpSpPr/>
          <p:nvPr/>
        </p:nvGrpSpPr>
        <p:grpSpPr>
          <a:xfrm>
            <a:off x="6532549" y="3353813"/>
            <a:ext cx="2546492" cy="851313"/>
            <a:chOff x="0" y="-38100"/>
            <a:chExt cx="1467458" cy="490583"/>
          </a:xfrm>
        </p:grpSpPr>
        <p:sp>
          <p:nvSpPr>
            <p:cNvPr id="1873" name="Google Shape;1873;p87"/>
            <p:cNvSpPr/>
            <p:nvPr/>
          </p:nvSpPr>
          <p:spPr>
            <a:xfrm>
              <a:off x="0" y="58671"/>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4" name="Google Shape;1874;p87"/>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1875" name="Google Shape;1875;p87"/>
          <p:cNvSpPr/>
          <p:nvPr/>
        </p:nvSpPr>
        <p:spPr>
          <a:xfrm>
            <a:off x="6282956" y="3610809"/>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1876" name="Google Shape;1876;p87"/>
          <p:cNvSpPr/>
          <p:nvPr/>
        </p:nvSpPr>
        <p:spPr>
          <a:xfrm>
            <a:off x="6394995" y="3757323"/>
            <a:ext cx="359329" cy="239117"/>
          </a:xfrm>
          <a:custGeom>
            <a:avLst/>
            <a:gdLst/>
            <a:ahLst/>
            <a:cxnLst/>
            <a:rect l="l" t="t" r="r" b="b"/>
            <a:pathLst>
              <a:path w="718657" h="478233" extrusionOk="0">
                <a:moveTo>
                  <a:pt x="0" y="0"/>
                </a:moveTo>
                <a:lnTo>
                  <a:pt x="718656" y="0"/>
                </a:lnTo>
                <a:lnTo>
                  <a:pt x="718656" y="478234"/>
                </a:lnTo>
                <a:lnTo>
                  <a:pt x="0" y="478234"/>
                </a:lnTo>
                <a:lnTo>
                  <a:pt x="0" y="0"/>
                </a:lnTo>
                <a:close/>
              </a:path>
            </a:pathLst>
          </a:custGeom>
          <a:blipFill rotWithShape="1">
            <a:blip r:embed="rId6">
              <a:alphaModFix/>
            </a:blip>
            <a:stretch>
              <a:fillRect/>
            </a:stretch>
          </a:blipFill>
          <a:ln>
            <a:noFill/>
          </a:ln>
        </p:spPr>
      </p:sp>
      <p:sp>
        <p:nvSpPr>
          <p:cNvPr id="1877" name="Google Shape;1877;p87"/>
          <p:cNvSpPr txBox="1"/>
          <p:nvPr/>
        </p:nvSpPr>
        <p:spPr>
          <a:xfrm>
            <a:off x="6940163" y="3666960"/>
            <a:ext cx="1441160"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000000"/>
                </a:solidFill>
                <a:latin typeface="Microsoft JhengHei"/>
                <a:ea typeface="Microsoft JhengHei"/>
                <a:cs typeface="Microsoft JhengHei"/>
                <a:sym typeface="Microsoft JhengHei"/>
              </a:rPr>
              <a:t>下午5:00(含)後召開或散會。</a:t>
            </a:r>
            <a:endParaRPr sz="1400" b="0" i="0" u="none" strike="noStrike" cap="none">
              <a:solidFill>
                <a:srgbClr val="000000"/>
              </a:solidFill>
              <a:latin typeface="Arial"/>
              <a:ea typeface="Arial"/>
              <a:cs typeface="Arial"/>
              <a:sym typeface="Arial"/>
            </a:endParaRPr>
          </a:p>
        </p:txBody>
      </p:sp>
      <p:grpSp>
        <p:nvGrpSpPr>
          <p:cNvPr id="1878" name="Google Shape;1878;p87"/>
          <p:cNvGrpSpPr/>
          <p:nvPr/>
        </p:nvGrpSpPr>
        <p:grpSpPr>
          <a:xfrm>
            <a:off x="4430793" y="2782191"/>
            <a:ext cx="224302" cy="224302"/>
            <a:chOff x="0" y="0"/>
            <a:chExt cx="812800" cy="812800"/>
          </a:xfrm>
        </p:grpSpPr>
        <p:sp>
          <p:nvSpPr>
            <p:cNvPr id="1879" name="Google Shape;1879;p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8CD7E9"/>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0" name="Google Shape;1880;p87"/>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1881" name="Google Shape;1881;p87"/>
          <p:cNvGrpSpPr/>
          <p:nvPr/>
        </p:nvGrpSpPr>
        <p:grpSpPr>
          <a:xfrm>
            <a:off x="5742116" y="3817337"/>
            <a:ext cx="224302" cy="224302"/>
            <a:chOff x="0" y="0"/>
            <a:chExt cx="812800" cy="812800"/>
          </a:xfrm>
        </p:grpSpPr>
        <p:sp>
          <p:nvSpPr>
            <p:cNvPr id="1882" name="Google Shape;1882;p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3" name="Google Shape;1883;p87"/>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1884" name="Google Shape;1884;p87"/>
          <p:cNvSpPr txBox="1"/>
          <p:nvPr/>
        </p:nvSpPr>
        <p:spPr>
          <a:xfrm>
            <a:off x="658384" y="1307408"/>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誤餐時間標準</a:t>
            </a:r>
            <a:endParaRPr sz="1600" b="1" i="0" u="none" strike="noStrike" cap="none">
              <a:solidFill>
                <a:srgbClr val="000000"/>
              </a:solidFill>
              <a:latin typeface="Microsoft JhengHei"/>
              <a:ea typeface="Microsoft JhengHei"/>
              <a:cs typeface="Microsoft JhengHei"/>
              <a:sym typeface="Microsoft JhengHei"/>
            </a:endParaRPr>
          </a:p>
        </p:txBody>
      </p:sp>
      <p:grpSp>
        <p:nvGrpSpPr>
          <p:cNvPr id="1885" name="Google Shape;1885;p87"/>
          <p:cNvGrpSpPr/>
          <p:nvPr/>
        </p:nvGrpSpPr>
        <p:grpSpPr>
          <a:xfrm>
            <a:off x="283330" y="1225897"/>
            <a:ext cx="455205" cy="386494"/>
            <a:chOff x="0" y="-28575"/>
            <a:chExt cx="433534" cy="368095"/>
          </a:xfrm>
        </p:grpSpPr>
        <p:sp>
          <p:nvSpPr>
            <p:cNvPr id="1886" name="Google Shape;1886;p8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7" name="Google Shape;1887;p8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888" name="Google Shape;1888;p87"/>
          <p:cNvCxnSpPr/>
          <p:nvPr/>
        </p:nvCxnSpPr>
        <p:spPr>
          <a:xfrm rot="10800000" flipH="1">
            <a:off x="419571" y="1612392"/>
            <a:ext cx="2020600" cy="9545"/>
          </a:xfrm>
          <a:prstGeom prst="straightConnector1">
            <a:avLst/>
          </a:prstGeom>
          <a:noFill/>
          <a:ln w="31750" cap="flat" cmpd="sng">
            <a:solidFill>
              <a:srgbClr val="FE7DCF"/>
            </a:solidFill>
            <a:prstDash val="solid"/>
            <a:round/>
            <a:headEnd type="none" w="sm" len="sm"/>
            <a:tailEnd type="none" w="sm" len="sm"/>
          </a:ln>
        </p:spPr>
      </p:cxnSp>
      <p:sp>
        <p:nvSpPr>
          <p:cNvPr id="1889" name="Google Shape;1889;p87"/>
          <p:cNvSpPr/>
          <p:nvPr/>
        </p:nvSpPr>
        <p:spPr>
          <a:xfrm>
            <a:off x="438621" y="1315234"/>
            <a:ext cx="169673" cy="253162"/>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8">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6"/>
                                        </p:tgtEl>
                                        <p:attrNameLst>
                                          <p:attrName>style.visibility</p:attrName>
                                        </p:attrNameLst>
                                      </p:cBhvr>
                                      <p:to>
                                        <p:strVal val="visible"/>
                                      </p:to>
                                    </p:set>
                                    <p:animEffect transition="in" filter="fade">
                                      <p:cBhvr>
                                        <p:cTn id="7" dur="2000"/>
                                        <p:tgtEl>
                                          <p:spTgt spid="1856"/>
                                        </p:tgtEl>
                                      </p:cBhvr>
                                    </p:animEffect>
                                  </p:childTnLst>
                                </p:cTn>
                              </p:par>
                              <p:par>
                                <p:cTn id="8" presetID="10" presetClass="entr" presetSubtype="0" fill="hold" nodeType="withEffect">
                                  <p:stCondLst>
                                    <p:cond delay="0"/>
                                  </p:stCondLst>
                                  <p:childTnLst>
                                    <p:set>
                                      <p:cBhvr>
                                        <p:cTn id="9" dur="1" fill="hold">
                                          <p:stCondLst>
                                            <p:cond delay="0"/>
                                          </p:stCondLst>
                                        </p:cTn>
                                        <p:tgtEl>
                                          <p:spTgt spid="1855"/>
                                        </p:tgtEl>
                                        <p:attrNameLst>
                                          <p:attrName>style.visibility</p:attrName>
                                        </p:attrNameLst>
                                      </p:cBhvr>
                                      <p:to>
                                        <p:strVal val="visible"/>
                                      </p:to>
                                    </p:set>
                                    <p:animEffect transition="in" filter="fade">
                                      <p:cBhvr>
                                        <p:cTn id="10" dur="2000"/>
                                        <p:tgtEl>
                                          <p:spTgt spid="1855"/>
                                        </p:tgtEl>
                                      </p:cBhvr>
                                    </p:animEffect>
                                  </p:childTnLst>
                                </p:cTn>
                              </p:par>
                              <p:par>
                                <p:cTn id="11" presetID="10" presetClass="entr" presetSubtype="0" fill="hold" nodeType="withEffect">
                                  <p:stCondLst>
                                    <p:cond delay="0"/>
                                  </p:stCondLst>
                                  <p:childTnLst>
                                    <p:set>
                                      <p:cBhvr>
                                        <p:cTn id="12" dur="1" fill="hold">
                                          <p:stCondLst>
                                            <p:cond delay="0"/>
                                          </p:stCondLst>
                                        </p:cTn>
                                        <p:tgtEl>
                                          <p:spTgt spid="1859"/>
                                        </p:tgtEl>
                                        <p:attrNameLst>
                                          <p:attrName>style.visibility</p:attrName>
                                        </p:attrNameLst>
                                      </p:cBhvr>
                                      <p:to>
                                        <p:strVal val="visible"/>
                                      </p:to>
                                    </p:set>
                                    <p:animEffect transition="in" filter="fade">
                                      <p:cBhvr>
                                        <p:cTn id="13" dur="2000"/>
                                        <p:tgtEl>
                                          <p:spTgt spid="1859"/>
                                        </p:tgtEl>
                                      </p:cBhvr>
                                    </p:animEffect>
                                  </p:childTnLst>
                                </p:cTn>
                              </p:par>
                              <p:par>
                                <p:cTn id="14" presetID="10" presetClass="entr" presetSubtype="0" fill="hold" nodeType="withEffect">
                                  <p:stCondLst>
                                    <p:cond delay="0"/>
                                  </p:stCondLst>
                                  <p:childTnLst>
                                    <p:set>
                                      <p:cBhvr>
                                        <p:cTn id="15" dur="1" fill="hold">
                                          <p:stCondLst>
                                            <p:cond delay="0"/>
                                          </p:stCondLst>
                                        </p:cTn>
                                        <p:tgtEl>
                                          <p:spTgt spid="1866"/>
                                        </p:tgtEl>
                                        <p:attrNameLst>
                                          <p:attrName>style.visibility</p:attrName>
                                        </p:attrNameLst>
                                      </p:cBhvr>
                                      <p:to>
                                        <p:strVal val="visible"/>
                                      </p:to>
                                    </p:set>
                                    <p:animEffect transition="in" filter="fade">
                                      <p:cBhvr>
                                        <p:cTn id="16" dur="2000"/>
                                        <p:tgtEl>
                                          <p:spTgt spid="1866"/>
                                        </p:tgtEl>
                                      </p:cBhvr>
                                    </p:animEffect>
                                  </p:childTnLst>
                                </p:cTn>
                              </p:par>
                              <p:par>
                                <p:cTn id="17" presetID="10" presetClass="entr" presetSubtype="0" fill="hold" nodeType="withEffect">
                                  <p:stCondLst>
                                    <p:cond delay="0"/>
                                  </p:stCondLst>
                                  <p:childTnLst>
                                    <p:set>
                                      <p:cBhvr>
                                        <p:cTn id="18" dur="1" fill="hold">
                                          <p:stCondLst>
                                            <p:cond delay="0"/>
                                          </p:stCondLst>
                                        </p:cTn>
                                        <p:tgtEl>
                                          <p:spTgt spid="1865"/>
                                        </p:tgtEl>
                                        <p:attrNameLst>
                                          <p:attrName>style.visibility</p:attrName>
                                        </p:attrNameLst>
                                      </p:cBhvr>
                                      <p:to>
                                        <p:strVal val="visible"/>
                                      </p:to>
                                    </p:set>
                                    <p:animEffect transition="in" filter="fade">
                                      <p:cBhvr>
                                        <p:cTn id="19" dur="2000"/>
                                        <p:tgtEl>
                                          <p:spTgt spid="1865"/>
                                        </p:tgtEl>
                                      </p:cBhvr>
                                    </p:animEffect>
                                  </p:childTnLst>
                                </p:cTn>
                              </p:par>
                              <p:par>
                                <p:cTn id="20" presetID="10" presetClass="entr" presetSubtype="0" fill="hold" nodeType="withEffect">
                                  <p:stCondLst>
                                    <p:cond delay="0"/>
                                  </p:stCondLst>
                                  <p:childTnLst>
                                    <p:set>
                                      <p:cBhvr>
                                        <p:cTn id="21" dur="1" fill="hold">
                                          <p:stCondLst>
                                            <p:cond delay="0"/>
                                          </p:stCondLst>
                                        </p:cTn>
                                        <p:tgtEl>
                                          <p:spTgt spid="1862"/>
                                        </p:tgtEl>
                                        <p:attrNameLst>
                                          <p:attrName>style.visibility</p:attrName>
                                        </p:attrNameLst>
                                      </p:cBhvr>
                                      <p:to>
                                        <p:strVal val="visible"/>
                                      </p:to>
                                    </p:set>
                                    <p:animEffect transition="in" filter="fade">
                                      <p:cBhvr>
                                        <p:cTn id="22" dur="2000"/>
                                        <p:tgtEl>
                                          <p:spTgt spid="1862"/>
                                        </p:tgtEl>
                                      </p:cBhvr>
                                    </p:animEffect>
                                  </p:childTnLst>
                                </p:cTn>
                              </p:par>
                              <p:par>
                                <p:cTn id="23" presetID="10" presetClass="entr" presetSubtype="0" fill="hold" nodeType="withEffect">
                                  <p:stCondLst>
                                    <p:cond delay="0"/>
                                  </p:stCondLst>
                                  <p:childTnLst>
                                    <p:set>
                                      <p:cBhvr>
                                        <p:cTn id="24" dur="1" fill="hold">
                                          <p:stCondLst>
                                            <p:cond delay="0"/>
                                          </p:stCondLst>
                                        </p:cTn>
                                        <p:tgtEl>
                                          <p:spTgt spid="1867"/>
                                        </p:tgtEl>
                                        <p:attrNameLst>
                                          <p:attrName>style.visibility</p:attrName>
                                        </p:attrNameLst>
                                      </p:cBhvr>
                                      <p:to>
                                        <p:strVal val="visible"/>
                                      </p:to>
                                    </p:set>
                                    <p:animEffect transition="in" filter="fade">
                                      <p:cBhvr>
                                        <p:cTn id="25" dur="2000"/>
                                        <p:tgtEl>
                                          <p:spTgt spid="1867"/>
                                        </p:tgtEl>
                                      </p:cBhvr>
                                    </p:animEffect>
                                  </p:childTnLst>
                                </p:cTn>
                              </p:par>
                              <p:par>
                                <p:cTn id="26" presetID="10" presetClass="entr" presetSubtype="0" fill="hold" nodeType="withEffect">
                                  <p:stCondLst>
                                    <p:cond delay="0"/>
                                  </p:stCondLst>
                                  <p:childTnLst>
                                    <p:set>
                                      <p:cBhvr>
                                        <p:cTn id="27" dur="1" fill="hold">
                                          <p:stCondLst>
                                            <p:cond delay="0"/>
                                          </p:stCondLst>
                                        </p:cTn>
                                        <p:tgtEl>
                                          <p:spTgt spid="1871"/>
                                        </p:tgtEl>
                                        <p:attrNameLst>
                                          <p:attrName>style.visibility</p:attrName>
                                        </p:attrNameLst>
                                      </p:cBhvr>
                                      <p:to>
                                        <p:strVal val="visible"/>
                                      </p:to>
                                    </p:set>
                                    <p:animEffect transition="in" filter="fade">
                                      <p:cBhvr>
                                        <p:cTn id="28" dur="2000"/>
                                        <p:tgtEl>
                                          <p:spTgt spid="1871"/>
                                        </p:tgtEl>
                                      </p:cBhvr>
                                    </p:animEffect>
                                  </p:childTnLst>
                                </p:cTn>
                              </p:par>
                              <p:par>
                                <p:cTn id="29" presetID="10" presetClass="entr" presetSubtype="0" fill="hold" nodeType="withEffect">
                                  <p:stCondLst>
                                    <p:cond delay="0"/>
                                  </p:stCondLst>
                                  <p:childTnLst>
                                    <p:set>
                                      <p:cBhvr>
                                        <p:cTn id="30" dur="1" fill="hold">
                                          <p:stCondLst>
                                            <p:cond delay="0"/>
                                          </p:stCondLst>
                                        </p:cTn>
                                        <p:tgtEl>
                                          <p:spTgt spid="1876"/>
                                        </p:tgtEl>
                                        <p:attrNameLst>
                                          <p:attrName>style.visibility</p:attrName>
                                        </p:attrNameLst>
                                      </p:cBhvr>
                                      <p:to>
                                        <p:strVal val="visible"/>
                                      </p:to>
                                    </p:set>
                                    <p:animEffect transition="in" filter="fade">
                                      <p:cBhvr>
                                        <p:cTn id="31" dur="2000"/>
                                        <p:tgtEl>
                                          <p:spTgt spid="1876"/>
                                        </p:tgtEl>
                                      </p:cBhvr>
                                    </p:animEffect>
                                  </p:childTnLst>
                                </p:cTn>
                              </p:par>
                              <p:par>
                                <p:cTn id="32" presetID="10" presetClass="entr" presetSubtype="0" fill="hold" nodeType="withEffect">
                                  <p:stCondLst>
                                    <p:cond delay="0"/>
                                  </p:stCondLst>
                                  <p:childTnLst>
                                    <p:set>
                                      <p:cBhvr>
                                        <p:cTn id="33" dur="1" fill="hold">
                                          <p:stCondLst>
                                            <p:cond delay="0"/>
                                          </p:stCondLst>
                                        </p:cTn>
                                        <p:tgtEl>
                                          <p:spTgt spid="1875"/>
                                        </p:tgtEl>
                                        <p:attrNameLst>
                                          <p:attrName>style.visibility</p:attrName>
                                        </p:attrNameLst>
                                      </p:cBhvr>
                                      <p:to>
                                        <p:strVal val="visible"/>
                                      </p:to>
                                    </p:set>
                                    <p:animEffect transition="in" filter="fade">
                                      <p:cBhvr>
                                        <p:cTn id="34" dur="2000"/>
                                        <p:tgtEl>
                                          <p:spTgt spid="1875"/>
                                        </p:tgtEl>
                                      </p:cBhvr>
                                    </p:animEffect>
                                  </p:childTnLst>
                                </p:cTn>
                              </p:par>
                              <p:par>
                                <p:cTn id="35" presetID="10" presetClass="entr" presetSubtype="0" fill="hold" nodeType="withEffect">
                                  <p:stCondLst>
                                    <p:cond delay="0"/>
                                  </p:stCondLst>
                                  <p:childTnLst>
                                    <p:set>
                                      <p:cBhvr>
                                        <p:cTn id="36" dur="1" fill="hold">
                                          <p:stCondLst>
                                            <p:cond delay="0"/>
                                          </p:stCondLst>
                                        </p:cTn>
                                        <p:tgtEl>
                                          <p:spTgt spid="1872"/>
                                        </p:tgtEl>
                                        <p:attrNameLst>
                                          <p:attrName>style.visibility</p:attrName>
                                        </p:attrNameLst>
                                      </p:cBhvr>
                                      <p:to>
                                        <p:strVal val="visible"/>
                                      </p:to>
                                    </p:set>
                                    <p:animEffect transition="in" filter="fade">
                                      <p:cBhvr>
                                        <p:cTn id="37" dur="2000"/>
                                        <p:tgtEl>
                                          <p:spTgt spid="1872"/>
                                        </p:tgtEl>
                                      </p:cBhvr>
                                    </p:animEffect>
                                  </p:childTnLst>
                                </p:cTn>
                              </p:par>
                              <p:par>
                                <p:cTn id="38" presetID="10" presetClass="entr" presetSubtype="0" fill="hold" nodeType="withEffect">
                                  <p:stCondLst>
                                    <p:cond delay="0"/>
                                  </p:stCondLst>
                                  <p:childTnLst>
                                    <p:set>
                                      <p:cBhvr>
                                        <p:cTn id="39" dur="1" fill="hold">
                                          <p:stCondLst>
                                            <p:cond delay="0"/>
                                          </p:stCondLst>
                                        </p:cTn>
                                        <p:tgtEl>
                                          <p:spTgt spid="1877"/>
                                        </p:tgtEl>
                                        <p:attrNameLst>
                                          <p:attrName>style.visibility</p:attrName>
                                        </p:attrNameLst>
                                      </p:cBhvr>
                                      <p:to>
                                        <p:strVal val="visible"/>
                                      </p:to>
                                    </p:set>
                                    <p:animEffect transition="in" filter="fade">
                                      <p:cBhvr>
                                        <p:cTn id="40" dur="2000"/>
                                        <p:tgtEl>
                                          <p:spTgt spid="1877"/>
                                        </p:tgtEl>
                                      </p:cBhvr>
                                    </p:animEffect>
                                  </p:childTnLst>
                                </p:cTn>
                              </p:par>
                              <p:par>
                                <p:cTn id="41" presetID="10" presetClass="entr" presetSubtype="0" fill="hold" nodeType="withEffect">
                                  <p:stCondLst>
                                    <p:cond delay="0"/>
                                  </p:stCondLst>
                                  <p:childTnLst>
                                    <p:set>
                                      <p:cBhvr>
                                        <p:cTn id="42" dur="1" fill="hold">
                                          <p:stCondLst>
                                            <p:cond delay="0"/>
                                          </p:stCondLst>
                                        </p:cTn>
                                        <p:tgtEl>
                                          <p:spTgt spid="1878"/>
                                        </p:tgtEl>
                                        <p:attrNameLst>
                                          <p:attrName>style.visibility</p:attrName>
                                        </p:attrNameLst>
                                      </p:cBhvr>
                                      <p:to>
                                        <p:strVal val="visible"/>
                                      </p:to>
                                    </p:set>
                                    <p:animEffect transition="in" filter="fade">
                                      <p:cBhvr>
                                        <p:cTn id="43" dur="2000"/>
                                        <p:tgtEl>
                                          <p:spTgt spid="1878"/>
                                        </p:tgtEl>
                                      </p:cBhvr>
                                    </p:animEffect>
                                  </p:childTnLst>
                                </p:cTn>
                              </p:par>
                              <p:par>
                                <p:cTn id="44" presetID="10" presetClass="entr" presetSubtype="0" fill="hold" nodeType="withEffect">
                                  <p:stCondLst>
                                    <p:cond delay="0"/>
                                  </p:stCondLst>
                                  <p:childTnLst>
                                    <p:set>
                                      <p:cBhvr>
                                        <p:cTn id="45" dur="1" fill="hold">
                                          <p:stCondLst>
                                            <p:cond delay="0"/>
                                          </p:stCondLst>
                                        </p:cTn>
                                        <p:tgtEl>
                                          <p:spTgt spid="1881"/>
                                        </p:tgtEl>
                                        <p:attrNameLst>
                                          <p:attrName>style.visibility</p:attrName>
                                        </p:attrNameLst>
                                      </p:cBhvr>
                                      <p:to>
                                        <p:strVal val="visible"/>
                                      </p:to>
                                    </p:set>
                                    <p:animEffect transition="in" filter="fade">
                                      <p:cBhvr>
                                        <p:cTn id="46" dur="2000"/>
                                        <p:tgtEl>
                                          <p:spTgt spid="1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6"/>
          <p:cNvSpPr/>
          <p:nvPr/>
        </p:nvSpPr>
        <p:spPr>
          <a:xfrm>
            <a:off x="1111661" y="1771650"/>
            <a:ext cx="1729599" cy="959927"/>
          </a:xfrm>
          <a:custGeom>
            <a:avLst/>
            <a:gdLst/>
            <a:ahLst/>
            <a:cxnLst/>
            <a:rect l="l" t="t" r="r" b="b"/>
            <a:pathLst>
              <a:path w="3548919" h="1969650" extrusionOk="0">
                <a:moveTo>
                  <a:pt x="0" y="0"/>
                </a:moveTo>
                <a:lnTo>
                  <a:pt x="3548919" y="0"/>
                </a:lnTo>
                <a:lnTo>
                  <a:pt x="3548919" y="1969650"/>
                </a:lnTo>
                <a:lnTo>
                  <a:pt x="0" y="1969650"/>
                </a:lnTo>
                <a:lnTo>
                  <a:pt x="0" y="0"/>
                </a:lnTo>
                <a:close/>
              </a:path>
            </a:pathLst>
          </a:custGeom>
          <a:blipFill rotWithShape="1">
            <a:blip r:embed="rId3">
              <a:alphaModFix amt="30000"/>
            </a:blip>
            <a:stretch>
              <a:fillRect/>
            </a:stretch>
          </a:blipFill>
          <a:ln>
            <a:noFill/>
          </a:ln>
        </p:spPr>
      </p:sp>
      <p:sp>
        <p:nvSpPr>
          <p:cNvPr id="203" name="Google Shape;203;p6"/>
          <p:cNvSpPr/>
          <p:nvPr/>
        </p:nvSpPr>
        <p:spPr>
          <a:xfrm rot="10800000" flipH="1">
            <a:off x="2699200" y="2756474"/>
            <a:ext cx="1729599" cy="959927"/>
          </a:xfrm>
          <a:custGeom>
            <a:avLst/>
            <a:gdLst/>
            <a:ahLst/>
            <a:cxnLst/>
            <a:rect l="l" t="t" r="r" b="b"/>
            <a:pathLst>
              <a:path w="3548919" h="1969650" extrusionOk="0">
                <a:moveTo>
                  <a:pt x="3548919" y="0"/>
                </a:moveTo>
                <a:lnTo>
                  <a:pt x="0" y="0"/>
                </a:lnTo>
                <a:lnTo>
                  <a:pt x="0" y="1969651"/>
                </a:lnTo>
                <a:lnTo>
                  <a:pt x="3548919" y="1969651"/>
                </a:lnTo>
                <a:lnTo>
                  <a:pt x="3548919" y="0"/>
                </a:lnTo>
                <a:close/>
              </a:path>
            </a:pathLst>
          </a:custGeom>
          <a:blipFill rotWithShape="1">
            <a:blip r:embed="rId3">
              <a:alphaModFix amt="30000"/>
            </a:blip>
            <a:stretch>
              <a:fillRect/>
            </a:stretch>
          </a:blipFill>
          <a:ln>
            <a:noFill/>
          </a:ln>
        </p:spPr>
      </p:sp>
      <p:sp>
        <p:nvSpPr>
          <p:cNvPr id="204" name="Google Shape;204;p6"/>
          <p:cNvSpPr/>
          <p:nvPr/>
        </p:nvSpPr>
        <p:spPr>
          <a:xfrm rot="10800000" flipH="1">
            <a:off x="5880102" y="2756474"/>
            <a:ext cx="1729599" cy="959927"/>
          </a:xfrm>
          <a:custGeom>
            <a:avLst/>
            <a:gdLst/>
            <a:ahLst/>
            <a:cxnLst/>
            <a:rect l="l" t="t" r="r" b="b"/>
            <a:pathLst>
              <a:path w="3548919" h="1969650" extrusionOk="0">
                <a:moveTo>
                  <a:pt x="3548920" y="0"/>
                </a:moveTo>
                <a:lnTo>
                  <a:pt x="0" y="0"/>
                </a:lnTo>
                <a:lnTo>
                  <a:pt x="0" y="1969651"/>
                </a:lnTo>
                <a:lnTo>
                  <a:pt x="3548920" y="1969651"/>
                </a:lnTo>
                <a:lnTo>
                  <a:pt x="3548920" y="0"/>
                </a:lnTo>
                <a:close/>
              </a:path>
            </a:pathLst>
          </a:custGeom>
          <a:blipFill rotWithShape="1">
            <a:blip r:embed="rId3">
              <a:alphaModFix amt="30000"/>
            </a:blip>
            <a:stretch>
              <a:fillRect/>
            </a:stretch>
          </a:blipFill>
          <a:ln>
            <a:noFill/>
          </a:ln>
        </p:spPr>
      </p:sp>
      <p:sp>
        <p:nvSpPr>
          <p:cNvPr id="205" name="Google Shape;205;p6"/>
          <p:cNvSpPr/>
          <p:nvPr/>
        </p:nvSpPr>
        <p:spPr>
          <a:xfrm>
            <a:off x="7452502" y="1771650"/>
            <a:ext cx="1729599" cy="959927"/>
          </a:xfrm>
          <a:custGeom>
            <a:avLst/>
            <a:gdLst/>
            <a:ahLst/>
            <a:cxnLst/>
            <a:rect l="l" t="t" r="r" b="b"/>
            <a:pathLst>
              <a:path w="3548919" h="1969650" extrusionOk="0">
                <a:moveTo>
                  <a:pt x="0" y="0"/>
                </a:moveTo>
                <a:lnTo>
                  <a:pt x="3548919" y="0"/>
                </a:lnTo>
                <a:lnTo>
                  <a:pt x="3548919" y="1969650"/>
                </a:lnTo>
                <a:lnTo>
                  <a:pt x="0" y="1969650"/>
                </a:lnTo>
                <a:lnTo>
                  <a:pt x="0" y="0"/>
                </a:lnTo>
                <a:close/>
              </a:path>
            </a:pathLst>
          </a:custGeom>
          <a:blipFill rotWithShape="1">
            <a:blip r:embed="rId3">
              <a:alphaModFix amt="30000"/>
            </a:blip>
            <a:stretch>
              <a:fillRect/>
            </a:stretch>
          </a:blipFill>
          <a:ln>
            <a:noFill/>
          </a:ln>
        </p:spPr>
      </p:sp>
      <p:grpSp>
        <p:nvGrpSpPr>
          <p:cNvPr id="206" name="Google Shape;206;p6"/>
          <p:cNvGrpSpPr/>
          <p:nvPr/>
        </p:nvGrpSpPr>
        <p:grpSpPr>
          <a:xfrm>
            <a:off x="1396137" y="1964189"/>
            <a:ext cx="1175030" cy="1179061"/>
            <a:chOff x="0" y="-4810"/>
            <a:chExt cx="635000" cy="637179"/>
          </a:xfrm>
        </p:grpSpPr>
        <p:sp>
          <p:nvSpPr>
            <p:cNvPr id="207" name="Google Shape;207;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08" name="Google Shape;208;p6"/>
            <p:cNvSpPr txBox="1"/>
            <p:nvPr/>
          </p:nvSpPr>
          <p:spPr>
            <a:xfrm>
              <a:off x="0" y="-4810"/>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dirty="0">
                  <a:solidFill>
                    <a:srgbClr val="FFFFFF"/>
                  </a:solidFill>
                  <a:latin typeface="Ultra"/>
                  <a:ea typeface="Ultra"/>
                  <a:cs typeface="Ultra"/>
                  <a:sym typeface="Ultra"/>
                </a:rPr>
                <a:t>1</a:t>
              </a:r>
              <a:endParaRPr sz="2000" b="1" i="0" u="none" strike="noStrike" cap="none" dirty="0">
                <a:solidFill>
                  <a:srgbClr val="FFFFFF"/>
                </a:solidFill>
                <a:latin typeface="Ultra"/>
                <a:ea typeface="Ultra"/>
                <a:cs typeface="Ultra"/>
                <a:sym typeface="Ultra"/>
              </a:endParaRPr>
            </a:p>
          </p:txBody>
        </p:sp>
      </p:grpSp>
      <p:grpSp>
        <p:nvGrpSpPr>
          <p:cNvPr id="209" name="Google Shape;209;p6"/>
          <p:cNvGrpSpPr/>
          <p:nvPr/>
        </p:nvGrpSpPr>
        <p:grpSpPr>
          <a:xfrm>
            <a:off x="4568910" y="1964189"/>
            <a:ext cx="1175030" cy="1179061"/>
            <a:chOff x="0" y="-4810"/>
            <a:chExt cx="635000" cy="637179"/>
          </a:xfrm>
        </p:grpSpPr>
        <p:sp>
          <p:nvSpPr>
            <p:cNvPr id="210" name="Google Shape;210;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8BD7E8"/>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1" name="Google Shape;211;p6"/>
            <p:cNvSpPr txBox="1"/>
            <p:nvPr/>
          </p:nvSpPr>
          <p:spPr>
            <a:xfrm>
              <a:off x="0" y="-4810"/>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a:solidFill>
                    <a:srgbClr val="FFFFFF"/>
                  </a:solidFill>
                  <a:latin typeface="Ultra"/>
                  <a:ea typeface="Ultra"/>
                  <a:cs typeface="Ultra"/>
                  <a:sym typeface="Ultra"/>
                </a:rPr>
                <a:t>3</a:t>
              </a:r>
              <a:endParaRPr sz="2000" b="1" i="0" u="none" strike="noStrike" cap="none" dirty="0">
                <a:solidFill>
                  <a:srgbClr val="FFFFFF"/>
                </a:solidFill>
                <a:latin typeface="Ultra"/>
                <a:ea typeface="Ultra"/>
                <a:cs typeface="Ultra"/>
                <a:sym typeface="Ultra"/>
              </a:endParaRPr>
            </a:p>
          </p:txBody>
        </p:sp>
      </p:grpSp>
      <p:grpSp>
        <p:nvGrpSpPr>
          <p:cNvPr id="212" name="Google Shape;212;p6"/>
          <p:cNvGrpSpPr/>
          <p:nvPr/>
        </p:nvGrpSpPr>
        <p:grpSpPr>
          <a:xfrm>
            <a:off x="7736978" y="1964189"/>
            <a:ext cx="1175030" cy="1179061"/>
            <a:chOff x="0" y="-4810"/>
            <a:chExt cx="635000" cy="637179"/>
          </a:xfrm>
        </p:grpSpPr>
        <p:sp>
          <p:nvSpPr>
            <p:cNvPr id="213" name="Google Shape;213;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FBDF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 name="Google Shape;214;p6"/>
            <p:cNvSpPr txBox="1"/>
            <p:nvPr/>
          </p:nvSpPr>
          <p:spPr>
            <a:xfrm>
              <a:off x="0" y="-4810"/>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a:solidFill>
                    <a:srgbClr val="FFFFFF"/>
                  </a:solidFill>
                  <a:latin typeface="Ultra"/>
                  <a:ea typeface="Ultra"/>
                  <a:cs typeface="Ultra"/>
                  <a:sym typeface="Ultra"/>
                </a:rPr>
                <a:t>5</a:t>
              </a:r>
              <a:endParaRPr sz="2000" b="1" i="0" u="none" strike="noStrike" cap="none" dirty="0">
                <a:solidFill>
                  <a:srgbClr val="FFFFFF"/>
                </a:solidFill>
                <a:latin typeface="Ultra"/>
                <a:ea typeface="Ultra"/>
                <a:cs typeface="Ultra"/>
                <a:sym typeface="Ultra"/>
              </a:endParaRPr>
            </a:p>
          </p:txBody>
        </p:sp>
      </p:grpSp>
      <p:grpSp>
        <p:nvGrpSpPr>
          <p:cNvPr id="215" name="Google Shape;215;p6"/>
          <p:cNvGrpSpPr/>
          <p:nvPr/>
        </p:nvGrpSpPr>
        <p:grpSpPr>
          <a:xfrm>
            <a:off x="2983676" y="2383288"/>
            <a:ext cx="1175030" cy="1179062"/>
            <a:chOff x="0" y="-5204"/>
            <a:chExt cx="635000" cy="637179"/>
          </a:xfrm>
        </p:grpSpPr>
        <p:sp>
          <p:nvSpPr>
            <p:cNvPr id="216" name="Google Shape;216;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FD7D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7" name="Google Shape;217;p6"/>
            <p:cNvSpPr txBox="1"/>
            <p:nvPr/>
          </p:nvSpPr>
          <p:spPr>
            <a:xfrm>
              <a:off x="0" y="-5204"/>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dirty="0">
                  <a:solidFill>
                    <a:srgbClr val="FFFFFF"/>
                  </a:solidFill>
                  <a:latin typeface="Ultra"/>
                  <a:ea typeface="Ultra"/>
                  <a:cs typeface="Ultra"/>
                  <a:sym typeface="Ultra"/>
                </a:rPr>
                <a:t>2</a:t>
              </a:r>
              <a:endParaRPr sz="2000" b="1" i="0" u="none" strike="noStrike" cap="none" dirty="0">
                <a:solidFill>
                  <a:srgbClr val="FFFFFF"/>
                </a:solidFill>
                <a:latin typeface="Ultra"/>
                <a:ea typeface="Ultra"/>
                <a:cs typeface="Ultra"/>
                <a:sym typeface="Ultra"/>
              </a:endParaRPr>
            </a:p>
          </p:txBody>
        </p:sp>
      </p:grpSp>
      <p:grpSp>
        <p:nvGrpSpPr>
          <p:cNvPr id="218" name="Google Shape;218;p6"/>
          <p:cNvGrpSpPr/>
          <p:nvPr/>
        </p:nvGrpSpPr>
        <p:grpSpPr>
          <a:xfrm>
            <a:off x="6156448" y="2383288"/>
            <a:ext cx="1175030" cy="1179062"/>
            <a:chOff x="0" y="-5204"/>
            <a:chExt cx="635000" cy="637179"/>
          </a:xfrm>
        </p:grpSpPr>
        <p:sp>
          <p:nvSpPr>
            <p:cNvPr id="219" name="Google Shape;219;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0C0C0C"/>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0" name="Google Shape;220;p6"/>
            <p:cNvSpPr txBox="1"/>
            <p:nvPr/>
          </p:nvSpPr>
          <p:spPr>
            <a:xfrm>
              <a:off x="0" y="-5204"/>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dirty="0">
                  <a:solidFill>
                    <a:srgbClr val="FFFFFF"/>
                  </a:solidFill>
                  <a:latin typeface="Ultra"/>
                  <a:ea typeface="Ultra"/>
                  <a:cs typeface="Ultra"/>
                  <a:sym typeface="Ultra"/>
                </a:rPr>
                <a:t>4</a:t>
              </a:r>
              <a:endParaRPr sz="2000" b="1" i="0" u="none" strike="noStrike" cap="none" dirty="0">
                <a:solidFill>
                  <a:srgbClr val="FFFFFF"/>
                </a:solidFill>
                <a:latin typeface="Ultra"/>
                <a:ea typeface="Ultra"/>
                <a:cs typeface="Ultra"/>
                <a:sym typeface="Ultra"/>
              </a:endParaRPr>
            </a:p>
          </p:txBody>
        </p:sp>
      </p:grpSp>
      <p:sp>
        <p:nvSpPr>
          <p:cNvPr id="221" name="Google Shape;221;p6"/>
          <p:cNvSpPr txBox="1"/>
          <p:nvPr/>
        </p:nvSpPr>
        <p:spPr>
          <a:xfrm>
            <a:off x="1496394" y="3280012"/>
            <a:ext cx="979586" cy="230832"/>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a:solidFill>
                  <a:srgbClr val="191919"/>
                </a:solidFill>
                <a:latin typeface="Microsoft JhengHei"/>
                <a:ea typeface="Microsoft JhengHei"/>
                <a:cs typeface="Microsoft JhengHei"/>
                <a:sym typeface="Microsoft JhengHei"/>
              </a:rPr>
              <a:t>計畫核定</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222" name="Google Shape;222;p6"/>
          <p:cNvSpPr txBox="1"/>
          <p:nvPr/>
        </p:nvSpPr>
        <p:spPr>
          <a:xfrm>
            <a:off x="4666815" y="3280012"/>
            <a:ext cx="979586" cy="230832"/>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dirty="0">
                <a:solidFill>
                  <a:srgbClr val="191919"/>
                </a:solidFill>
                <a:latin typeface="Microsoft JhengHei"/>
                <a:ea typeface="Microsoft JhengHei"/>
                <a:cs typeface="Microsoft JhengHei"/>
                <a:sym typeface="Microsoft JhengHei"/>
              </a:rPr>
              <a:t>計畫執行</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223" name="Google Shape;223;p6"/>
          <p:cNvSpPr txBox="1"/>
          <p:nvPr/>
        </p:nvSpPr>
        <p:spPr>
          <a:xfrm>
            <a:off x="7837235" y="3280011"/>
            <a:ext cx="979584" cy="230832"/>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a:solidFill>
                  <a:srgbClr val="191919"/>
                </a:solidFill>
                <a:latin typeface="Microsoft JhengHei"/>
                <a:ea typeface="Microsoft JhengHei"/>
                <a:cs typeface="Microsoft JhengHei"/>
                <a:sym typeface="Microsoft JhengHei"/>
              </a:rPr>
              <a:t>結餘款</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224" name="Google Shape;224;p6"/>
          <p:cNvSpPr txBox="1"/>
          <p:nvPr/>
        </p:nvSpPr>
        <p:spPr>
          <a:xfrm>
            <a:off x="3125736" y="2038350"/>
            <a:ext cx="979586" cy="230833"/>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a:solidFill>
                  <a:srgbClr val="191919"/>
                </a:solidFill>
                <a:latin typeface="Microsoft JhengHei"/>
                <a:ea typeface="Microsoft JhengHei"/>
                <a:cs typeface="Microsoft JhengHei"/>
                <a:sym typeface="Microsoft JhengHei"/>
              </a:rPr>
              <a:t>經費請領</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225" name="Google Shape;225;p6"/>
          <p:cNvSpPr txBox="1"/>
          <p:nvPr/>
        </p:nvSpPr>
        <p:spPr>
          <a:xfrm>
            <a:off x="6164170" y="2038350"/>
            <a:ext cx="979586" cy="230833"/>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a:solidFill>
                  <a:srgbClr val="191919"/>
                </a:solidFill>
                <a:latin typeface="Microsoft JhengHei"/>
                <a:ea typeface="Microsoft JhengHei"/>
                <a:cs typeface="Microsoft JhengHei"/>
                <a:sym typeface="Microsoft JhengHei"/>
              </a:rPr>
              <a:t>計畫結案</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226" name="Google Shape;226;p6"/>
          <p:cNvSpPr txBox="1"/>
          <p:nvPr/>
        </p:nvSpPr>
        <p:spPr>
          <a:xfrm>
            <a:off x="1775069" y="361950"/>
            <a:ext cx="5593862" cy="304988"/>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一、計畫執行順序</a:t>
            </a:r>
            <a:endParaRPr sz="2400" b="1" i="0" u="none" strike="noStrike" cap="none" dirty="0">
              <a:solidFill>
                <a:srgbClr val="191919"/>
              </a:solidFill>
              <a:latin typeface="Microsoft JhengHei"/>
              <a:ea typeface="Microsoft JhengHei"/>
              <a:cs typeface="Microsoft JhengHei"/>
              <a:sym typeface="Microsoft JhengHei"/>
            </a:endParaRPr>
          </a:p>
        </p:txBody>
      </p:sp>
      <p:grpSp>
        <p:nvGrpSpPr>
          <p:cNvPr id="227" name="Google Shape;227;p6"/>
          <p:cNvGrpSpPr/>
          <p:nvPr/>
        </p:nvGrpSpPr>
        <p:grpSpPr>
          <a:xfrm>
            <a:off x="0" y="2383289"/>
            <a:ext cx="1175030" cy="1179062"/>
            <a:chOff x="0" y="-21100"/>
            <a:chExt cx="635000" cy="637179"/>
          </a:xfrm>
        </p:grpSpPr>
        <p:sp>
          <p:nvSpPr>
            <p:cNvPr id="228" name="Google Shape;228;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29" name="Google Shape;229;p6"/>
            <p:cNvSpPr txBox="1"/>
            <p:nvPr/>
          </p:nvSpPr>
          <p:spPr>
            <a:xfrm>
              <a:off x="0" y="-21100"/>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dirty="0">
                  <a:solidFill>
                    <a:srgbClr val="FFFFFF"/>
                  </a:solidFill>
                  <a:latin typeface="Ultra"/>
                  <a:ea typeface="Ultra"/>
                  <a:cs typeface="Ultra"/>
                  <a:sym typeface="Ultra"/>
                </a:rPr>
                <a:t>0</a:t>
              </a:r>
              <a:endParaRPr sz="2000" b="1" i="0" u="none" strike="noStrike" cap="none" dirty="0">
                <a:solidFill>
                  <a:srgbClr val="FFFFFF"/>
                </a:solidFill>
                <a:latin typeface="Ultra"/>
                <a:ea typeface="Ultra"/>
                <a:cs typeface="Ultra"/>
                <a:sym typeface="Ultra"/>
              </a:endParaRPr>
            </a:p>
          </p:txBody>
        </p:sp>
      </p:grpSp>
      <p:sp>
        <p:nvSpPr>
          <p:cNvPr id="230" name="Google Shape;230;p6"/>
          <p:cNvSpPr txBox="1"/>
          <p:nvPr/>
        </p:nvSpPr>
        <p:spPr>
          <a:xfrm>
            <a:off x="87364" y="2038350"/>
            <a:ext cx="979586" cy="230833"/>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a:solidFill>
                  <a:srgbClr val="191919"/>
                </a:solidFill>
                <a:latin typeface="Microsoft JhengHei"/>
                <a:ea typeface="Microsoft JhengHei"/>
                <a:cs typeface="Microsoft JhengHei"/>
                <a:sym typeface="Microsoft JhengHei"/>
              </a:rPr>
              <a:t>計畫申請</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33" name="投影片編號版面配置區 2">
            <a:extLst>
              <a:ext uri="{FF2B5EF4-FFF2-40B4-BE49-F238E27FC236}">
                <a16:creationId xmlns:a16="http://schemas.microsoft.com/office/drawing/2014/main" id="{886E5452-9FF5-4420-857C-C6DF034BE7F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a:t>
            </a:fld>
            <a:endParaRPr lang="zh-TW" altLang="en-US" sz="1000" dirty="0">
              <a:solidFill>
                <a:schemeClr val="tx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74"/>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982" name="Google Shape;1982;p7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83" name="Google Shape;1983;p74"/>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984" name="Google Shape;1984;p7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85" name="Google Shape;1985;p7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986" name="Google Shape;1986;p7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grpSp>
        <p:nvGrpSpPr>
          <p:cNvPr id="1987" name="Google Shape;1987;p74"/>
          <p:cNvGrpSpPr/>
          <p:nvPr/>
        </p:nvGrpSpPr>
        <p:grpSpPr>
          <a:xfrm>
            <a:off x="3444415" y="2076215"/>
            <a:ext cx="2208845" cy="2209625"/>
            <a:chOff x="5990520" y="2324569"/>
            <a:chExt cx="6306892" cy="6309120"/>
          </a:xfrm>
        </p:grpSpPr>
        <p:sp>
          <p:nvSpPr>
            <p:cNvPr id="1988" name="Google Shape;1988;p74"/>
            <p:cNvSpPr/>
            <p:nvPr/>
          </p:nvSpPr>
          <p:spPr>
            <a:xfrm>
              <a:off x="5990520" y="2324569"/>
              <a:ext cx="6306892" cy="6309120"/>
            </a:xfrm>
            <a:custGeom>
              <a:avLst/>
              <a:gdLst/>
              <a:ahLst/>
              <a:cxnLst/>
              <a:rect l="l" t="t" r="r" b="b"/>
              <a:pathLst>
                <a:path w="6832726" h="6835140" extrusionOk="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989" name="Google Shape;1989;p74"/>
            <p:cNvGrpSpPr/>
            <p:nvPr/>
          </p:nvGrpSpPr>
          <p:grpSpPr>
            <a:xfrm>
              <a:off x="6887947" y="3222856"/>
              <a:ext cx="4512106" cy="4512106"/>
              <a:chOff x="0" y="0"/>
              <a:chExt cx="812800" cy="812800"/>
            </a:xfrm>
          </p:grpSpPr>
          <p:sp>
            <p:nvSpPr>
              <p:cNvPr id="1990" name="Google Shape;1990;p7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91" name="Google Shape;1991;p74"/>
              <p:cNvSpPr txBox="1"/>
              <p:nvPr/>
            </p:nvSpPr>
            <p:spPr>
              <a:xfrm>
                <a:off x="76200" y="57150"/>
                <a:ext cx="660400" cy="6794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8833"/>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sp>
        <p:nvSpPr>
          <p:cNvPr id="1992" name="Google Shape;1992;p74"/>
          <p:cNvSpPr/>
          <p:nvPr/>
        </p:nvSpPr>
        <p:spPr>
          <a:xfrm>
            <a:off x="5238598" y="2269548"/>
            <a:ext cx="223520" cy="22352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993" name="Google Shape;1993;p74"/>
          <p:cNvGrpSpPr/>
          <p:nvPr/>
        </p:nvGrpSpPr>
        <p:grpSpPr>
          <a:xfrm rot="5400000">
            <a:off x="2360714" y="2962776"/>
            <a:ext cx="1325372" cy="447743"/>
            <a:chOff x="0" y="-57150"/>
            <a:chExt cx="1624031" cy="463550"/>
          </a:xfrm>
        </p:grpSpPr>
        <p:sp>
          <p:nvSpPr>
            <p:cNvPr id="1994" name="Google Shape;1994;p7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95" name="Google Shape;1995;p74"/>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1996" name="Google Shape;1996;p74"/>
          <p:cNvSpPr txBox="1"/>
          <p:nvPr/>
        </p:nvSpPr>
        <p:spPr>
          <a:xfrm>
            <a:off x="2867329" y="2746947"/>
            <a:ext cx="230400" cy="907921"/>
          </a:xfrm>
          <a:prstGeom prst="rect">
            <a:avLst/>
          </a:prstGeom>
          <a:noFill/>
          <a:ln>
            <a:noFill/>
          </a:ln>
        </p:spPr>
        <p:txBody>
          <a:bodyPr spcFirstLastPara="1" wrap="square" lIns="45725" tIns="22850" rIns="45725" bIns="2285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一般會議</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997" name="Google Shape;1997;p74"/>
          <p:cNvGrpSpPr/>
          <p:nvPr/>
        </p:nvGrpSpPr>
        <p:grpSpPr>
          <a:xfrm>
            <a:off x="5652932" y="2027763"/>
            <a:ext cx="1325372" cy="447743"/>
            <a:chOff x="0" y="-57150"/>
            <a:chExt cx="1624031" cy="463550"/>
          </a:xfrm>
        </p:grpSpPr>
        <p:sp>
          <p:nvSpPr>
            <p:cNvPr id="1998" name="Google Shape;1998;p7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99" name="Google Shape;1999;p74"/>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00" name="Google Shape;2000;p74"/>
          <p:cNvSpPr txBox="1"/>
          <p:nvPr/>
        </p:nvSpPr>
        <p:spPr>
          <a:xfrm>
            <a:off x="3955649" y="3038133"/>
            <a:ext cx="1244533" cy="323145"/>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會議種類</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01" name="Google Shape;2001;p74"/>
          <p:cNvSpPr/>
          <p:nvPr/>
        </p:nvSpPr>
        <p:spPr>
          <a:xfrm>
            <a:off x="5295946" y="2327541"/>
            <a:ext cx="109839" cy="10854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02" name="Google Shape;2002;p74"/>
          <p:cNvSpPr/>
          <p:nvPr/>
        </p:nvSpPr>
        <p:spPr>
          <a:xfrm>
            <a:off x="3333957" y="3076034"/>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03" name="Google Shape;2003;p74"/>
          <p:cNvSpPr/>
          <p:nvPr/>
        </p:nvSpPr>
        <p:spPr>
          <a:xfrm>
            <a:off x="3391305" y="3134027"/>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004" name="Google Shape;2004;p74"/>
          <p:cNvGrpSpPr/>
          <p:nvPr/>
        </p:nvGrpSpPr>
        <p:grpSpPr>
          <a:xfrm>
            <a:off x="300390" y="1673148"/>
            <a:ext cx="1604812" cy="531596"/>
            <a:chOff x="0" y="-38100"/>
            <a:chExt cx="1467458" cy="490583"/>
          </a:xfrm>
        </p:grpSpPr>
        <p:sp>
          <p:nvSpPr>
            <p:cNvPr id="2005" name="Google Shape;2005;p74"/>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06" name="Google Shape;2006;p74"/>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07" name="Google Shape;2007;p74"/>
          <p:cNvSpPr txBox="1"/>
          <p:nvPr/>
        </p:nvSpPr>
        <p:spPr>
          <a:xfrm>
            <a:off x="275594" y="2372783"/>
            <a:ext cx="2424000" cy="2646878"/>
          </a:xfrm>
          <a:prstGeom prst="rect">
            <a:avLst/>
          </a:prstGeom>
          <a:noFill/>
          <a:ln>
            <a:noFill/>
          </a:ln>
        </p:spPr>
        <p:txBody>
          <a:bodyPr spcFirstLastPara="1" wrap="square" lIns="0" tIns="0" rIns="0" bIns="0" anchor="t" anchorCtr="0">
            <a:spAutoFit/>
          </a:bodyPr>
          <a:lstStyle/>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早、中、晚餐：每人單餐以</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120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元為限。</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點心或水果：每人以</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80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元為限。</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單場次會議或活動，請就</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或</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B</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擇  一辦理。</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全日餐費合計</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不得逾</a:t>
            </a:r>
            <a:r>
              <a:rPr kumimoji="0" lang="en-US" altLang="zh-TW"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360</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元</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4572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2"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例：</a:t>
            </a:r>
            <a:endParaRPr lang="en-US" altLang="zh-TW" dirty="0">
              <a:ea typeface="Microsoft JhengHei"/>
            </a:endParaRPr>
          </a:p>
          <a:p>
            <a:pPr lvl="2">
              <a:buSzPts val="1200"/>
              <a:defRPr/>
            </a:pPr>
            <a:r>
              <a:rPr lang="zh-TW" altLang="zh-TW" sz="1200" b="1" dirty="0">
                <a:latin typeface="Microsoft JhengHei"/>
                <a:ea typeface="Microsoft JhengHei"/>
                <a:cs typeface="Microsoft JhengHei"/>
                <a:sym typeface="Microsoft JhengHei"/>
              </a:rPr>
              <a:t>✔</a:t>
            </a:r>
            <a:r>
              <a:rPr lang="en-US" altLang="zh-TW" sz="1200" b="1" dirty="0">
                <a:latin typeface="Microsoft JhengHei"/>
                <a:ea typeface="Microsoft JhengHei"/>
                <a:cs typeface="Microsoft JhengHei"/>
                <a:sym typeface="Microsoft JhengHei"/>
              </a:rPr>
              <a:t> </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會議時間</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12:00~18:00 </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lvl="0">
              <a:buSzPts val="1200"/>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=&gt;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餐費上限</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240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lvl="0">
              <a:buSzPts val="1200"/>
              <a:defRPr/>
            </a:pPr>
            <a:r>
              <a:rPr lang="zh-TW" altLang="zh-TW" sz="1200" b="1" dirty="0">
                <a:latin typeface="Microsoft JhengHei"/>
                <a:ea typeface="Microsoft JhengHei"/>
                <a:cs typeface="Microsoft JhengHei"/>
                <a:sym typeface="Microsoft JhengHei"/>
              </a:rPr>
              <a:t>✔ </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會議時間  </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9:00~17:00</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=&gt;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餐費上限</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240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lvl="0">
              <a:buSzPts val="1300"/>
              <a:defRPr/>
            </a:pPr>
            <a:r>
              <a:rPr lang="zh-TW" altLang="zh-TW" sz="1200" b="1" dirty="0">
                <a:latin typeface="Microsoft JhengHei"/>
                <a:ea typeface="Microsoft JhengHei"/>
                <a:cs typeface="Microsoft JhengHei"/>
                <a:sym typeface="Microsoft JhengHei"/>
              </a:rPr>
              <a:t>✔</a:t>
            </a:r>
            <a:r>
              <a:rPr lang="en-US" altLang="zh-TW" sz="1200" b="1" dirty="0">
                <a:latin typeface="Microsoft JhengHei"/>
                <a:ea typeface="Microsoft JhengHei"/>
                <a:cs typeface="Microsoft JhengHei"/>
                <a:sym typeface="Microsoft JhengHei"/>
              </a:rPr>
              <a:t> </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會議時間  </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8:00~17:00 </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=&gt;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餐費上限</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360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2008" name="Google Shape;2008;p74"/>
          <p:cNvSpPr txBox="1"/>
          <p:nvPr/>
        </p:nvSpPr>
        <p:spPr>
          <a:xfrm>
            <a:off x="146256" y="1926940"/>
            <a:ext cx="16851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360 /</a:t>
            </a:r>
            <a:r>
              <a:rPr kumimoji="0" lang="zh-TW" altLang="en-US" sz="12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09" name="Google Shape;2009;p74"/>
          <p:cNvGrpSpPr/>
          <p:nvPr/>
        </p:nvGrpSpPr>
        <p:grpSpPr>
          <a:xfrm>
            <a:off x="7197117" y="1956281"/>
            <a:ext cx="1356291" cy="531596"/>
            <a:chOff x="0" y="-38100"/>
            <a:chExt cx="1169015" cy="490583"/>
          </a:xfrm>
        </p:grpSpPr>
        <p:sp>
          <p:nvSpPr>
            <p:cNvPr id="2010" name="Google Shape;2010;p74"/>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11" name="Google Shape;2011;p74"/>
            <p:cNvSpPr txBox="1"/>
            <p:nvPr/>
          </p:nvSpPr>
          <p:spPr>
            <a:xfrm>
              <a:off x="1" y="-38100"/>
              <a:ext cx="1169014" cy="490583"/>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12" name="Google Shape;2012;p74"/>
          <p:cNvSpPr txBox="1"/>
          <p:nvPr/>
        </p:nvSpPr>
        <p:spPr>
          <a:xfrm>
            <a:off x="7026407" y="2205198"/>
            <a:ext cx="16851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360-600 /</a:t>
            </a:r>
            <a:r>
              <a:rPr kumimoji="0" lang="zh-TW" altLang="en-US" sz="12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13" name="Google Shape;2013;p74"/>
          <p:cNvGrpSpPr/>
          <p:nvPr/>
        </p:nvGrpSpPr>
        <p:grpSpPr>
          <a:xfrm>
            <a:off x="7748198" y="4065151"/>
            <a:ext cx="1610418" cy="531506"/>
            <a:chOff x="-4984" y="264699"/>
            <a:chExt cx="1472584" cy="490500"/>
          </a:xfrm>
        </p:grpSpPr>
        <p:sp>
          <p:nvSpPr>
            <p:cNvPr id="2014" name="Google Shape;2014;p74"/>
            <p:cNvSpPr/>
            <p:nvPr/>
          </p:nvSpPr>
          <p:spPr>
            <a:xfrm>
              <a:off x="-4984" y="327122"/>
              <a:ext cx="1170298"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15" name="Google Shape;2015;p74"/>
            <p:cNvSpPr txBox="1"/>
            <p:nvPr/>
          </p:nvSpPr>
          <p:spPr>
            <a:xfrm>
              <a:off x="0" y="264699"/>
              <a:ext cx="1467600" cy="4905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16" name="Google Shape;2016;p74"/>
          <p:cNvSpPr txBox="1"/>
          <p:nvPr/>
        </p:nvSpPr>
        <p:spPr>
          <a:xfrm>
            <a:off x="7545567" y="4183158"/>
            <a:ext cx="16851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1500 /</a:t>
            </a:r>
            <a:r>
              <a:rPr kumimoji="0" lang="zh-TW" altLang="en-US"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17" name="Google Shape;2017;p74"/>
          <p:cNvSpPr txBox="1"/>
          <p:nvPr/>
        </p:nvSpPr>
        <p:spPr>
          <a:xfrm>
            <a:off x="5672563" y="2167465"/>
            <a:ext cx="1286100" cy="261600"/>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各類研討會</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18" name="Google Shape;2018;p74"/>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019" name="Google Shape;2019;p74"/>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20" name="Google Shape;2020;p74"/>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會議餐費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021" name="Google Shape;2021;p74"/>
          <p:cNvSpPr txBox="1"/>
          <p:nvPr/>
        </p:nvSpPr>
        <p:spPr>
          <a:xfrm>
            <a:off x="658384" y="1307408"/>
            <a:ext cx="1685100" cy="24622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校內支給標準</a:t>
            </a:r>
            <a:endParaRPr kumimoji="0"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022" name="Google Shape;2022;p74"/>
          <p:cNvGrpSpPr/>
          <p:nvPr/>
        </p:nvGrpSpPr>
        <p:grpSpPr>
          <a:xfrm>
            <a:off x="283330" y="1225897"/>
            <a:ext cx="455205" cy="386494"/>
            <a:chOff x="0" y="-28575"/>
            <a:chExt cx="433534" cy="368095"/>
          </a:xfrm>
        </p:grpSpPr>
        <p:sp>
          <p:nvSpPr>
            <p:cNvPr id="2023" name="Google Shape;2023;p74"/>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24" name="Google Shape;2024;p74"/>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025" name="Google Shape;2025;p74"/>
          <p:cNvCxnSpPr/>
          <p:nvPr/>
        </p:nvCxnSpPr>
        <p:spPr>
          <a:xfrm rot="10800000" flipH="1">
            <a:off x="419571" y="1612392"/>
            <a:ext cx="2020600" cy="9545"/>
          </a:xfrm>
          <a:prstGeom prst="straightConnector1">
            <a:avLst/>
          </a:prstGeom>
          <a:noFill/>
          <a:ln w="31750" cap="flat" cmpd="sng">
            <a:solidFill>
              <a:srgbClr val="FE7DCF"/>
            </a:solidFill>
            <a:prstDash val="solid"/>
            <a:round/>
            <a:headEnd type="none" w="sm" len="sm"/>
            <a:tailEnd type="none" w="sm" len="sm"/>
          </a:ln>
        </p:spPr>
      </p:cxnSp>
      <p:sp>
        <p:nvSpPr>
          <p:cNvPr id="2026" name="Google Shape;2026;p74"/>
          <p:cNvSpPr/>
          <p:nvPr/>
        </p:nvSpPr>
        <p:spPr>
          <a:xfrm>
            <a:off x="438621" y="1315234"/>
            <a:ext cx="169673" cy="253162"/>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sp>
        <p:nvSpPr>
          <p:cNvPr id="2027" name="Google Shape;2027;p74"/>
          <p:cNvSpPr txBox="1"/>
          <p:nvPr/>
        </p:nvSpPr>
        <p:spPr>
          <a:xfrm>
            <a:off x="5802588" y="2746940"/>
            <a:ext cx="2424000" cy="769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每人每日膳費</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含三餐及茶水、點心</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參加對象為校內人員者：</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360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參加對象主要為校外人士者：</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600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28" name="Google Shape;2028;p74"/>
          <p:cNvGrpSpPr/>
          <p:nvPr/>
        </p:nvGrpSpPr>
        <p:grpSpPr>
          <a:xfrm>
            <a:off x="5071649" y="3962724"/>
            <a:ext cx="223520" cy="223520"/>
            <a:chOff x="4963440" y="3519974"/>
            <a:chExt cx="223520" cy="223520"/>
          </a:xfrm>
        </p:grpSpPr>
        <p:sp>
          <p:nvSpPr>
            <p:cNvPr id="2029" name="Google Shape;2029;p74"/>
            <p:cNvSpPr/>
            <p:nvPr/>
          </p:nvSpPr>
          <p:spPr>
            <a:xfrm>
              <a:off x="4963440" y="3519974"/>
              <a:ext cx="223520" cy="22352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30" name="Google Shape;2030;p74"/>
            <p:cNvSpPr/>
            <p:nvPr/>
          </p:nvSpPr>
          <p:spPr>
            <a:xfrm>
              <a:off x="5020788" y="3577967"/>
              <a:ext cx="109839" cy="10854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3" name="群組 2">
            <a:extLst>
              <a:ext uri="{FF2B5EF4-FFF2-40B4-BE49-F238E27FC236}">
                <a16:creationId xmlns:a16="http://schemas.microsoft.com/office/drawing/2014/main" id="{21980BCD-3794-45FC-AE35-0A9FE434E9DD}"/>
              </a:ext>
            </a:extLst>
          </p:cNvPr>
          <p:cNvGrpSpPr/>
          <p:nvPr/>
        </p:nvGrpSpPr>
        <p:grpSpPr>
          <a:xfrm>
            <a:off x="5475868" y="3519474"/>
            <a:ext cx="2520859" cy="612164"/>
            <a:chOff x="5503951" y="3799654"/>
            <a:chExt cx="2520859" cy="612164"/>
          </a:xfrm>
        </p:grpSpPr>
        <p:grpSp>
          <p:nvGrpSpPr>
            <p:cNvPr id="2031" name="Google Shape;2031;p74"/>
            <p:cNvGrpSpPr/>
            <p:nvPr/>
          </p:nvGrpSpPr>
          <p:grpSpPr>
            <a:xfrm>
              <a:off x="5575122" y="3799654"/>
              <a:ext cx="2449688" cy="612164"/>
              <a:chOff x="0" y="-57150"/>
              <a:chExt cx="1624031" cy="463550"/>
            </a:xfrm>
          </p:grpSpPr>
          <p:sp>
            <p:nvSpPr>
              <p:cNvPr id="2032" name="Google Shape;2032;p7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33" name="Google Shape;2033;p74"/>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34" name="Google Shape;2034;p74"/>
            <p:cNvSpPr txBox="1"/>
            <p:nvPr/>
          </p:nvSpPr>
          <p:spPr>
            <a:xfrm>
              <a:off x="5503951" y="3918125"/>
              <a:ext cx="2517600" cy="477000"/>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國際性會議、研討會</a:t>
              </a:r>
              <a:endParaRPr kumimoji="0"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（不包括講習、訓練及研習）</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56" name="投影片編號版面配置區 2">
            <a:extLst>
              <a:ext uri="{FF2B5EF4-FFF2-40B4-BE49-F238E27FC236}">
                <a16:creationId xmlns:a16="http://schemas.microsoft.com/office/drawing/2014/main" id="{18084A2D-1DE7-4512-BAB8-57EA904DF81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60</a:t>
            </a:fld>
            <a:endParaRPr lang="zh-TW" altLang="en-US" sz="1000" dirty="0">
              <a:solidFill>
                <a:schemeClr val="tx1"/>
              </a:solidFill>
            </a:endParaRPr>
          </a:p>
        </p:txBody>
      </p:sp>
      <p:sp>
        <p:nvSpPr>
          <p:cNvPr id="58" name="文字方塊 57">
            <a:extLst>
              <a:ext uri="{FF2B5EF4-FFF2-40B4-BE49-F238E27FC236}">
                <a16:creationId xmlns:a16="http://schemas.microsoft.com/office/drawing/2014/main" id="{0951F4F3-42F7-4C5C-B951-01C1106E9881}"/>
              </a:ext>
            </a:extLst>
          </p:cNvPr>
          <p:cNvSpPr txBox="1"/>
          <p:nvPr/>
        </p:nvSpPr>
        <p:spPr>
          <a:xfrm>
            <a:off x="4993288" y="4241195"/>
            <a:ext cx="37305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zh-TW" altLang="en-US" sz="1200" dirty="0"/>
              <a:t>午、晚餐單餐以 </a:t>
            </a:r>
            <a:r>
              <a:rPr lang="en-US" altLang="zh-TW" sz="1200" dirty="0"/>
              <a:t>600 </a:t>
            </a:r>
            <a:r>
              <a:rPr lang="zh-TW" altLang="en-US" sz="1200" dirty="0"/>
              <a:t>元為限，</a:t>
            </a:r>
            <a:endParaRPr lang="en-US" altLang="zh-TW" sz="1200" dirty="0"/>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zh-TW" altLang="en-US" sz="1200" dirty="0"/>
              <a:t>邀請對象為 國際人士者，每人單餐以 </a:t>
            </a:r>
            <a:r>
              <a:rPr lang="en-US" altLang="zh-TW" sz="1200" dirty="0"/>
              <a:t>1,500 </a:t>
            </a:r>
            <a:r>
              <a:rPr lang="zh-TW" altLang="en-US" sz="1200" dirty="0"/>
              <a:t>元為限，</a:t>
            </a:r>
            <a:endParaRPr lang="en-US" altLang="zh-TW" sz="1200" dirty="0"/>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zh-TW" altLang="en-US" sz="1200" dirty="0"/>
              <a:t>每人每日膳費以 </a:t>
            </a:r>
            <a:r>
              <a:rPr lang="en-US" altLang="zh-TW" sz="1200" dirty="0"/>
              <a:t>1,500 </a:t>
            </a:r>
            <a:r>
              <a:rPr lang="zh-TW" altLang="en-US" sz="1200" dirty="0"/>
              <a:t>元為限。</a:t>
            </a:r>
            <a:endParaRPr kumimoji="0" lang="zh-TW" alt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6514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0"/>
                                        </p:tgtEl>
                                        <p:attrNameLst>
                                          <p:attrName>style.visibility</p:attrName>
                                        </p:attrNameLst>
                                      </p:cBhvr>
                                      <p:to>
                                        <p:strVal val="visible"/>
                                      </p:to>
                                    </p:set>
                                    <p:animEffect transition="in" filter="fade">
                                      <p:cBhvr>
                                        <p:cTn id="7" dur="1000"/>
                                        <p:tgtEl>
                                          <p:spTgt spid="2000"/>
                                        </p:tgtEl>
                                      </p:cBhvr>
                                    </p:animEffect>
                                  </p:childTnLst>
                                </p:cTn>
                              </p:par>
                              <p:par>
                                <p:cTn id="8" presetID="10" presetClass="entr" presetSubtype="0" fill="hold" nodeType="withEffect">
                                  <p:stCondLst>
                                    <p:cond delay="0"/>
                                  </p:stCondLst>
                                  <p:childTnLst>
                                    <p:set>
                                      <p:cBhvr>
                                        <p:cTn id="9" dur="1" fill="hold">
                                          <p:stCondLst>
                                            <p:cond delay="0"/>
                                          </p:stCondLst>
                                        </p:cTn>
                                        <p:tgtEl>
                                          <p:spTgt spid="1987"/>
                                        </p:tgtEl>
                                        <p:attrNameLst>
                                          <p:attrName>style.visibility</p:attrName>
                                        </p:attrNameLst>
                                      </p:cBhvr>
                                      <p:to>
                                        <p:strVal val="visible"/>
                                      </p:to>
                                    </p:set>
                                    <p:animEffect transition="in" filter="fade">
                                      <p:cBhvr>
                                        <p:cTn id="10" dur="1000"/>
                                        <p:tgtEl>
                                          <p:spTgt spid="1987"/>
                                        </p:tgtEl>
                                      </p:cBhvr>
                                    </p:animEffect>
                                  </p:childTnLst>
                                </p:cTn>
                              </p:par>
                              <p:par>
                                <p:cTn id="11" presetID="10" presetClass="entr" presetSubtype="0" fill="hold" nodeType="withEffect">
                                  <p:stCondLst>
                                    <p:cond delay="0"/>
                                  </p:stCondLst>
                                  <p:childTnLst>
                                    <p:set>
                                      <p:cBhvr>
                                        <p:cTn id="12" dur="1" fill="hold">
                                          <p:stCondLst>
                                            <p:cond delay="0"/>
                                          </p:stCondLst>
                                        </p:cTn>
                                        <p:tgtEl>
                                          <p:spTgt spid="2002"/>
                                        </p:tgtEl>
                                        <p:attrNameLst>
                                          <p:attrName>style.visibility</p:attrName>
                                        </p:attrNameLst>
                                      </p:cBhvr>
                                      <p:to>
                                        <p:strVal val="visible"/>
                                      </p:to>
                                    </p:set>
                                    <p:animEffect transition="in" filter="fade">
                                      <p:cBhvr>
                                        <p:cTn id="13" dur="1000"/>
                                        <p:tgtEl>
                                          <p:spTgt spid="2002"/>
                                        </p:tgtEl>
                                      </p:cBhvr>
                                    </p:animEffect>
                                  </p:childTnLst>
                                </p:cTn>
                              </p:par>
                              <p:par>
                                <p:cTn id="14" presetID="10" presetClass="entr" presetSubtype="0" fill="hold" nodeType="withEffect">
                                  <p:stCondLst>
                                    <p:cond delay="0"/>
                                  </p:stCondLst>
                                  <p:childTnLst>
                                    <p:set>
                                      <p:cBhvr>
                                        <p:cTn id="15" dur="1" fill="hold">
                                          <p:stCondLst>
                                            <p:cond delay="0"/>
                                          </p:stCondLst>
                                        </p:cTn>
                                        <p:tgtEl>
                                          <p:spTgt spid="2003"/>
                                        </p:tgtEl>
                                        <p:attrNameLst>
                                          <p:attrName>style.visibility</p:attrName>
                                        </p:attrNameLst>
                                      </p:cBhvr>
                                      <p:to>
                                        <p:strVal val="visible"/>
                                      </p:to>
                                    </p:set>
                                    <p:animEffect transition="in" filter="fade">
                                      <p:cBhvr>
                                        <p:cTn id="16" dur="1000"/>
                                        <p:tgtEl>
                                          <p:spTgt spid="2003"/>
                                        </p:tgtEl>
                                      </p:cBhvr>
                                    </p:animEffect>
                                  </p:childTnLst>
                                </p:cTn>
                              </p:par>
                              <p:par>
                                <p:cTn id="17" presetID="10" presetClass="entr" presetSubtype="0" fill="hold" nodeType="withEffect">
                                  <p:stCondLst>
                                    <p:cond delay="0"/>
                                  </p:stCondLst>
                                  <p:childTnLst>
                                    <p:set>
                                      <p:cBhvr>
                                        <p:cTn id="18" dur="1" fill="hold">
                                          <p:stCondLst>
                                            <p:cond delay="0"/>
                                          </p:stCondLst>
                                        </p:cTn>
                                        <p:tgtEl>
                                          <p:spTgt spid="1993"/>
                                        </p:tgtEl>
                                        <p:attrNameLst>
                                          <p:attrName>style.visibility</p:attrName>
                                        </p:attrNameLst>
                                      </p:cBhvr>
                                      <p:to>
                                        <p:strVal val="visible"/>
                                      </p:to>
                                    </p:set>
                                    <p:animEffect transition="in" filter="fade">
                                      <p:cBhvr>
                                        <p:cTn id="19" dur="1000"/>
                                        <p:tgtEl>
                                          <p:spTgt spid="1993"/>
                                        </p:tgtEl>
                                      </p:cBhvr>
                                    </p:animEffect>
                                  </p:childTnLst>
                                </p:cTn>
                              </p:par>
                              <p:par>
                                <p:cTn id="20" presetID="10" presetClass="entr" presetSubtype="0" fill="hold" nodeType="withEffect">
                                  <p:stCondLst>
                                    <p:cond delay="0"/>
                                  </p:stCondLst>
                                  <p:childTnLst>
                                    <p:set>
                                      <p:cBhvr>
                                        <p:cTn id="21" dur="1" fill="hold">
                                          <p:stCondLst>
                                            <p:cond delay="0"/>
                                          </p:stCondLst>
                                        </p:cTn>
                                        <p:tgtEl>
                                          <p:spTgt spid="1996"/>
                                        </p:tgtEl>
                                        <p:attrNameLst>
                                          <p:attrName>style.visibility</p:attrName>
                                        </p:attrNameLst>
                                      </p:cBhvr>
                                      <p:to>
                                        <p:strVal val="visible"/>
                                      </p:to>
                                    </p:set>
                                    <p:animEffect transition="in" filter="fade">
                                      <p:cBhvr>
                                        <p:cTn id="22" dur="1000"/>
                                        <p:tgtEl>
                                          <p:spTgt spid="1996"/>
                                        </p:tgtEl>
                                      </p:cBhvr>
                                    </p:animEffect>
                                  </p:childTnLst>
                                </p:cTn>
                              </p:par>
                              <p:par>
                                <p:cTn id="23" presetID="10" presetClass="entr" presetSubtype="0" fill="hold" nodeType="withEffect">
                                  <p:stCondLst>
                                    <p:cond delay="0"/>
                                  </p:stCondLst>
                                  <p:childTnLst>
                                    <p:set>
                                      <p:cBhvr>
                                        <p:cTn id="24" dur="1" fill="hold">
                                          <p:stCondLst>
                                            <p:cond delay="0"/>
                                          </p:stCondLst>
                                        </p:cTn>
                                        <p:tgtEl>
                                          <p:spTgt spid="2001"/>
                                        </p:tgtEl>
                                        <p:attrNameLst>
                                          <p:attrName>style.visibility</p:attrName>
                                        </p:attrNameLst>
                                      </p:cBhvr>
                                      <p:to>
                                        <p:strVal val="visible"/>
                                      </p:to>
                                    </p:set>
                                    <p:animEffect transition="in" filter="fade">
                                      <p:cBhvr>
                                        <p:cTn id="25" dur="1000"/>
                                        <p:tgtEl>
                                          <p:spTgt spid="2001"/>
                                        </p:tgtEl>
                                      </p:cBhvr>
                                    </p:animEffect>
                                  </p:childTnLst>
                                </p:cTn>
                              </p:par>
                              <p:par>
                                <p:cTn id="26" presetID="10" presetClass="entr" presetSubtype="0" fill="hold" nodeType="withEffect">
                                  <p:stCondLst>
                                    <p:cond delay="0"/>
                                  </p:stCondLst>
                                  <p:childTnLst>
                                    <p:set>
                                      <p:cBhvr>
                                        <p:cTn id="27" dur="1" fill="hold">
                                          <p:stCondLst>
                                            <p:cond delay="0"/>
                                          </p:stCondLst>
                                        </p:cTn>
                                        <p:tgtEl>
                                          <p:spTgt spid="1992"/>
                                        </p:tgtEl>
                                        <p:attrNameLst>
                                          <p:attrName>style.visibility</p:attrName>
                                        </p:attrNameLst>
                                      </p:cBhvr>
                                      <p:to>
                                        <p:strVal val="visible"/>
                                      </p:to>
                                    </p:set>
                                    <p:animEffect transition="in" filter="fade">
                                      <p:cBhvr>
                                        <p:cTn id="28" dur="1000"/>
                                        <p:tgtEl>
                                          <p:spTgt spid="1992"/>
                                        </p:tgtEl>
                                      </p:cBhvr>
                                    </p:animEffect>
                                  </p:childTnLst>
                                </p:cTn>
                              </p:par>
                              <p:par>
                                <p:cTn id="29" presetID="10" presetClass="entr" presetSubtype="0" fill="hold" nodeType="withEffect">
                                  <p:stCondLst>
                                    <p:cond delay="0"/>
                                  </p:stCondLst>
                                  <p:childTnLst>
                                    <p:set>
                                      <p:cBhvr>
                                        <p:cTn id="30" dur="1" fill="hold">
                                          <p:stCondLst>
                                            <p:cond delay="0"/>
                                          </p:stCondLst>
                                        </p:cTn>
                                        <p:tgtEl>
                                          <p:spTgt spid="2017"/>
                                        </p:tgtEl>
                                        <p:attrNameLst>
                                          <p:attrName>style.visibility</p:attrName>
                                        </p:attrNameLst>
                                      </p:cBhvr>
                                      <p:to>
                                        <p:strVal val="visible"/>
                                      </p:to>
                                    </p:set>
                                    <p:animEffect transition="in" filter="fade">
                                      <p:cBhvr>
                                        <p:cTn id="31" dur="1000"/>
                                        <p:tgtEl>
                                          <p:spTgt spid="2017"/>
                                        </p:tgtEl>
                                      </p:cBhvr>
                                    </p:animEffect>
                                  </p:childTnLst>
                                </p:cTn>
                              </p:par>
                              <p:par>
                                <p:cTn id="32" presetID="10" presetClass="entr" presetSubtype="0" fill="hold" nodeType="withEffect">
                                  <p:stCondLst>
                                    <p:cond delay="0"/>
                                  </p:stCondLst>
                                  <p:childTnLst>
                                    <p:set>
                                      <p:cBhvr>
                                        <p:cTn id="33" dur="1" fill="hold">
                                          <p:stCondLst>
                                            <p:cond delay="0"/>
                                          </p:stCondLst>
                                        </p:cTn>
                                        <p:tgtEl>
                                          <p:spTgt spid="1997"/>
                                        </p:tgtEl>
                                        <p:attrNameLst>
                                          <p:attrName>style.visibility</p:attrName>
                                        </p:attrNameLst>
                                      </p:cBhvr>
                                      <p:to>
                                        <p:strVal val="visible"/>
                                      </p:to>
                                    </p:set>
                                    <p:animEffect transition="in" filter="fade">
                                      <p:cBhvr>
                                        <p:cTn id="34" dur="1000"/>
                                        <p:tgtEl>
                                          <p:spTgt spid="1997"/>
                                        </p:tgtEl>
                                      </p:cBhvr>
                                    </p:animEffect>
                                  </p:childTnLst>
                                </p:cTn>
                              </p:par>
                              <p:par>
                                <p:cTn id="35" presetID="10" presetClass="entr" presetSubtype="0" fill="hold" nodeType="withEffect">
                                  <p:stCondLst>
                                    <p:cond delay="0"/>
                                  </p:stCondLst>
                                  <p:childTnLst>
                                    <p:set>
                                      <p:cBhvr>
                                        <p:cTn id="36" dur="1" fill="hold">
                                          <p:stCondLst>
                                            <p:cond delay="0"/>
                                          </p:stCondLst>
                                        </p:cTn>
                                        <p:tgtEl>
                                          <p:spTgt spid="2016"/>
                                        </p:tgtEl>
                                        <p:attrNameLst>
                                          <p:attrName>style.visibility</p:attrName>
                                        </p:attrNameLst>
                                      </p:cBhvr>
                                      <p:to>
                                        <p:strVal val="visible"/>
                                      </p:to>
                                    </p:set>
                                    <p:animEffect transition="in" filter="fade">
                                      <p:cBhvr>
                                        <p:cTn id="37" dur="500"/>
                                        <p:tgtEl>
                                          <p:spTgt spid="2016"/>
                                        </p:tgtEl>
                                      </p:cBhvr>
                                    </p:animEffect>
                                  </p:childTnLst>
                                </p:cTn>
                              </p:par>
                              <p:par>
                                <p:cTn id="38" presetID="10" presetClass="entr" presetSubtype="0" fill="hold" nodeType="withEffect">
                                  <p:stCondLst>
                                    <p:cond delay="0"/>
                                  </p:stCondLst>
                                  <p:childTnLst>
                                    <p:set>
                                      <p:cBhvr>
                                        <p:cTn id="39" dur="1" fill="hold">
                                          <p:stCondLst>
                                            <p:cond delay="0"/>
                                          </p:stCondLst>
                                        </p:cTn>
                                        <p:tgtEl>
                                          <p:spTgt spid="2013"/>
                                        </p:tgtEl>
                                        <p:attrNameLst>
                                          <p:attrName>style.visibility</p:attrName>
                                        </p:attrNameLst>
                                      </p:cBhvr>
                                      <p:to>
                                        <p:strVal val="visible"/>
                                      </p:to>
                                    </p:set>
                                    <p:animEffect transition="in" filter="fade">
                                      <p:cBhvr>
                                        <p:cTn id="40" dur="500"/>
                                        <p:tgtEl>
                                          <p:spTgt spid="2013"/>
                                        </p:tgtEl>
                                      </p:cBhvr>
                                    </p:animEffect>
                                  </p:childTnLst>
                                </p:cTn>
                              </p:par>
                              <p:par>
                                <p:cTn id="41" presetID="10" presetClass="entr" presetSubtype="0" fill="hold" nodeType="withEffect">
                                  <p:stCondLst>
                                    <p:cond delay="0"/>
                                  </p:stCondLst>
                                  <p:childTnLst>
                                    <p:set>
                                      <p:cBhvr>
                                        <p:cTn id="42" dur="1" fill="hold">
                                          <p:stCondLst>
                                            <p:cond delay="0"/>
                                          </p:stCondLst>
                                        </p:cTn>
                                        <p:tgtEl>
                                          <p:spTgt spid="2009"/>
                                        </p:tgtEl>
                                        <p:attrNameLst>
                                          <p:attrName>style.visibility</p:attrName>
                                        </p:attrNameLst>
                                      </p:cBhvr>
                                      <p:to>
                                        <p:strVal val="visible"/>
                                      </p:to>
                                    </p:set>
                                    <p:animEffect transition="in" filter="fade">
                                      <p:cBhvr>
                                        <p:cTn id="43" dur="500"/>
                                        <p:tgtEl>
                                          <p:spTgt spid="2009"/>
                                        </p:tgtEl>
                                      </p:cBhvr>
                                    </p:animEffect>
                                  </p:childTnLst>
                                </p:cTn>
                              </p:par>
                              <p:par>
                                <p:cTn id="44" presetID="10" presetClass="entr" presetSubtype="0" fill="hold" nodeType="withEffect">
                                  <p:stCondLst>
                                    <p:cond delay="0"/>
                                  </p:stCondLst>
                                  <p:childTnLst>
                                    <p:set>
                                      <p:cBhvr>
                                        <p:cTn id="45" dur="1" fill="hold">
                                          <p:stCondLst>
                                            <p:cond delay="0"/>
                                          </p:stCondLst>
                                        </p:cTn>
                                        <p:tgtEl>
                                          <p:spTgt spid="2012"/>
                                        </p:tgtEl>
                                        <p:attrNameLst>
                                          <p:attrName>style.visibility</p:attrName>
                                        </p:attrNameLst>
                                      </p:cBhvr>
                                      <p:to>
                                        <p:strVal val="visible"/>
                                      </p:to>
                                    </p:set>
                                    <p:animEffect transition="in" filter="fade">
                                      <p:cBhvr>
                                        <p:cTn id="46" dur="500"/>
                                        <p:tgtEl>
                                          <p:spTgt spid="2012"/>
                                        </p:tgtEl>
                                      </p:cBhvr>
                                    </p:animEffect>
                                  </p:childTnLst>
                                </p:cTn>
                              </p:par>
                              <p:par>
                                <p:cTn id="47" presetID="10" presetClass="entr" presetSubtype="0" fill="hold" nodeType="withEffect">
                                  <p:stCondLst>
                                    <p:cond delay="0"/>
                                  </p:stCondLst>
                                  <p:childTnLst>
                                    <p:set>
                                      <p:cBhvr>
                                        <p:cTn id="48" dur="1" fill="hold">
                                          <p:stCondLst>
                                            <p:cond delay="0"/>
                                          </p:stCondLst>
                                        </p:cTn>
                                        <p:tgtEl>
                                          <p:spTgt spid="2004"/>
                                        </p:tgtEl>
                                        <p:attrNameLst>
                                          <p:attrName>style.visibility</p:attrName>
                                        </p:attrNameLst>
                                      </p:cBhvr>
                                      <p:to>
                                        <p:strVal val="visible"/>
                                      </p:to>
                                    </p:set>
                                    <p:animEffect transition="in" filter="fade">
                                      <p:cBhvr>
                                        <p:cTn id="49" dur="500"/>
                                        <p:tgtEl>
                                          <p:spTgt spid="2004"/>
                                        </p:tgtEl>
                                      </p:cBhvr>
                                    </p:animEffect>
                                  </p:childTnLst>
                                </p:cTn>
                              </p:par>
                              <p:par>
                                <p:cTn id="50" presetID="10" presetClass="entr" presetSubtype="0" fill="hold" nodeType="withEffect">
                                  <p:stCondLst>
                                    <p:cond delay="0"/>
                                  </p:stCondLst>
                                  <p:childTnLst>
                                    <p:set>
                                      <p:cBhvr>
                                        <p:cTn id="51" dur="1" fill="hold">
                                          <p:stCondLst>
                                            <p:cond delay="0"/>
                                          </p:stCondLst>
                                        </p:cTn>
                                        <p:tgtEl>
                                          <p:spTgt spid="2008"/>
                                        </p:tgtEl>
                                        <p:attrNameLst>
                                          <p:attrName>style.visibility</p:attrName>
                                        </p:attrNameLst>
                                      </p:cBhvr>
                                      <p:to>
                                        <p:strVal val="visible"/>
                                      </p:to>
                                    </p:set>
                                    <p:animEffect transition="in" filter="fade">
                                      <p:cBhvr>
                                        <p:cTn id="52" dur="500"/>
                                        <p:tgtEl>
                                          <p:spTgt spid="2008"/>
                                        </p:tgtEl>
                                      </p:cBhvr>
                                    </p:animEffect>
                                  </p:childTnLst>
                                </p:cTn>
                              </p:par>
                              <p:par>
                                <p:cTn id="53" presetID="1" presetClass="entr" presetSubtype="0" fill="hold" nodeType="withEffect">
                                  <p:stCondLst>
                                    <p:cond delay="0"/>
                                  </p:stCondLst>
                                  <p:childTnLst>
                                    <p:set>
                                      <p:cBhvr>
                                        <p:cTn id="54" dur="1" fill="hold">
                                          <p:stCondLst>
                                            <p:cond delay="0"/>
                                          </p:stCondLst>
                                        </p:cTn>
                                        <p:tgtEl>
                                          <p:spTgt spid="200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27"/>
                                        </p:tgtEl>
                                        <p:attrNameLst>
                                          <p:attrName>style.visibility</p:attrName>
                                        </p:attrNameLst>
                                      </p:cBhvr>
                                      <p:to>
                                        <p:strVal val="visible"/>
                                      </p:to>
                                    </p:set>
                                  </p:childTnLst>
                                </p:cTn>
                              </p:par>
                              <p:par>
                                <p:cTn id="57" presetID="10" presetClass="entr" presetSubtype="0" fill="hold" nodeType="withEffect">
                                  <p:stCondLst>
                                    <p:cond delay="0"/>
                                  </p:stCondLst>
                                  <p:childTnLst>
                                    <p:set>
                                      <p:cBhvr>
                                        <p:cTn id="58" dur="1" fill="hold">
                                          <p:stCondLst>
                                            <p:cond delay="0"/>
                                          </p:stCondLst>
                                        </p:cTn>
                                        <p:tgtEl>
                                          <p:spTgt spid="2028"/>
                                        </p:tgtEl>
                                        <p:attrNameLst>
                                          <p:attrName>style.visibility</p:attrName>
                                        </p:attrNameLst>
                                      </p:cBhvr>
                                      <p:to>
                                        <p:strVal val="visible"/>
                                      </p:to>
                                    </p:set>
                                    <p:animEffect transition="in" filter="fade">
                                      <p:cBhvr>
                                        <p:cTn id="59" dur="500"/>
                                        <p:tgtEl>
                                          <p:spTgt spid="2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7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040" name="Google Shape;2040;p7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041" name="Google Shape;2041;p75"/>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042" name="Google Shape;2042;p7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043" name="Google Shape;2043;p7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044" name="Google Shape;2044;p7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grpSp>
        <p:nvGrpSpPr>
          <p:cNvPr id="2045" name="Google Shape;2045;p75"/>
          <p:cNvGrpSpPr/>
          <p:nvPr/>
        </p:nvGrpSpPr>
        <p:grpSpPr>
          <a:xfrm>
            <a:off x="3444415" y="1999215"/>
            <a:ext cx="2208845" cy="2209625"/>
            <a:chOff x="5990520" y="2324569"/>
            <a:chExt cx="6306892" cy="6309120"/>
          </a:xfrm>
        </p:grpSpPr>
        <p:sp>
          <p:nvSpPr>
            <p:cNvPr id="2046" name="Google Shape;2046;p75"/>
            <p:cNvSpPr/>
            <p:nvPr/>
          </p:nvSpPr>
          <p:spPr>
            <a:xfrm>
              <a:off x="5990520" y="2324569"/>
              <a:ext cx="6306892" cy="6309120"/>
            </a:xfrm>
            <a:custGeom>
              <a:avLst/>
              <a:gdLst/>
              <a:ahLst/>
              <a:cxnLst/>
              <a:rect l="l" t="t" r="r" b="b"/>
              <a:pathLst>
                <a:path w="6832726" h="6835140" extrusionOk="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47" name="Google Shape;2047;p75"/>
            <p:cNvGrpSpPr/>
            <p:nvPr/>
          </p:nvGrpSpPr>
          <p:grpSpPr>
            <a:xfrm>
              <a:off x="6887947" y="3222856"/>
              <a:ext cx="4512106" cy="4512106"/>
              <a:chOff x="0" y="0"/>
              <a:chExt cx="812800" cy="812800"/>
            </a:xfrm>
          </p:grpSpPr>
          <p:sp>
            <p:nvSpPr>
              <p:cNvPr id="2048" name="Google Shape;2048;p7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49" name="Google Shape;2049;p75"/>
              <p:cNvSpPr txBox="1"/>
              <p:nvPr/>
            </p:nvSpPr>
            <p:spPr>
              <a:xfrm>
                <a:off x="76200" y="57150"/>
                <a:ext cx="660400" cy="6794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8833"/>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sp>
        <p:nvSpPr>
          <p:cNvPr id="2050" name="Google Shape;2050;p75"/>
          <p:cNvSpPr/>
          <p:nvPr/>
        </p:nvSpPr>
        <p:spPr>
          <a:xfrm>
            <a:off x="5319523" y="2357098"/>
            <a:ext cx="223520" cy="22352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51" name="Google Shape;2051;p75"/>
          <p:cNvGrpSpPr/>
          <p:nvPr/>
        </p:nvGrpSpPr>
        <p:grpSpPr>
          <a:xfrm rot="5400000">
            <a:off x="2360714" y="2885776"/>
            <a:ext cx="1325372" cy="447743"/>
            <a:chOff x="0" y="-57150"/>
            <a:chExt cx="1624031" cy="463550"/>
          </a:xfrm>
        </p:grpSpPr>
        <p:sp>
          <p:nvSpPr>
            <p:cNvPr id="2052" name="Google Shape;2052;p7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53" name="Google Shape;2053;p7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54" name="Google Shape;2054;p75"/>
          <p:cNvSpPr txBox="1"/>
          <p:nvPr/>
        </p:nvSpPr>
        <p:spPr>
          <a:xfrm>
            <a:off x="2867329" y="2669947"/>
            <a:ext cx="230400" cy="907921"/>
          </a:xfrm>
          <a:prstGeom prst="rect">
            <a:avLst/>
          </a:prstGeom>
          <a:noFill/>
          <a:ln>
            <a:noFill/>
          </a:ln>
        </p:spPr>
        <p:txBody>
          <a:bodyPr spcFirstLastPara="1" wrap="square" lIns="45725" tIns="22850" rIns="45725" bIns="2285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機關人員</a:t>
            </a:r>
            <a:endParaRPr kumimoji="0"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055" name="Google Shape;2055;p75"/>
          <p:cNvGrpSpPr/>
          <p:nvPr/>
        </p:nvGrpSpPr>
        <p:grpSpPr>
          <a:xfrm>
            <a:off x="5745207" y="2182251"/>
            <a:ext cx="1325372" cy="447743"/>
            <a:chOff x="0" y="-57150"/>
            <a:chExt cx="1624031" cy="463550"/>
          </a:xfrm>
        </p:grpSpPr>
        <p:sp>
          <p:nvSpPr>
            <p:cNvPr id="2056" name="Google Shape;2056;p7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57" name="Google Shape;2057;p7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58" name="Google Shape;2058;p75"/>
          <p:cNvSpPr txBox="1"/>
          <p:nvPr/>
        </p:nvSpPr>
        <p:spPr>
          <a:xfrm>
            <a:off x="3955649" y="2846833"/>
            <a:ext cx="1244533" cy="600144"/>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會議種類與</a:t>
            </a:r>
            <a:endParaRPr kumimoji="0"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參與人員</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59" name="Google Shape;2059;p75"/>
          <p:cNvSpPr/>
          <p:nvPr/>
        </p:nvSpPr>
        <p:spPr>
          <a:xfrm>
            <a:off x="5376871" y="2415091"/>
            <a:ext cx="109839" cy="10854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60" name="Google Shape;2060;p75"/>
          <p:cNvSpPr/>
          <p:nvPr/>
        </p:nvSpPr>
        <p:spPr>
          <a:xfrm>
            <a:off x="3333957" y="2950784"/>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61" name="Google Shape;2061;p75"/>
          <p:cNvSpPr/>
          <p:nvPr/>
        </p:nvSpPr>
        <p:spPr>
          <a:xfrm>
            <a:off x="3391305" y="3008777"/>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062" name="Google Shape;2062;p75"/>
          <p:cNvGrpSpPr/>
          <p:nvPr/>
        </p:nvGrpSpPr>
        <p:grpSpPr>
          <a:xfrm>
            <a:off x="300389" y="1914448"/>
            <a:ext cx="1278435" cy="531596"/>
            <a:chOff x="-1" y="-38100"/>
            <a:chExt cx="1169015" cy="490583"/>
          </a:xfrm>
        </p:grpSpPr>
        <p:sp>
          <p:nvSpPr>
            <p:cNvPr id="2063" name="Google Shape;2063;p75"/>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64" name="Google Shape;2064;p75"/>
            <p:cNvSpPr txBox="1"/>
            <p:nvPr/>
          </p:nvSpPr>
          <p:spPr>
            <a:xfrm>
              <a:off x="-1" y="-38100"/>
              <a:ext cx="1072432" cy="490583"/>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65" name="Google Shape;2065;p75"/>
          <p:cNvSpPr txBox="1"/>
          <p:nvPr/>
        </p:nvSpPr>
        <p:spPr>
          <a:xfrm>
            <a:off x="275594" y="2614083"/>
            <a:ext cx="2424093" cy="1661993"/>
          </a:xfrm>
          <a:prstGeom prst="rect">
            <a:avLst/>
          </a:prstGeom>
          <a:noFill/>
          <a:ln>
            <a:noFill/>
          </a:ln>
        </p:spPr>
        <p:txBody>
          <a:bodyPr spcFirstLastPara="1" wrap="square" lIns="0" tIns="0" rIns="0" bIns="0" anchor="t" anchorCtr="0">
            <a:spAutoFit/>
          </a:bodyPr>
          <a:lstStyle/>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第一天活動</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包括一日活動</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午、晚餐：不提供早餐，午、晚餐每人單餐以</a:t>
            </a:r>
            <a:r>
              <a:rPr kumimoji="0" lang="en-US" altLang="zh-TW" sz="1200" b="0" i="0"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120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元為限。</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全日餐費合計不得逾</a:t>
            </a:r>
            <a:r>
              <a:rPr kumimoji="0" lang="en-US" altLang="zh-TW" sz="1200" b="0" i="0"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280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146050" algn="l" defTabSz="914400" rtl="0" eaLnBrk="1" fontAlgn="auto" latinLnBrk="0" hangingPunct="1">
              <a:lnSpc>
                <a:spcPct val="100000"/>
              </a:lnSpc>
              <a:spcBef>
                <a:spcPts val="0"/>
              </a:spcBef>
              <a:spcAft>
                <a:spcPts val="0"/>
              </a:spcAft>
              <a:buClr>
                <a:srgbClr val="000000"/>
              </a:buClr>
              <a:buSzPts val="1300"/>
              <a:buFont typeface="Noto Sans Symbols"/>
              <a:buNone/>
              <a:tabLst/>
              <a:defRPr/>
            </a:pP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startAt="2"/>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第二天以上活動：</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早、午、晚餐：午、晚餐每人單餐以</a:t>
            </a:r>
            <a:r>
              <a:rPr kumimoji="0" lang="en-US" altLang="zh-TW" sz="1200" b="0" i="0"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120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元為限。</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全日餐費合計不得逾</a:t>
            </a:r>
            <a:r>
              <a:rPr kumimoji="0" lang="en-US" altLang="zh-TW" sz="1200" b="0" i="0"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340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66" name="Google Shape;2066;p75"/>
          <p:cNvSpPr txBox="1"/>
          <p:nvPr/>
        </p:nvSpPr>
        <p:spPr>
          <a:xfrm>
            <a:off x="416868" y="2150793"/>
            <a:ext cx="1685100" cy="184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280 -340 /</a:t>
            </a:r>
            <a:r>
              <a:rPr kumimoji="0" lang="zh-TW" altLang="en-US"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67" name="Google Shape;2067;p75"/>
          <p:cNvGrpSpPr/>
          <p:nvPr/>
        </p:nvGrpSpPr>
        <p:grpSpPr>
          <a:xfrm>
            <a:off x="5814942" y="2630009"/>
            <a:ext cx="1356291" cy="531596"/>
            <a:chOff x="0" y="-38100"/>
            <a:chExt cx="1169015" cy="490583"/>
          </a:xfrm>
        </p:grpSpPr>
        <p:sp>
          <p:nvSpPr>
            <p:cNvPr id="2068" name="Google Shape;2068;p75"/>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69" name="Google Shape;2069;p75"/>
            <p:cNvSpPr txBox="1"/>
            <p:nvPr/>
          </p:nvSpPr>
          <p:spPr>
            <a:xfrm>
              <a:off x="1" y="-38100"/>
              <a:ext cx="1169014" cy="490583"/>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70" name="Google Shape;2070;p75"/>
          <p:cNvSpPr txBox="1"/>
          <p:nvPr/>
        </p:nvSpPr>
        <p:spPr>
          <a:xfrm>
            <a:off x="5598882" y="2859476"/>
            <a:ext cx="16851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500 /</a:t>
            </a:r>
            <a:r>
              <a:rPr kumimoji="0" lang="zh-TW" altLang="en-US" sz="12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71" name="Google Shape;2071;p75"/>
          <p:cNvGrpSpPr/>
          <p:nvPr/>
        </p:nvGrpSpPr>
        <p:grpSpPr>
          <a:xfrm>
            <a:off x="5780096" y="4490395"/>
            <a:ext cx="1610418" cy="531506"/>
            <a:chOff x="-4984" y="264699"/>
            <a:chExt cx="1472584" cy="490500"/>
          </a:xfrm>
        </p:grpSpPr>
        <p:sp>
          <p:nvSpPr>
            <p:cNvPr id="2072" name="Google Shape;2072;p75"/>
            <p:cNvSpPr/>
            <p:nvPr/>
          </p:nvSpPr>
          <p:spPr>
            <a:xfrm>
              <a:off x="-4984" y="327122"/>
              <a:ext cx="1170298"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73" name="Google Shape;2073;p75"/>
            <p:cNvSpPr txBox="1"/>
            <p:nvPr/>
          </p:nvSpPr>
          <p:spPr>
            <a:xfrm>
              <a:off x="0" y="264699"/>
              <a:ext cx="1467600" cy="4905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74" name="Google Shape;2074;p75"/>
          <p:cNvSpPr txBox="1"/>
          <p:nvPr/>
        </p:nvSpPr>
        <p:spPr>
          <a:xfrm>
            <a:off x="5576737" y="4621562"/>
            <a:ext cx="16851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1000 /</a:t>
            </a:r>
            <a:r>
              <a:rPr kumimoji="0" lang="zh-TW" altLang="en-US" sz="12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75" name="Google Shape;2075;p75"/>
          <p:cNvSpPr txBox="1"/>
          <p:nvPr/>
        </p:nvSpPr>
        <p:spPr>
          <a:xfrm>
            <a:off x="5827475" y="2331475"/>
            <a:ext cx="1139100" cy="261600"/>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機關外人士</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76" name="Google Shape;2076;p75"/>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077" name="Google Shape;2077;p75"/>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78" name="Google Shape;2078;p75"/>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會議餐費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079" name="Google Shape;2079;p75"/>
          <p:cNvSpPr txBox="1"/>
          <p:nvPr/>
        </p:nvSpPr>
        <p:spPr>
          <a:xfrm>
            <a:off x="824617" y="1384050"/>
            <a:ext cx="5061023" cy="3693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教育部及所屬機關委辦計畫</a:t>
            </a:r>
            <a:endParaRPr kumimoji="0"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依「教育部及所屬機關</a:t>
            </a:r>
            <a:r>
              <a:rPr kumimoji="0" lang="en-US" altLang="zh-TW" sz="8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構</a:t>
            </a:r>
            <a:r>
              <a:rPr kumimoji="0" lang="en-US" altLang="zh-TW" sz="8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辦理各類會議講習訓練與研討</a:t>
            </a:r>
            <a:r>
              <a:rPr kumimoji="0" lang="en-US" altLang="zh-TW" sz="8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習</a:t>
            </a:r>
            <a:r>
              <a:rPr kumimoji="0" lang="en-US" altLang="zh-TW" sz="8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會管理要點」辦理</a:t>
            </a:r>
            <a:endParaRPr kumimoji="0" sz="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080" name="Google Shape;2080;p75"/>
          <p:cNvGrpSpPr/>
          <p:nvPr/>
        </p:nvGrpSpPr>
        <p:grpSpPr>
          <a:xfrm>
            <a:off x="283330" y="1225897"/>
            <a:ext cx="455205" cy="386494"/>
            <a:chOff x="0" y="-28575"/>
            <a:chExt cx="433534" cy="368095"/>
          </a:xfrm>
        </p:grpSpPr>
        <p:sp>
          <p:nvSpPr>
            <p:cNvPr id="2081" name="Google Shape;2081;p75"/>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82" name="Google Shape;2082;p75"/>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083" name="Google Shape;2083;p75"/>
          <p:cNvCxnSpPr/>
          <p:nvPr/>
        </p:nvCxnSpPr>
        <p:spPr>
          <a:xfrm rot="10800000" flipH="1">
            <a:off x="419571" y="1608351"/>
            <a:ext cx="2875968" cy="13586"/>
          </a:xfrm>
          <a:prstGeom prst="straightConnector1">
            <a:avLst/>
          </a:prstGeom>
          <a:noFill/>
          <a:ln w="31750" cap="flat" cmpd="sng">
            <a:solidFill>
              <a:srgbClr val="FE7DCF"/>
            </a:solidFill>
            <a:prstDash val="solid"/>
            <a:round/>
            <a:headEnd type="none" w="sm" len="sm"/>
            <a:tailEnd type="none" w="sm" len="sm"/>
          </a:ln>
        </p:spPr>
      </p:cxnSp>
      <p:sp>
        <p:nvSpPr>
          <p:cNvPr id="2084" name="Google Shape;2084;p75"/>
          <p:cNvSpPr/>
          <p:nvPr/>
        </p:nvSpPr>
        <p:spPr>
          <a:xfrm>
            <a:off x="438621" y="1315234"/>
            <a:ext cx="169673" cy="253162"/>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pSp>
        <p:nvGrpSpPr>
          <p:cNvPr id="2085" name="Google Shape;2085;p75"/>
          <p:cNvGrpSpPr/>
          <p:nvPr/>
        </p:nvGrpSpPr>
        <p:grpSpPr>
          <a:xfrm>
            <a:off x="5200174" y="3848849"/>
            <a:ext cx="224302" cy="224302"/>
            <a:chOff x="4351640" y="3712349"/>
            <a:chExt cx="224302" cy="224302"/>
          </a:xfrm>
        </p:grpSpPr>
        <p:sp>
          <p:nvSpPr>
            <p:cNvPr id="2086" name="Google Shape;2086;p75"/>
            <p:cNvSpPr/>
            <p:nvPr/>
          </p:nvSpPr>
          <p:spPr>
            <a:xfrm>
              <a:off x="4351640" y="3712349"/>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87" name="Google Shape;2087;p75"/>
            <p:cNvSpPr/>
            <p:nvPr/>
          </p:nvSpPr>
          <p:spPr>
            <a:xfrm>
              <a:off x="4408988" y="3770342"/>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2088" name="Google Shape;2088;p75"/>
          <p:cNvGrpSpPr/>
          <p:nvPr/>
        </p:nvGrpSpPr>
        <p:grpSpPr>
          <a:xfrm>
            <a:off x="5695747" y="3722604"/>
            <a:ext cx="2449688" cy="612164"/>
            <a:chOff x="0" y="-57150"/>
            <a:chExt cx="1624031" cy="463550"/>
          </a:xfrm>
        </p:grpSpPr>
        <p:sp>
          <p:nvSpPr>
            <p:cNvPr id="2089" name="Google Shape;2089;p7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90" name="Google Shape;2090;p7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91" name="Google Shape;2091;p75"/>
          <p:cNvSpPr txBox="1"/>
          <p:nvPr/>
        </p:nvSpPr>
        <p:spPr>
          <a:xfrm>
            <a:off x="5753101" y="3848850"/>
            <a:ext cx="2449800" cy="477000"/>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國際性會議、研討會</a:t>
            </a:r>
            <a:endParaRPr kumimoji="0"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（不包括講習、訓練及研習）</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5" name="投影片編號版面配置區 2">
            <a:extLst>
              <a:ext uri="{FF2B5EF4-FFF2-40B4-BE49-F238E27FC236}">
                <a16:creationId xmlns:a16="http://schemas.microsoft.com/office/drawing/2014/main" id="{307CC64F-8A63-4EB9-B9D5-E0E55090147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61</a:t>
            </a:fld>
            <a:endParaRPr lang="zh-TW" altLang="en-US" sz="1000" dirty="0">
              <a:solidFill>
                <a:schemeClr val="tx1"/>
              </a:solidFill>
            </a:endParaRPr>
          </a:p>
        </p:txBody>
      </p:sp>
    </p:spTree>
    <p:extLst>
      <p:ext uri="{BB962C8B-B14F-4D97-AF65-F5344CB8AC3E}">
        <p14:creationId xmlns:p14="http://schemas.microsoft.com/office/powerpoint/2010/main" val="408567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1000"/>
                                        <p:tgtEl>
                                          <p:spTgt spid="2058"/>
                                        </p:tgtEl>
                                      </p:cBhvr>
                                    </p:animEffect>
                                  </p:childTnLst>
                                </p:cTn>
                              </p:par>
                              <p:par>
                                <p:cTn id="8" presetID="10" presetClass="entr" presetSubtype="0" fill="hold" nodeType="withEffect">
                                  <p:stCondLst>
                                    <p:cond delay="0"/>
                                  </p:stCondLst>
                                  <p:childTnLst>
                                    <p:set>
                                      <p:cBhvr>
                                        <p:cTn id="9" dur="1" fill="hold">
                                          <p:stCondLst>
                                            <p:cond delay="0"/>
                                          </p:stCondLst>
                                        </p:cTn>
                                        <p:tgtEl>
                                          <p:spTgt spid="2045"/>
                                        </p:tgtEl>
                                        <p:attrNameLst>
                                          <p:attrName>style.visibility</p:attrName>
                                        </p:attrNameLst>
                                      </p:cBhvr>
                                      <p:to>
                                        <p:strVal val="visible"/>
                                      </p:to>
                                    </p:set>
                                    <p:animEffect transition="in" filter="fade">
                                      <p:cBhvr>
                                        <p:cTn id="10" dur="1000"/>
                                        <p:tgtEl>
                                          <p:spTgt spid="2045"/>
                                        </p:tgtEl>
                                      </p:cBhvr>
                                    </p:animEffect>
                                  </p:childTnLst>
                                </p:cTn>
                              </p:par>
                              <p:par>
                                <p:cTn id="11" presetID="10" presetClass="entr" presetSubtype="0" fill="hold" nodeType="withEffect">
                                  <p:stCondLst>
                                    <p:cond delay="0"/>
                                  </p:stCondLst>
                                  <p:childTnLst>
                                    <p:set>
                                      <p:cBhvr>
                                        <p:cTn id="12" dur="1" fill="hold">
                                          <p:stCondLst>
                                            <p:cond delay="0"/>
                                          </p:stCondLst>
                                        </p:cTn>
                                        <p:tgtEl>
                                          <p:spTgt spid="2060"/>
                                        </p:tgtEl>
                                        <p:attrNameLst>
                                          <p:attrName>style.visibility</p:attrName>
                                        </p:attrNameLst>
                                      </p:cBhvr>
                                      <p:to>
                                        <p:strVal val="visible"/>
                                      </p:to>
                                    </p:set>
                                    <p:animEffect transition="in" filter="fade">
                                      <p:cBhvr>
                                        <p:cTn id="13" dur="1000"/>
                                        <p:tgtEl>
                                          <p:spTgt spid="2060"/>
                                        </p:tgtEl>
                                      </p:cBhvr>
                                    </p:animEffect>
                                  </p:childTnLst>
                                </p:cTn>
                              </p:par>
                              <p:par>
                                <p:cTn id="14" presetID="10" presetClass="entr" presetSubtype="0" fill="hold" nodeType="withEffect">
                                  <p:stCondLst>
                                    <p:cond delay="0"/>
                                  </p:stCondLst>
                                  <p:childTnLst>
                                    <p:set>
                                      <p:cBhvr>
                                        <p:cTn id="15" dur="1" fill="hold">
                                          <p:stCondLst>
                                            <p:cond delay="0"/>
                                          </p:stCondLst>
                                        </p:cTn>
                                        <p:tgtEl>
                                          <p:spTgt spid="2061"/>
                                        </p:tgtEl>
                                        <p:attrNameLst>
                                          <p:attrName>style.visibility</p:attrName>
                                        </p:attrNameLst>
                                      </p:cBhvr>
                                      <p:to>
                                        <p:strVal val="visible"/>
                                      </p:to>
                                    </p:set>
                                    <p:animEffect transition="in" filter="fade">
                                      <p:cBhvr>
                                        <p:cTn id="16" dur="1000"/>
                                        <p:tgtEl>
                                          <p:spTgt spid="2061"/>
                                        </p:tgtEl>
                                      </p:cBhvr>
                                    </p:animEffect>
                                  </p:childTnLst>
                                </p:cTn>
                              </p:par>
                              <p:par>
                                <p:cTn id="17" presetID="10" presetClass="entr" presetSubtype="0" fill="hold" nodeType="with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1000"/>
                                        <p:tgtEl>
                                          <p:spTgt spid="2051"/>
                                        </p:tgtEl>
                                      </p:cBhvr>
                                    </p:animEffect>
                                  </p:childTnLst>
                                </p:cTn>
                              </p:par>
                              <p:par>
                                <p:cTn id="20" presetID="10" presetClass="entr" presetSubtype="0"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1000"/>
                                        <p:tgtEl>
                                          <p:spTgt spid="2054"/>
                                        </p:tgtEl>
                                      </p:cBhvr>
                                    </p:animEffect>
                                  </p:childTnLst>
                                </p:cTn>
                              </p:par>
                              <p:par>
                                <p:cTn id="23" presetID="10" presetClass="entr" presetSubtype="0" fill="hold" nodeType="withEffect">
                                  <p:stCondLst>
                                    <p:cond delay="0"/>
                                  </p:stCondLst>
                                  <p:childTnLst>
                                    <p:set>
                                      <p:cBhvr>
                                        <p:cTn id="24" dur="1" fill="hold">
                                          <p:stCondLst>
                                            <p:cond delay="0"/>
                                          </p:stCondLst>
                                        </p:cTn>
                                        <p:tgtEl>
                                          <p:spTgt spid="2059"/>
                                        </p:tgtEl>
                                        <p:attrNameLst>
                                          <p:attrName>style.visibility</p:attrName>
                                        </p:attrNameLst>
                                      </p:cBhvr>
                                      <p:to>
                                        <p:strVal val="visible"/>
                                      </p:to>
                                    </p:set>
                                    <p:animEffect transition="in" filter="fade">
                                      <p:cBhvr>
                                        <p:cTn id="25" dur="1000"/>
                                        <p:tgtEl>
                                          <p:spTgt spid="2059"/>
                                        </p:tgtEl>
                                      </p:cBhvr>
                                    </p:animEffect>
                                  </p:childTnLst>
                                </p:cTn>
                              </p:par>
                              <p:par>
                                <p:cTn id="26" presetID="10" presetClass="entr" presetSubtype="0" fill="hold" nodeType="with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fade">
                                      <p:cBhvr>
                                        <p:cTn id="28" dur="1000"/>
                                        <p:tgtEl>
                                          <p:spTgt spid="2050"/>
                                        </p:tgtEl>
                                      </p:cBhvr>
                                    </p:animEffect>
                                  </p:childTnLst>
                                </p:cTn>
                              </p:par>
                              <p:par>
                                <p:cTn id="29" presetID="10" presetClass="entr" presetSubtype="0" fill="hold" nodeType="withEffect">
                                  <p:stCondLst>
                                    <p:cond delay="0"/>
                                  </p:stCondLst>
                                  <p:childTnLst>
                                    <p:set>
                                      <p:cBhvr>
                                        <p:cTn id="30" dur="1" fill="hold">
                                          <p:stCondLst>
                                            <p:cond delay="0"/>
                                          </p:stCondLst>
                                        </p:cTn>
                                        <p:tgtEl>
                                          <p:spTgt spid="2075"/>
                                        </p:tgtEl>
                                        <p:attrNameLst>
                                          <p:attrName>style.visibility</p:attrName>
                                        </p:attrNameLst>
                                      </p:cBhvr>
                                      <p:to>
                                        <p:strVal val="visible"/>
                                      </p:to>
                                    </p:set>
                                    <p:animEffect transition="in" filter="fade">
                                      <p:cBhvr>
                                        <p:cTn id="31" dur="1000"/>
                                        <p:tgtEl>
                                          <p:spTgt spid="2075"/>
                                        </p:tgtEl>
                                      </p:cBhvr>
                                    </p:animEffect>
                                  </p:childTnLst>
                                </p:cTn>
                              </p:par>
                              <p:par>
                                <p:cTn id="32" presetID="10" presetClass="entr" presetSubtype="0" fill="hold" nodeType="withEffect">
                                  <p:stCondLst>
                                    <p:cond delay="0"/>
                                  </p:stCondLst>
                                  <p:childTnLst>
                                    <p:set>
                                      <p:cBhvr>
                                        <p:cTn id="33" dur="1" fill="hold">
                                          <p:stCondLst>
                                            <p:cond delay="0"/>
                                          </p:stCondLst>
                                        </p:cTn>
                                        <p:tgtEl>
                                          <p:spTgt spid="2055"/>
                                        </p:tgtEl>
                                        <p:attrNameLst>
                                          <p:attrName>style.visibility</p:attrName>
                                        </p:attrNameLst>
                                      </p:cBhvr>
                                      <p:to>
                                        <p:strVal val="visible"/>
                                      </p:to>
                                    </p:set>
                                    <p:animEffect transition="in" filter="fade">
                                      <p:cBhvr>
                                        <p:cTn id="34" dur="1000"/>
                                        <p:tgtEl>
                                          <p:spTgt spid="2055"/>
                                        </p:tgtEl>
                                      </p:cBhvr>
                                    </p:animEffect>
                                  </p:childTnLst>
                                </p:cTn>
                              </p:par>
                              <p:par>
                                <p:cTn id="35" presetID="10" presetClass="entr" presetSubtype="0" fill="hold" nodeType="withEffect">
                                  <p:stCondLst>
                                    <p:cond delay="0"/>
                                  </p:stCondLst>
                                  <p:childTnLst>
                                    <p:set>
                                      <p:cBhvr>
                                        <p:cTn id="36" dur="1" fill="hold">
                                          <p:stCondLst>
                                            <p:cond delay="0"/>
                                          </p:stCondLst>
                                        </p:cTn>
                                        <p:tgtEl>
                                          <p:spTgt spid="2074"/>
                                        </p:tgtEl>
                                        <p:attrNameLst>
                                          <p:attrName>style.visibility</p:attrName>
                                        </p:attrNameLst>
                                      </p:cBhvr>
                                      <p:to>
                                        <p:strVal val="visible"/>
                                      </p:to>
                                    </p:set>
                                    <p:animEffect transition="in" filter="fade">
                                      <p:cBhvr>
                                        <p:cTn id="37" dur="500"/>
                                        <p:tgtEl>
                                          <p:spTgt spid="2074"/>
                                        </p:tgtEl>
                                      </p:cBhvr>
                                    </p:animEffect>
                                  </p:childTnLst>
                                </p:cTn>
                              </p:par>
                              <p:par>
                                <p:cTn id="38" presetID="10" presetClass="entr" presetSubtype="0" fill="hold" nodeType="withEffect">
                                  <p:stCondLst>
                                    <p:cond delay="0"/>
                                  </p:stCondLst>
                                  <p:childTnLst>
                                    <p:set>
                                      <p:cBhvr>
                                        <p:cTn id="39" dur="1" fill="hold">
                                          <p:stCondLst>
                                            <p:cond delay="0"/>
                                          </p:stCondLst>
                                        </p:cTn>
                                        <p:tgtEl>
                                          <p:spTgt spid="2071"/>
                                        </p:tgtEl>
                                        <p:attrNameLst>
                                          <p:attrName>style.visibility</p:attrName>
                                        </p:attrNameLst>
                                      </p:cBhvr>
                                      <p:to>
                                        <p:strVal val="visible"/>
                                      </p:to>
                                    </p:set>
                                    <p:animEffect transition="in" filter="fade">
                                      <p:cBhvr>
                                        <p:cTn id="40" dur="500"/>
                                        <p:tgtEl>
                                          <p:spTgt spid="2071"/>
                                        </p:tgtEl>
                                      </p:cBhvr>
                                    </p:animEffect>
                                  </p:childTnLst>
                                </p:cTn>
                              </p:par>
                              <p:par>
                                <p:cTn id="41" presetID="10" presetClass="entr" presetSubtype="0" fill="hold" nodeType="withEffect">
                                  <p:stCondLst>
                                    <p:cond delay="0"/>
                                  </p:stCondLst>
                                  <p:childTnLst>
                                    <p:set>
                                      <p:cBhvr>
                                        <p:cTn id="42" dur="1" fill="hold">
                                          <p:stCondLst>
                                            <p:cond delay="0"/>
                                          </p:stCondLst>
                                        </p:cTn>
                                        <p:tgtEl>
                                          <p:spTgt spid="2067"/>
                                        </p:tgtEl>
                                        <p:attrNameLst>
                                          <p:attrName>style.visibility</p:attrName>
                                        </p:attrNameLst>
                                      </p:cBhvr>
                                      <p:to>
                                        <p:strVal val="visible"/>
                                      </p:to>
                                    </p:set>
                                    <p:animEffect transition="in" filter="fade">
                                      <p:cBhvr>
                                        <p:cTn id="43" dur="500"/>
                                        <p:tgtEl>
                                          <p:spTgt spid="2067"/>
                                        </p:tgtEl>
                                      </p:cBhvr>
                                    </p:animEffect>
                                  </p:childTnLst>
                                </p:cTn>
                              </p:par>
                              <p:par>
                                <p:cTn id="44" presetID="10" presetClass="entr" presetSubtype="0" fill="hold" nodeType="withEffect">
                                  <p:stCondLst>
                                    <p:cond delay="0"/>
                                  </p:stCondLst>
                                  <p:childTnLst>
                                    <p:set>
                                      <p:cBhvr>
                                        <p:cTn id="45" dur="1" fill="hold">
                                          <p:stCondLst>
                                            <p:cond delay="0"/>
                                          </p:stCondLst>
                                        </p:cTn>
                                        <p:tgtEl>
                                          <p:spTgt spid="2070"/>
                                        </p:tgtEl>
                                        <p:attrNameLst>
                                          <p:attrName>style.visibility</p:attrName>
                                        </p:attrNameLst>
                                      </p:cBhvr>
                                      <p:to>
                                        <p:strVal val="visible"/>
                                      </p:to>
                                    </p:set>
                                    <p:animEffect transition="in" filter="fade">
                                      <p:cBhvr>
                                        <p:cTn id="46" dur="500"/>
                                        <p:tgtEl>
                                          <p:spTgt spid="2070"/>
                                        </p:tgtEl>
                                      </p:cBhvr>
                                    </p:animEffect>
                                  </p:childTnLst>
                                </p:cTn>
                              </p:par>
                              <p:par>
                                <p:cTn id="47" presetID="10" presetClass="entr" presetSubtype="0" fill="hold" nodeType="withEffect">
                                  <p:stCondLst>
                                    <p:cond delay="0"/>
                                  </p:stCondLst>
                                  <p:childTnLst>
                                    <p:set>
                                      <p:cBhvr>
                                        <p:cTn id="48" dur="1" fill="hold">
                                          <p:stCondLst>
                                            <p:cond delay="0"/>
                                          </p:stCondLst>
                                        </p:cTn>
                                        <p:tgtEl>
                                          <p:spTgt spid="2062"/>
                                        </p:tgtEl>
                                        <p:attrNameLst>
                                          <p:attrName>style.visibility</p:attrName>
                                        </p:attrNameLst>
                                      </p:cBhvr>
                                      <p:to>
                                        <p:strVal val="visible"/>
                                      </p:to>
                                    </p:set>
                                    <p:animEffect transition="in" filter="fade">
                                      <p:cBhvr>
                                        <p:cTn id="49" dur="500"/>
                                        <p:tgtEl>
                                          <p:spTgt spid="2062"/>
                                        </p:tgtEl>
                                      </p:cBhvr>
                                    </p:animEffect>
                                  </p:childTnLst>
                                </p:cTn>
                              </p:par>
                              <p:par>
                                <p:cTn id="50" presetID="10" presetClass="entr" presetSubtype="0" fill="hold" nodeType="withEffect">
                                  <p:stCondLst>
                                    <p:cond delay="0"/>
                                  </p:stCondLst>
                                  <p:childTnLst>
                                    <p:set>
                                      <p:cBhvr>
                                        <p:cTn id="51" dur="1" fill="hold">
                                          <p:stCondLst>
                                            <p:cond delay="0"/>
                                          </p:stCondLst>
                                        </p:cTn>
                                        <p:tgtEl>
                                          <p:spTgt spid="2066"/>
                                        </p:tgtEl>
                                        <p:attrNameLst>
                                          <p:attrName>style.visibility</p:attrName>
                                        </p:attrNameLst>
                                      </p:cBhvr>
                                      <p:to>
                                        <p:strVal val="visible"/>
                                      </p:to>
                                    </p:set>
                                    <p:animEffect transition="in" filter="fade">
                                      <p:cBhvr>
                                        <p:cTn id="52" dur="500"/>
                                        <p:tgtEl>
                                          <p:spTgt spid="2066"/>
                                        </p:tgtEl>
                                      </p:cBhvr>
                                    </p:animEffect>
                                  </p:childTnLst>
                                </p:cTn>
                              </p:par>
                              <p:par>
                                <p:cTn id="53" presetID="1" presetClass="entr" presetSubtype="0" fill="hold" nodeType="withEffect">
                                  <p:stCondLst>
                                    <p:cond delay="0"/>
                                  </p:stCondLst>
                                  <p:childTnLst>
                                    <p:set>
                                      <p:cBhvr>
                                        <p:cTn id="54" dur="1" fill="hold">
                                          <p:stCondLst>
                                            <p:cond delay="0"/>
                                          </p:stCondLst>
                                        </p:cTn>
                                        <p:tgtEl>
                                          <p:spTgt spid="2065"/>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2091"/>
                                        </p:tgtEl>
                                        <p:attrNameLst>
                                          <p:attrName>style.visibility</p:attrName>
                                        </p:attrNameLst>
                                      </p:cBhvr>
                                      <p:to>
                                        <p:strVal val="visible"/>
                                      </p:to>
                                    </p:set>
                                    <p:animEffect transition="in" filter="fade">
                                      <p:cBhvr>
                                        <p:cTn id="57" dur="1000"/>
                                        <p:tgtEl>
                                          <p:spTgt spid="2091"/>
                                        </p:tgtEl>
                                      </p:cBhvr>
                                    </p:animEffect>
                                  </p:childTnLst>
                                </p:cTn>
                              </p:par>
                              <p:par>
                                <p:cTn id="58" presetID="10" presetClass="entr" presetSubtype="0" fill="hold" nodeType="withEffect">
                                  <p:stCondLst>
                                    <p:cond delay="0"/>
                                  </p:stCondLst>
                                  <p:childTnLst>
                                    <p:set>
                                      <p:cBhvr>
                                        <p:cTn id="59" dur="1" fill="hold">
                                          <p:stCondLst>
                                            <p:cond delay="0"/>
                                          </p:stCondLst>
                                        </p:cTn>
                                        <p:tgtEl>
                                          <p:spTgt spid="2085"/>
                                        </p:tgtEl>
                                        <p:attrNameLst>
                                          <p:attrName>style.visibility</p:attrName>
                                        </p:attrNameLst>
                                      </p:cBhvr>
                                      <p:to>
                                        <p:strVal val="visible"/>
                                      </p:to>
                                    </p:set>
                                    <p:animEffect transition="in" filter="fade">
                                      <p:cBhvr>
                                        <p:cTn id="60" dur="500"/>
                                        <p:tgtEl>
                                          <p:spTgt spid="2085"/>
                                        </p:tgtEl>
                                      </p:cBhvr>
                                    </p:animEffect>
                                  </p:childTnLst>
                                </p:cTn>
                              </p:par>
                              <p:par>
                                <p:cTn id="61" presetID="10" presetClass="entr" presetSubtype="0" fill="hold" nodeType="withEffect">
                                  <p:stCondLst>
                                    <p:cond delay="0"/>
                                  </p:stCondLst>
                                  <p:childTnLst>
                                    <p:set>
                                      <p:cBhvr>
                                        <p:cTn id="62" dur="1" fill="hold">
                                          <p:stCondLst>
                                            <p:cond delay="0"/>
                                          </p:stCondLst>
                                        </p:cTn>
                                        <p:tgtEl>
                                          <p:spTgt spid="2088"/>
                                        </p:tgtEl>
                                        <p:attrNameLst>
                                          <p:attrName>style.visibility</p:attrName>
                                        </p:attrNameLst>
                                      </p:cBhvr>
                                      <p:to>
                                        <p:strVal val="visible"/>
                                      </p:to>
                                    </p:set>
                                    <p:animEffect transition="in" filter="fade">
                                      <p:cBhvr>
                                        <p:cTn id="63" dur="100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Google Shape;2096;p7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097" name="Google Shape;2097;p7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098" name="Google Shape;2098;p76"/>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099" name="Google Shape;2099;p76"/>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00" name="Google Shape;2100;p76"/>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01" name="Google Shape;2101;p7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02" name="Google Shape;2102;p76"/>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103" name="Google Shape;2103;p76"/>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04" name="Google Shape;2104;p76"/>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105" name="Google Shape;2105;p76"/>
          <p:cNvSpPr/>
          <p:nvPr/>
        </p:nvSpPr>
        <p:spPr>
          <a:xfrm>
            <a:off x="3125108" y="889731"/>
            <a:ext cx="2893785" cy="577444"/>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06" name="Google Shape;2106;p76"/>
          <p:cNvSpPr txBox="1"/>
          <p:nvPr/>
        </p:nvSpPr>
        <p:spPr>
          <a:xfrm>
            <a:off x="3398805" y="913177"/>
            <a:ext cx="2449656" cy="5539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學會年費或入會費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a:t>
            </a: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會議註冊費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107" name="Google Shape;2107;p76"/>
          <p:cNvGraphicFramePr/>
          <p:nvPr/>
        </p:nvGraphicFramePr>
        <p:xfrm>
          <a:off x="343799" y="2043781"/>
          <a:ext cx="8492575" cy="1890969"/>
        </p:xfrm>
        <a:graphic>
          <a:graphicData uri="http://schemas.openxmlformats.org/drawingml/2006/table">
            <a:tbl>
              <a:tblPr>
                <a:noFill/>
                <a:tableStyleId>{4E751268-4BBB-464D-860C-81C6A8BF96F4}</a:tableStyleId>
              </a:tblPr>
              <a:tblGrid>
                <a:gridCol w="1214550">
                  <a:extLst>
                    <a:ext uri="{9D8B030D-6E8A-4147-A177-3AD203B41FA5}">
                      <a16:colId xmlns:a16="http://schemas.microsoft.com/office/drawing/2014/main" val="20000"/>
                    </a:ext>
                  </a:extLst>
                </a:gridCol>
                <a:gridCol w="2485625">
                  <a:extLst>
                    <a:ext uri="{9D8B030D-6E8A-4147-A177-3AD203B41FA5}">
                      <a16:colId xmlns:a16="http://schemas.microsoft.com/office/drawing/2014/main" val="20001"/>
                    </a:ext>
                  </a:extLst>
                </a:gridCol>
                <a:gridCol w="2212150">
                  <a:extLst>
                    <a:ext uri="{9D8B030D-6E8A-4147-A177-3AD203B41FA5}">
                      <a16:colId xmlns:a16="http://schemas.microsoft.com/office/drawing/2014/main" val="20002"/>
                    </a:ext>
                  </a:extLst>
                </a:gridCol>
                <a:gridCol w="2580250">
                  <a:extLst>
                    <a:ext uri="{9D8B030D-6E8A-4147-A177-3AD203B41FA5}">
                      <a16:colId xmlns:a16="http://schemas.microsoft.com/office/drawing/2014/main" val="20003"/>
                    </a:ext>
                  </a:extLst>
                </a:gridCol>
              </a:tblGrid>
              <a:tr h="203200">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chemeClr val="lt1"/>
                          </a:solidFill>
                          <a:latin typeface="Microsoft JhengHei"/>
                          <a:ea typeface="Microsoft JhengHei"/>
                          <a:cs typeface="Microsoft JhengHei"/>
                          <a:sym typeface="Microsoft JhengHei"/>
                        </a:rPr>
                        <a:t>項目</a:t>
                      </a:r>
                      <a:endParaRPr sz="1600" b="1" i="0" u="none" strike="noStrike" cap="none" dirty="0">
                        <a:solidFill>
                          <a:schemeClr val="lt1"/>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D7DC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國內研討會</a:t>
                      </a:r>
                      <a:endParaRPr sz="1600" b="1" i="0" u="none" strike="noStrike" cap="none" dirty="0">
                        <a:solidFill>
                          <a:srgbClr val="262626"/>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報名費、註冊費</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國內或國外學會</a:t>
                      </a:r>
                      <a:endParaRPr sz="1600" b="1" i="0" u="none" strike="noStrike" cap="none" dirty="0">
                        <a:solidFill>
                          <a:srgbClr val="262626"/>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年費、入會費</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國外研討會</a:t>
                      </a:r>
                      <a:endParaRPr sz="1600" b="1" i="0" u="none" strike="noStrike" cap="none" dirty="0">
                        <a:solidFill>
                          <a:srgbClr val="262626"/>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報名費、註冊費</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DF4E"/>
                    </a:solidFill>
                  </a:tcPr>
                </a:tc>
                <a:extLst>
                  <a:ext uri="{0D108BD9-81ED-4DB2-BD59-A6C34878D82A}">
                    <a16:rowId xmlns:a16="http://schemas.microsoft.com/office/drawing/2014/main" val="10000"/>
                  </a:ext>
                </a:extLst>
              </a:tr>
              <a:tr h="499400">
                <a:tc>
                  <a:txBody>
                    <a:bodyPr/>
                    <a:lstStyle/>
                    <a:p>
                      <a:pPr marL="0" marR="0" lvl="0" indent="0" algn="ctr" rtl="0">
                        <a:lnSpc>
                          <a:spcPct val="150000"/>
                        </a:lnSpc>
                        <a:spcBef>
                          <a:spcPts val="0"/>
                        </a:spcBef>
                        <a:spcAft>
                          <a:spcPts val="0"/>
                        </a:spcAft>
                        <a:buClr>
                          <a:srgbClr val="000000"/>
                        </a:buClr>
                        <a:buSzPts val="1200"/>
                        <a:buFont typeface="Noto Sans Symbols"/>
                        <a:buNone/>
                      </a:pPr>
                      <a:r>
                        <a:rPr lang="zh-TW" sz="1600" b="1" i="0" u="none" strike="noStrike" cap="none">
                          <a:solidFill>
                            <a:srgbClr val="000000"/>
                          </a:solidFill>
                          <a:latin typeface="Microsoft JhengHei"/>
                          <a:ea typeface="Microsoft JhengHei"/>
                          <a:cs typeface="Microsoft JhengHei"/>
                          <a:sym typeface="Microsoft JhengHei"/>
                        </a:rPr>
                        <a:t>預算科目</a:t>
                      </a:r>
                      <a:endParaRPr sz="140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gridSpan="2">
                  <a:txBody>
                    <a:bodyPr/>
                    <a:lstStyle/>
                    <a:p>
                      <a:pPr marL="0" marR="0" lvl="0" indent="0" algn="ctr" rtl="0">
                        <a:lnSpc>
                          <a:spcPct val="150000"/>
                        </a:lnSpc>
                        <a:spcBef>
                          <a:spcPts val="0"/>
                        </a:spcBef>
                        <a:spcAft>
                          <a:spcPts val="0"/>
                        </a:spcAft>
                        <a:buClr>
                          <a:srgbClr val="000000"/>
                        </a:buClr>
                        <a:buSzPts val="1200"/>
                        <a:buFont typeface="Arial"/>
                        <a:buNone/>
                      </a:pPr>
                      <a:r>
                        <a:rPr lang="zh-TW" sz="1600" b="0" i="0" u="none" strike="noStrike" cap="none">
                          <a:solidFill>
                            <a:srgbClr val="000000"/>
                          </a:solidFill>
                          <a:latin typeface="Microsoft JhengHei"/>
                          <a:ea typeface="Microsoft JhengHei"/>
                          <a:cs typeface="Microsoft JhengHei"/>
                          <a:sym typeface="Microsoft JhengHei"/>
                        </a:rPr>
                        <a:t>業務費</a:t>
                      </a:r>
                      <a:endParaRPr sz="1600" b="0" i="0" u="none" strike="noStrike" cap="none" dirty="0">
                        <a:solidFill>
                          <a:srgbClr val="000000"/>
                        </a:solidFill>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h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1200"/>
                        <a:buFont typeface="Arial"/>
                        <a:buNone/>
                      </a:pPr>
                      <a:r>
                        <a:rPr lang="zh-TW" sz="1600" b="0" i="0" u="none" strike="noStrike" cap="none">
                          <a:solidFill>
                            <a:srgbClr val="000000"/>
                          </a:solidFill>
                          <a:latin typeface="Microsoft JhengHei"/>
                          <a:ea typeface="Microsoft JhengHei"/>
                          <a:cs typeface="Microsoft JhengHei"/>
                          <a:sym typeface="Microsoft JhengHei"/>
                        </a:rPr>
                        <a:t>國外差旅費</a:t>
                      </a:r>
                      <a:endParaRPr sz="1600" b="0" i="0" u="none" strike="noStrike" cap="none" dirty="0">
                        <a:solidFill>
                          <a:srgbClr val="000000"/>
                        </a:solidFill>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499400">
                <a:tc>
                  <a:txBody>
                    <a:bodyPr/>
                    <a:lstStyle/>
                    <a:p>
                      <a:pPr marL="0" marR="0" lvl="0" indent="0" algn="ctr" rtl="0">
                        <a:lnSpc>
                          <a:spcPct val="150000"/>
                        </a:lnSpc>
                        <a:spcBef>
                          <a:spcPts val="0"/>
                        </a:spcBef>
                        <a:spcAft>
                          <a:spcPts val="0"/>
                        </a:spcAft>
                        <a:buClr>
                          <a:srgbClr val="000000"/>
                        </a:buClr>
                        <a:buSzPts val="1200"/>
                        <a:buFont typeface="Noto Sans Symbols"/>
                        <a:buNone/>
                      </a:pPr>
                      <a:r>
                        <a:rPr lang="zh-TW" sz="1600" b="1" i="0" u="none" strike="noStrike" cap="none">
                          <a:solidFill>
                            <a:srgbClr val="000000"/>
                          </a:solidFill>
                          <a:latin typeface="Microsoft JhengHei"/>
                          <a:ea typeface="Microsoft JhengHei"/>
                          <a:cs typeface="Microsoft JhengHei"/>
                          <a:sym typeface="Microsoft JhengHei"/>
                        </a:rPr>
                        <a:t>經費報支</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50000"/>
                        </a:lnSpc>
                        <a:spcBef>
                          <a:spcPts val="0"/>
                        </a:spcBef>
                        <a:spcAft>
                          <a:spcPts val="0"/>
                        </a:spcAft>
                        <a:buClr>
                          <a:srgbClr val="000000"/>
                        </a:buClr>
                        <a:buSzPts val="1200"/>
                        <a:buFont typeface="Noto Sans Symbols"/>
                        <a:buNone/>
                      </a:pPr>
                      <a:r>
                        <a:rPr lang="zh-TW" sz="1600" b="1" i="0" u="none" strike="noStrike" cap="none">
                          <a:solidFill>
                            <a:srgbClr val="000000"/>
                          </a:solidFill>
                          <a:latin typeface="Microsoft JhengHei"/>
                          <a:ea typeface="Microsoft JhengHei"/>
                          <a:cs typeface="Microsoft JhengHei"/>
                          <a:sym typeface="Microsoft JhengHei"/>
                        </a:rPr>
                        <a:t>方式</a:t>
                      </a:r>
                      <a:endParaRPr sz="1600" b="1"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gridSpan="2">
                  <a:txBody>
                    <a:bodyPr/>
                    <a:lstStyle/>
                    <a:p>
                      <a:pPr marL="0" marR="0" lvl="0" indent="0" algn="ctr" rtl="0">
                        <a:lnSpc>
                          <a:spcPct val="150000"/>
                        </a:lnSpc>
                        <a:spcBef>
                          <a:spcPts val="0"/>
                        </a:spcBef>
                        <a:spcAft>
                          <a:spcPts val="0"/>
                        </a:spcAft>
                        <a:buClr>
                          <a:srgbClr val="000000"/>
                        </a:buClr>
                        <a:buSzPts val="1200"/>
                        <a:buFont typeface="Arial"/>
                        <a:buNone/>
                      </a:pPr>
                      <a:r>
                        <a:rPr lang="zh-TW" sz="1600" b="0" i="0" u="none" strike="noStrike" cap="none">
                          <a:solidFill>
                            <a:srgbClr val="000000"/>
                          </a:solidFill>
                          <a:latin typeface="Microsoft JhengHei"/>
                          <a:ea typeface="Microsoft JhengHei"/>
                          <a:cs typeface="Microsoft JhengHei"/>
                          <a:sym typeface="Microsoft JhengHei"/>
                        </a:rPr>
                        <a:t> 單據黏貼於支出憑證</a:t>
                      </a:r>
                      <a:r>
                        <a:rPr lang="zh-TW" sz="1600" u="none" strike="noStrike" cap="none">
                          <a:latin typeface="Microsoft JhengHei"/>
                          <a:ea typeface="Microsoft JhengHei"/>
                          <a:cs typeface="Microsoft JhengHei"/>
                          <a:sym typeface="Microsoft JhengHei"/>
                        </a:rPr>
                        <a:t>黏</a:t>
                      </a:r>
                      <a:r>
                        <a:rPr lang="zh-TW" sz="1600" b="0" i="0" u="none" strike="noStrike" cap="none">
                          <a:solidFill>
                            <a:srgbClr val="000000"/>
                          </a:solidFill>
                          <a:latin typeface="Microsoft JhengHei"/>
                          <a:ea typeface="Microsoft JhengHei"/>
                          <a:cs typeface="Microsoft JhengHei"/>
                          <a:sym typeface="Microsoft JhengHei"/>
                        </a:rPr>
                        <a:t>存單上辦理</a:t>
                      </a:r>
                      <a:endParaRPr sz="16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h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1200"/>
                        <a:buFont typeface="Arial"/>
                        <a:buNone/>
                      </a:pPr>
                      <a:r>
                        <a:rPr lang="zh-TW" sz="1600" b="0" i="0" u="none" strike="noStrike" cap="none">
                          <a:latin typeface="Microsoft JhengHei"/>
                          <a:ea typeface="Microsoft JhengHei"/>
                          <a:cs typeface="Microsoft JhengHei"/>
                          <a:sym typeface="Microsoft JhengHei"/>
                        </a:rPr>
                        <a:t>併國外出差旅費辦理</a:t>
                      </a:r>
                      <a:endParaRPr sz="16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bl>
          </a:graphicData>
        </a:graphic>
      </p:graphicFrame>
      <p:sp>
        <p:nvSpPr>
          <p:cNvPr id="14" name="投影片編號版面配置區 2">
            <a:extLst>
              <a:ext uri="{FF2B5EF4-FFF2-40B4-BE49-F238E27FC236}">
                <a16:creationId xmlns:a16="http://schemas.microsoft.com/office/drawing/2014/main" id="{1E432971-623D-4C1D-BD91-F062BA8B86BB}"/>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62</a:t>
            </a:fld>
            <a:endParaRPr lang="zh-TW" altLang="en-US" sz="1000" dirty="0">
              <a:solidFill>
                <a:schemeClr val="tx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p84"/>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296" name="Google Shape;2296;p84"/>
          <p:cNvGrpSpPr/>
          <p:nvPr/>
        </p:nvGrpSpPr>
        <p:grpSpPr>
          <a:xfrm>
            <a:off x="988307" y="1557277"/>
            <a:ext cx="809047" cy="686927"/>
            <a:chOff x="0" y="-28575"/>
            <a:chExt cx="433534" cy="368095"/>
          </a:xfrm>
        </p:grpSpPr>
        <p:sp>
          <p:nvSpPr>
            <p:cNvPr id="2297" name="Google Shape;2297;p84"/>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98" name="Google Shape;2298;p84"/>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99" name="Google Shape;2299;p84"/>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00" name="Google Shape;2300;p8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01" name="Google Shape;2301;p84"/>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02" name="Google Shape;2302;p84"/>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03" name="Google Shape;2303;p84"/>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04" name="Google Shape;2304;p8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05" name="Google Shape;2305;p84"/>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306" name="Google Shape;2306;p84"/>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07" name="Google Shape;2307;p84"/>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308" name="Google Shape;2308;p84"/>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邀請國外學者來台費用</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2309" name="Google Shape;2309;p84"/>
          <p:cNvGraphicFramePr/>
          <p:nvPr>
            <p:extLst>
              <p:ext uri="{D42A27DB-BD31-4B8C-83A1-F6EECF244321}">
                <p14:modId xmlns:p14="http://schemas.microsoft.com/office/powerpoint/2010/main" val="2497494413"/>
              </p:ext>
            </p:extLst>
          </p:nvPr>
        </p:nvGraphicFramePr>
        <p:xfrm>
          <a:off x="966868" y="2221916"/>
          <a:ext cx="7210250" cy="2527833"/>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527833">
                <a:tc>
                  <a:txBody>
                    <a:bodyPr/>
                    <a:lstStyle/>
                    <a:p>
                      <a:pPr marL="482600" marR="0" lvl="0" indent="-342900" algn="l" rtl="0">
                        <a:lnSpc>
                          <a:spcPct val="120000"/>
                        </a:lnSpc>
                        <a:spcBef>
                          <a:spcPts val="0"/>
                        </a:spcBef>
                        <a:spcAft>
                          <a:spcPts val="0"/>
                        </a:spcAft>
                        <a:buClr>
                          <a:schemeClr val="dk1"/>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學者簽領之收據</a:t>
                      </a:r>
                      <a:endParaRPr sz="1400" u="none" strike="noStrike" cap="none" dirty="0">
                        <a:solidFill>
                          <a:srgbClr val="191919"/>
                        </a:solidFill>
                        <a:latin typeface="Microsoft JhengHei"/>
                        <a:ea typeface="Microsoft JhengHei"/>
                        <a:cs typeface="Microsoft JhengHei"/>
                        <a:sym typeface="Microsoft JhengHei"/>
                      </a:endParaRPr>
                    </a:p>
                    <a:p>
                      <a:pPr marL="482600" marR="0" lvl="0" indent="-342900" algn="l" rtl="0">
                        <a:lnSpc>
                          <a:spcPct val="120000"/>
                        </a:lnSpc>
                        <a:spcBef>
                          <a:spcPts val="0"/>
                        </a:spcBef>
                        <a:spcAft>
                          <a:spcPts val="0"/>
                        </a:spcAft>
                        <a:buClr>
                          <a:schemeClr val="dk1"/>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相關證明文件</a:t>
                      </a:r>
                      <a:endParaRPr dirty="0"/>
                    </a:p>
                    <a:p>
                      <a:pPr marL="139700" marR="0" lvl="0" indent="0" algn="l" rtl="0">
                        <a:lnSpc>
                          <a:spcPct val="120000"/>
                        </a:lnSpc>
                        <a:spcBef>
                          <a:spcPts val="0"/>
                        </a:spcBef>
                        <a:spcAft>
                          <a:spcPts val="0"/>
                        </a:spcAft>
                        <a:buClr>
                          <a:schemeClr val="dk1"/>
                        </a:buClr>
                        <a:buSzPts val="14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1.</a:t>
                      </a:r>
                      <a:r>
                        <a:rPr lang="zh-TW" sz="1400" u="none" strike="noStrike" cap="none" dirty="0">
                          <a:solidFill>
                            <a:srgbClr val="191919"/>
                          </a:solidFill>
                          <a:latin typeface="Microsoft JhengHei"/>
                          <a:ea typeface="Microsoft JhengHei"/>
                          <a:cs typeface="Microsoft JhengHei"/>
                          <a:sym typeface="Microsoft JhengHei"/>
                        </a:rPr>
                        <a:t>機票付款證明</a:t>
                      </a:r>
                      <a:endParaRPr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20000"/>
                        </a:lnSpc>
                        <a:spcBef>
                          <a:spcPts val="0"/>
                        </a:spcBef>
                        <a:spcAft>
                          <a:spcPts val="0"/>
                        </a:spcAft>
                        <a:buClr>
                          <a:schemeClr val="dk1"/>
                        </a:buClr>
                        <a:buSzPts val="14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2.</a:t>
                      </a:r>
                      <a:r>
                        <a:rPr lang="zh-TW" sz="1400" u="none" strike="noStrike" cap="none" dirty="0">
                          <a:solidFill>
                            <a:srgbClr val="191919"/>
                          </a:solidFill>
                          <a:latin typeface="Microsoft JhengHei"/>
                          <a:ea typeface="Microsoft JhengHei"/>
                          <a:cs typeface="Microsoft JhengHei"/>
                          <a:sym typeface="Microsoft JhengHei"/>
                        </a:rPr>
                        <a:t>電子機票</a:t>
                      </a:r>
                      <a:endParaRPr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20000"/>
                        </a:lnSpc>
                        <a:spcBef>
                          <a:spcPts val="0"/>
                        </a:spcBef>
                        <a:spcAft>
                          <a:spcPts val="0"/>
                        </a:spcAft>
                        <a:buClr>
                          <a:schemeClr val="dk1"/>
                        </a:buClr>
                        <a:buSzPts val="14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3.</a:t>
                      </a:r>
                      <a:r>
                        <a:rPr lang="zh-TW" sz="1400" u="none" strike="noStrike" cap="none" dirty="0">
                          <a:solidFill>
                            <a:srgbClr val="191919"/>
                          </a:solidFill>
                          <a:latin typeface="Microsoft JhengHei"/>
                          <a:ea typeface="Microsoft JhengHei"/>
                          <a:cs typeface="Microsoft JhengHei"/>
                          <a:sym typeface="Microsoft JhengHei"/>
                        </a:rPr>
                        <a:t>匯率資料</a:t>
                      </a:r>
                      <a:endParaRPr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20000"/>
                        </a:lnSpc>
                        <a:spcBef>
                          <a:spcPts val="0"/>
                        </a:spcBef>
                        <a:spcAft>
                          <a:spcPts val="0"/>
                        </a:spcAft>
                        <a:buClr>
                          <a:schemeClr val="dk1"/>
                        </a:buClr>
                        <a:buSzPts val="14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4.</a:t>
                      </a:r>
                      <a:r>
                        <a:rPr lang="zh-TW" altLang="en-US" sz="1400" u="none" strike="noStrike" cap="none" dirty="0">
                          <a:solidFill>
                            <a:srgbClr val="191919"/>
                          </a:solidFill>
                          <a:latin typeface="Microsoft JhengHei"/>
                          <a:ea typeface="Microsoft JhengHei"/>
                          <a:cs typeface="Microsoft JhengHei"/>
                          <a:sym typeface="Microsoft JhengHei"/>
                        </a:rPr>
                        <a:t>工作日程    </a:t>
                      </a:r>
                      <a:endParaRPr lang="en-US" altLang="zh-TW"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20000"/>
                        </a:lnSpc>
                        <a:spcBef>
                          <a:spcPts val="0"/>
                        </a:spcBef>
                        <a:spcAft>
                          <a:spcPts val="0"/>
                        </a:spcAft>
                        <a:buClr>
                          <a:schemeClr val="dk1"/>
                        </a:buClr>
                        <a:buSzPts val="14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5.</a:t>
                      </a:r>
                      <a:r>
                        <a:rPr lang="zh-TW" altLang="zh-TW" sz="1400" u="none" strike="noStrike" cap="none" dirty="0">
                          <a:solidFill>
                            <a:srgbClr val="191919"/>
                          </a:solidFill>
                          <a:latin typeface="Microsoft JhengHei"/>
                          <a:ea typeface="Microsoft JhengHei"/>
                          <a:cs typeface="Microsoft JhengHei"/>
                          <a:sym typeface="Microsoft JhengHei"/>
                        </a:rPr>
                        <a:t>學者護照資料</a:t>
                      </a:r>
                      <a:endParaRPr lang="en-US" altLang="zh-TW" sz="1400" u="none" strike="noStrike" cap="none" dirty="0">
                        <a:solidFill>
                          <a:srgbClr val="191919"/>
                        </a:solidFill>
                        <a:latin typeface="Microsoft JhengHei"/>
                        <a:ea typeface="Microsoft JhengHei"/>
                        <a:cs typeface="Microsoft JhengHei"/>
                        <a:sym typeface="Microsoft JhengHei"/>
                      </a:endParaRPr>
                    </a:p>
                    <a:p>
                      <a:pPr marL="482600" marR="0" lvl="0" indent="-254000" algn="l" rtl="0">
                        <a:lnSpc>
                          <a:spcPct val="120000"/>
                        </a:lnSpc>
                        <a:spcBef>
                          <a:spcPts val="0"/>
                        </a:spcBef>
                        <a:spcAft>
                          <a:spcPts val="0"/>
                        </a:spcAft>
                        <a:buClr>
                          <a:schemeClr val="dk1"/>
                        </a:buClr>
                        <a:buSzPts val="1400"/>
                        <a:buFont typeface="Noto Sans Symbols"/>
                        <a:buNone/>
                      </a:pPr>
                      <a:endParaRPr lang="zh-TW" altLang="en-US"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425450" marR="0" lvl="0" indent="-285750" algn="l" rtl="0">
                        <a:lnSpc>
                          <a:spcPct val="120000"/>
                        </a:lnSpc>
                        <a:spcBef>
                          <a:spcPts val="0"/>
                        </a:spcBef>
                        <a:spcAft>
                          <a:spcPts val="0"/>
                        </a:spcAft>
                        <a:buClr>
                          <a:schemeClr val="dk1"/>
                        </a:buClr>
                        <a:buSzPts val="1400"/>
                        <a:buFont typeface="Noto Sans Symbols"/>
                        <a:buChar char="■"/>
                      </a:pPr>
                      <a:r>
                        <a:rPr lang="zh-TW" sz="1400" b="0" i="0" u="none" strike="noStrike" cap="none" dirty="0">
                          <a:solidFill>
                            <a:srgbClr val="000000"/>
                          </a:solidFill>
                          <a:latin typeface="Arial"/>
                          <a:ea typeface="Arial"/>
                          <a:cs typeface="Arial"/>
                          <a:sym typeface="Arial"/>
                        </a:rPr>
                        <a:t>已支付生活費者，不得再另行報支食宿費用。</a:t>
                      </a:r>
                      <a:endParaRPr sz="1400" b="0" i="0" u="none" strike="noStrike" cap="none" dirty="0">
                        <a:solidFill>
                          <a:srgbClr val="000000"/>
                        </a:solidFill>
                        <a:latin typeface="Arial"/>
                        <a:ea typeface="Arial"/>
                        <a:cs typeface="Arial"/>
                        <a:sym typeface="Arial"/>
                      </a:endParaRPr>
                    </a:p>
                    <a:p>
                      <a:pPr marL="425450" marR="0" lvl="0" indent="-285750" algn="l" rtl="0">
                        <a:lnSpc>
                          <a:spcPct val="120000"/>
                        </a:lnSpc>
                        <a:spcBef>
                          <a:spcPts val="0"/>
                        </a:spcBef>
                        <a:spcAft>
                          <a:spcPts val="0"/>
                        </a:spcAft>
                        <a:buClr>
                          <a:schemeClr val="dk1"/>
                        </a:buClr>
                        <a:buSzPts val="1400"/>
                        <a:buFont typeface="Noto Sans Symbols"/>
                        <a:buChar char="■"/>
                      </a:pPr>
                      <a:r>
                        <a:rPr lang="zh-TW" sz="1400" b="0" i="0" u="none" strike="noStrike" cap="none" dirty="0">
                          <a:solidFill>
                            <a:srgbClr val="000000"/>
                          </a:solidFill>
                          <a:latin typeface="Arial"/>
                          <a:ea typeface="Arial"/>
                          <a:cs typeface="Arial"/>
                          <a:sym typeface="Arial"/>
                        </a:rPr>
                        <a:t>機票費用</a:t>
                      </a:r>
                      <a:r>
                        <a:rPr lang="zh-TW" altLang="en-US" sz="1400" b="0" i="0" u="none" strike="noStrike" cap="none" dirty="0">
                          <a:solidFill>
                            <a:srgbClr val="000000"/>
                          </a:solidFill>
                          <a:latin typeface="Arial"/>
                          <a:ea typeface="Arial"/>
                          <a:cs typeface="Arial"/>
                          <a:sym typeface="Arial"/>
                        </a:rPr>
                        <a:t>或生活費，</a:t>
                      </a:r>
                      <a:r>
                        <a:rPr lang="zh-TW" sz="1400" b="0" i="0" u="none" strike="noStrike" cap="none" dirty="0">
                          <a:solidFill>
                            <a:srgbClr val="000000"/>
                          </a:solidFill>
                          <a:latin typeface="Arial"/>
                          <a:ea typeface="Arial"/>
                          <a:cs typeface="Arial"/>
                          <a:sym typeface="Arial"/>
                        </a:rPr>
                        <a:t>依學者地區及身分</a:t>
                      </a:r>
                      <a:r>
                        <a:rPr lang="zh-TW" altLang="en-US" sz="1400" b="0" i="0" u="none" strike="noStrike" cap="none" dirty="0">
                          <a:solidFill>
                            <a:srgbClr val="000000"/>
                          </a:solidFill>
                          <a:latin typeface="Arial"/>
                          <a:ea typeface="Arial"/>
                          <a:cs typeface="Arial"/>
                          <a:sym typeface="Arial"/>
                        </a:rPr>
                        <a:t>可能</a:t>
                      </a:r>
                      <a:r>
                        <a:rPr lang="zh-TW" sz="1400" b="0" i="0" u="none" strike="noStrike" cap="none" dirty="0">
                          <a:solidFill>
                            <a:srgbClr val="000000"/>
                          </a:solidFill>
                          <a:latin typeface="Arial"/>
                          <a:ea typeface="Arial"/>
                          <a:cs typeface="Arial"/>
                          <a:sym typeface="Arial"/>
                        </a:rPr>
                        <a:t>有不同限額</a:t>
                      </a:r>
                      <a:r>
                        <a:rPr lang="zh-TW" altLang="en-US" sz="1400" b="0" i="0" u="none" strike="noStrike" cap="none" dirty="0">
                          <a:solidFill>
                            <a:srgbClr val="000000"/>
                          </a:solidFill>
                          <a:latin typeface="Arial"/>
                          <a:ea typeface="Arial"/>
                          <a:cs typeface="Arial"/>
                          <a:sym typeface="Arial"/>
                        </a:rPr>
                        <a:t>，請務必先行確認</a:t>
                      </a:r>
                      <a:r>
                        <a:rPr lang="zh-TW" sz="1400" b="0" i="0" u="none" strike="noStrike" cap="none" dirty="0">
                          <a:solidFill>
                            <a:srgbClr val="000000"/>
                          </a:solidFill>
                          <a:latin typeface="Arial"/>
                          <a:ea typeface="Arial"/>
                          <a:cs typeface="Arial"/>
                          <a:sym typeface="Arial"/>
                        </a:rPr>
                        <a:t>。</a:t>
                      </a:r>
                      <a:endParaRPr sz="1400" b="0" u="none" strike="noStrike" cap="none" dirty="0"/>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310" name="Google Shape;2310;p84"/>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algn="ctr">
              <a:lnSpc>
                <a:spcPct val="116666"/>
              </a:lnSpc>
              <a:buSzPts val="1800"/>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311" name="Google Shape;2311;p84"/>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312" name="Google Shape;2312;p84"/>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313" name="Google Shape;2313;p84"/>
          <p:cNvGrpSpPr/>
          <p:nvPr/>
        </p:nvGrpSpPr>
        <p:grpSpPr>
          <a:xfrm>
            <a:off x="4642248" y="1561239"/>
            <a:ext cx="809047" cy="686927"/>
            <a:chOff x="0" y="-28575"/>
            <a:chExt cx="433534" cy="368095"/>
          </a:xfrm>
        </p:grpSpPr>
        <p:sp>
          <p:nvSpPr>
            <p:cNvPr id="2314" name="Google Shape;2314;p84"/>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15" name="Google Shape;2315;p84"/>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316" name="Google Shape;2316;p84"/>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317" name="Google Shape;2317;p84"/>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318" name="Google Shape;2318;p84"/>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D19448B2-7A42-4D4C-A137-42A35BEFEBC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63</a:t>
            </a:fld>
            <a:endParaRPr lang="zh-TW" altLang="en-US" sz="1000" dirty="0">
              <a:solidFill>
                <a:schemeClr val="tx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322"/>
        <p:cNvGrpSpPr/>
        <p:nvPr/>
      </p:nvGrpSpPr>
      <p:grpSpPr>
        <a:xfrm>
          <a:off x="0" y="0"/>
          <a:ext cx="0" cy="0"/>
          <a:chOff x="0" y="0"/>
          <a:chExt cx="0" cy="0"/>
        </a:xfrm>
      </p:grpSpPr>
      <p:sp>
        <p:nvSpPr>
          <p:cNvPr id="2323" name="Google Shape;2323;p85"/>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324" name="Google Shape;2324;p8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25" name="Google Shape;2325;p8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26" name="Google Shape;2326;p85"/>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27" name="Google Shape;2327;p85"/>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28" name="Google Shape;2328;p85"/>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29" name="Google Shape;2329;p8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30" name="Google Shape;2330;p85"/>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331" name="Google Shape;2331;p85"/>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32" name="Google Shape;2332;p85"/>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333" name="Google Shape;2333;p85"/>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邀請國外學者來台費用</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334" name="Google Shape;2334;p85"/>
          <p:cNvGrpSpPr/>
          <p:nvPr/>
        </p:nvGrpSpPr>
        <p:grpSpPr>
          <a:xfrm>
            <a:off x="432499" y="1541377"/>
            <a:ext cx="809047" cy="686927"/>
            <a:chOff x="0" y="-28575"/>
            <a:chExt cx="433534" cy="368095"/>
          </a:xfrm>
        </p:grpSpPr>
        <p:sp>
          <p:nvSpPr>
            <p:cNvPr id="2335" name="Google Shape;2335;p85"/>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36" name="Google Shape;2336;p85"/>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337" name="Google Shape;2337;p85"/>
          <p:cNvSpPr txBox="1"/>
          <p:nvPr/>
        </p:nvSpPr>
        <p:spPr>
          <a:xfrm>
            <a:off x="1211668" y="15720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338" name="Google Shape;2338;p85"/>
          <p:cNvCxnSpPr/>
          <p:nvPr/>
        </p:nvCxnSpPr>
        <p:spPr>
          <a:xfrm>
            <a:off x="573652" y="2205197"/>
            <a:ext cx="2772177" cy="0"/>
          </a:xfrm>
          <a:prstGeom prst="straightConnector1">
            <a:avLst/>
          </a:prstGeom>
          <a:noFill/>
          <a:ln w="31750" cap="flat" cmpd="sng">
            <a:solidFill>
              <a:srgbClr val="FE7DCF"/>
            </a:solidFill>
            <a:prstDash val="solid"/>
            <a:round/>
            <a:headEnd type="none" w="sm" len="sm"/>
            <a:tailEnd type="none" w="sm" len="sm"/>
          </a:ln>
        </p:spPr>
      </p:cxnSp>
      <p:sp>
        <p:nvSpPr>
          <p:cNvPr id="2339" name="Google Shape;2339;p85"/>
          <p:cNvSpPr/>
          <p:nvPr/>
        </p:nvSpPr>
        <p:spPr>
          <a:xfrm>
            <a:off x="622992" y="1731496"/>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5">
              <a:alphaModFix/>
            </a:blip>
            <a:stretch>
              <a:fillRect/>
            </a:stretch>
          </a:blipFill>
          <a:ln>
            <a:noFill/>
          </a:ln>
        </p:spPr>
      </p:sp>
      <p:pic>
        <p:nvPicPr>
          <p:cNvPr id="2340" name="Google Shape;2340;p85"/>
          <p:cNvPicPr preferRelativeResize="0"/>
          <p:nvPr/>
        </p:nvPicPr>
        <p:blipFill rotWithShape="1">
          <a:blip r:embed="rId6">
            <a:alphaModFix/>
          </a:blip>
          <a:srcRect/>
          <a:stretch/>
        </p:blipFill>
        <p:spPr>
          <a:xfrm>
            <a:off x="3486982" y="1731912"/>
            <a:ext cx="5186955" cy="3268058"/>
          </a:xfrm>
          <a:prstGeom prst="rect">
            <a:avLst/>
          </a:prstGeom>
          <a:noFill/>
          <a:ln>
            <a:noFill/>
          </a:ln>
        </p:spPr>
      </p:pic>
      <p:graphicFrame>
        <p:nvGraphicFramePr>
          <p:cNvPr id="22" name="Google Shape;2309;p84">
            <a:extLst>
              <a:ext uri="{FF2B5EF4-FFF2-40B4-BE49-F238E27FC236}">
                <a16:creationId xmlns:a16="http://schemas.microsoft.com/office/drawing/2014/main" id="{2FCA0BFF-36F3-4DD6-BA0C-22316D779B7C}"/>
              </a:ext>
            </a:extLst>
          </p:cNvPr>
          <p:cNvGraphicFramePr/>
          <p:nvPr>
            <p:extLst>
              <p:ext uri="{D42A27DB-BD31-4B8C-83A1-F6EECF244321}">
                <p14:modId xmlns:p14="http://schemas.microsoft.com/office/powerpoint/2010/main" val="1359598140"/>
              </p:ext>
            </p:extLst>
          </p:nvPr>
        </p:nvGraphicFramePr>
        <p:xfrm>
          <a:off x="296166" y="2417667"/>
          <a:ext cx="3054483" cy="961455"/>
        </p:xfrm>
        <a:graphic>
          <a:graphicData uri="http://schemas.openxmlformats.org/drawingml/2006/table">
            <a:tbl>
              <a:tblPr>
                <a:noFill/>
                <a:tableStyleId>{4E751268-4BBB-464D-860C-81C6A8BF96F4}</a:tableStyleId>
              </a:tblPr>
              <a:tblGrid>
                <a:gridCol w="3054483">
                  <a:extLst>
                    <a:ext uri="{9D8B030D-6E8A-4147-A177-3AD203B41FA5}">
                      <a16:colId xmlns:a16="http://schemas.microsoft.com/office/drawing/2014/main" val="20000"/>
                    </a:ext>
                  </a:extLst>
                </a:gridCol>
              </a:tblGrid>
              <a:tr h="867554">
                <a:tc>
                  <a:txBody>
                    <a:bodyPr/>
                    <a:lstStyle/>
                    <a:p>
                      <a:pPr marL="425450" marR="0" lvl="0" indent="-285750" algn="just" defTabSz="914400" rtl="0" eaLnBrk="1" fontAlgn="auto" latinLnBrk="0" hangingPunct="1">
                        <a:lnSpc>
                          <a:spcPct val="120000"/>
                        </a:lnSpc>
                        <a:spcBef>
                          <a:spcPts val="0"/>
                        </a:spcBef>
                        <a:spcAft>
                          <a:spcPts val="0"/>
                        </a:spcAft>
                        <a:buClr>
                          <a:schemeClr val="dk1"/>
                        </a:buClr>
                        <a:buSzPts val="1400"/>
                        <a:buFont typeface="Noto Sans Symbols"/>
                        <a:buChar char="■"/>
                        <a:tabLst/>
                        <a:defRPr/>
                      </a:pPr>
                      <a:r>
                        <a:rPr lang="zh-TW" altLang="en-US" sz="1400" b="0" i="0" u="none" strike="noStrike" cap="none" dirty="0">
                          <a:solidFill>
                            <a:srgbClr val="000000"/>
                          </a:solidFill>
                          <a:latin typeface="Arial"/>
                          <a:ea typeface="Arial"/>
                          <a:cs typeface="Arial"/>
                          <a:sym typeface="Arial"/>
                        </a:rPr>
                        <a:t>國外學者來臺生活費，需負擔健保補充保費</a:t>
                      </a:r>
                      <a:r>
                        <a:rPr lang="en-US"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雇主</a:t>
                      </a:r>
                      <a:r>
                        <a:rPr lang="en-US"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及繳納所得稅額。</a:t>
                      </a:r>
                      <a:endParaRPr kumimoji="0" lang="zh-TW" altLang="en-US" sz="14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1" name="投影片編號版面配置區 2">
            <a:extLst>
              <a:ext uri="{FF2B5EF4-FFF2-40B4-BE49-F238E27FC236}">
                <a16:creationId xmlns:a16="http://schemas.microsoft.com/office/drawing/2014/main" id="{DA8AA583-342B-450E-A3DA-1814C93EFBB8}"/>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64</a:t>
            </a:fld>
            <a:endParaRPr lang="zh-TW" altLang="en-US" sz="1000" dirty="0">
              <a:solidFill>
                <a:schemeClr val="tx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sp>
        <p:nvSpPr>
          <p:cNvPr id="2346" name="Google Shape;2346;p8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47" name="Google Shape;2347;p8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48" name="Google Shape;2348;p86"/>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49" name="Google Shape;2349;p86"/>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50" name="Google Shape;2350;p86"/>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51" name="Google Shape;2351;p8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52" name="Google Shape;2352;p86"/>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353" name="Google Shape;2353;p86"/>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54" name="Google Shape;2354;p86"/>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graphicFrame>
        <p:nvGraphicFramePr>
          <p:cNvPr id="2355" name="Google Shape;2355;p86"/>
          <p:cNvGraphicFramePr/>
          <p:nvPr>
            <p:extLst>
              <p:ext uri="{D42A27DB-BD31-4B8C-83A1-F6EECF244321}">
                <p14:modId xmlns:p14="http://schemas.microsoft.com/office/powerpoint/2010/main" val="3554054295"/>
              </p:ext>
            </p:extLst>
          </p:nvPr>
        </p:nvGraphicFramePr>
        <p:xfrm>
          <a:off x="178755" y="1569306"/>
          <a:ext cx="8711043" cy="3397716"/>
        </p:xfrm>
        <a:graphic>
          <a:graphicData uri="http://schemas.openxmlformats.org/drawingml/2006/table">
            <a:tbl>
              <a:tblPr>
                <a:noFill/>
                <a:tableStyleId>{4E751268-4BBB-464D-860C-81C6A8BF96F4}</a:tableStyleId>
              </a:tblPr>
              <a:tblGrid>
                <a:gridCol w="1100030">
                  <a:extLst>
                    <a:ext uri="{9D8B030D-6E8A-4147-A177-3AD203B41FA5}">
                      <a16:colId xmlns:a16="http://schemas.microsoft.com/office/drawing/2014/main" val="20000"/>
                    </a:ext>
                  </a:extLst>
                </a:gridCol>
                <a:gridCol w="4341271">
                  <a:extLst>
                    <a:ext uri="{9D8B030D-6E8A-4147-A177-3AD203B41FA5}">
                      <a16:colId xmlns:a16="http://schemas.microsoft.com/office/drawing/2014/main" val="20001"/>
                    </a:ext>
                  </a:extLst>
                </a:gridCol>
                <a:gridCol w="3269742">
                  <a:extLst>
                    <a:ext uri="{9D8B030D-6E8A-4147-A177-3AD203B41FA5}">
                      <a16:colId xmlns:a16="http://schemas.microsoft.com/office/drawing/2014/main" val="20002"/>
                    </a:ext>
                  </a:extLst>
                </a:gridCol>
              </a:tblGrid>
              <a:tr h="462612">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chemeClr val="lt1"/>
                          </a:solidFill>
                          <a:latin typeface="Microsoft JhengHei"/>
                          <a:ea typeface="Microsoft JhengHei"/>
                          <a:cs typeface="Microsoft JhengHei"/>
                          <a:sym typeface="Microsoft JhengHei"/>
                        </a:rPr>
                        <a:t>計畫類別</a:t>
                      </a:r>
                      <a:endParaRPr sz="1600" b="1" i="0" u="none" strike="noStrike" cap="none" dirty="0">
                        <a:solidFill>
                          <a:schemeClr val="lt1"/>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D7DC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dirty="0">
                          <a:solidFill>
                            <a:srgbClr val="262626"/>
                          </a:solidFill>
                          <a:latin typeface="Microsoft JhengHei"/>
                          <a:ea typeface="Microsoft JhengHei"/>
                          <a:cs typeface="Microsoft JhengHei"/>
                          <a:sym typeface="Microsoft JhengHei"/>
                        </a:rPr>
                        <a:t>注意事項</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支給標準</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DF4E"/>
                    </a:solidFill>
                  </a:tcPr>
                </a:tc>
                <a:extLst>
                  <a:ext uri="{0D108BD9-81ED-4DB2-BD59-A6C34878D82A}">
                    <a16:rowId xmlns:a16="http://schemas.microsoft.com/office/drawing/2014/main" val="10000"/>
                  </a:ext>
                </a:extLst>
              </a:tr>
              <a:tr h="1694157">
                <a:tc>
                  <a:txBody>
                    <a:bodyPr/>
                    <a:lstStyle/>
                    <a:p>
                      <a:pPr marL="0" marR="0" lvl="0" indent="0" algn="ctr" rtl="0">
                        <a:lnSpc>
                          <a:spcPct val="100000"/>
                        </a:lnSpc>
                        <a:spcBef>
                          <a:spcPts val="0"/>
                        </a:spcBef>
                        <a:spcAft>
                          <a:spcPts val="0"/>
                        </a:spcAft>
                        <a:buClr>
                          <a:srgbClr val="000000"/>
                        </a:buClr>
                        <a:buSzPts val="1200"/>
                        <a:buFont typeface="Noto Sans Symbols"/>
                        <a:buNone/>
                      </a:pPr>
                      <a:r>
                        <a:rPr lang="zh-TW" sz="1400" b="1" i="0" u="none" strike="noStrike" cap="none" dirty="0">
                          <a:solidFill>
                            <a:srgbClr val="000000"/>
                          </a:solidFill>
                          <a:latin typeface="Microsoft JhengHei"/>
                          <a:ea typeface="Microsoft JhengHei"/>
                          <a:cs typeface="Microsoft JhengHei"/>
                          <a:sym typeface="Microsoft JhengHei"/>
                        </a:rPr>
                        <a:t>國科會</a:t>
                      </a:r>
                      <a:endParaRPr lang="en-US" altLang="zh-TW" sz="14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Noto Sans Symbols"/>
                        <a:buNone/>
                      </a:pPr>
                      <a:r>
                        <a:rPr lang="zh-TW" sz="1400" b="1" i="0" u="none" strike="noStrike" cap="none" dirty="0">
                          <a:solidFill>
                            <a:srgbClr val="000000"/>
                          </a:solidFill>
                          <a:latin typeface="Microsoft JhengHei"/>
                          <a:ea typeface="Microsoft JhengHei"/>
                          <a:cs typeface="Microsoft JhengHei"/>
                          <a:sym typeface="Microsoft JhengHei"/>
                        </a:rPr>
                        <a:t>計畫</a:t>
                      </a:r>
                      <a:endParaRPr sz="140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285750" marR="0" lvl="0" indent="-285750" algn="l" rtl="0">
                        <a:lnSpc>
                          <a:spcPct val="15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需先確認計畫申請書</a:t>
                      </a:r>
                      <a:r>
                        <a:rPr lang="zh-TW" altLang="en-US" sz="1400" b="0" i="0" u="none" strike="noStrike" cap="none" dirty="0">
                          <a:solidFill>
                            <a:srgbClr val="000000"/>
                          </a:solidFill>
                          <a:latin typeface="Arial"/>
                          <a:ea typeface="Arial"/>
                          <a:cs typeface="Arial"/>
                          <a:sym typeface="Arial"/>
                        </a:rPr>
                        <a:t>包含</a:t>
                      </a:r>
                      <a:r>
                        <a:rPr lang="zh-TW" sz="1400" b="0" i="0" u="none" strike="noStrike" cap="none" dirty="0">
                          <a:solidFill>
                            <a:srgbClr val="000000"/>
                          </a:solidFill>
                          <a:latin typeface="Arial"/>
                          <a:ea typeface="Arial"/>
                          <a:cs typeface="Arial"/>
                          <a:sym typeface="Arial"/>
                        </a:rPr>
                        <a:t>此一項目並於報支時檢附；如無，則需先辦理計畫變更（新增該類別）</a:t>
                      </a:r>
                      <a:endParaRPr sz="1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國科會其他補助國外學者來臺之計畫，請逕依來函辦理</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None/>
                      </a:pPr>
                      <a:r>
                        <a:rPr lang="zh-TW" sz="1400" b="0" i="0" u="none" strike="noStrike" cap="none" dirty="0">
                          <a:solidFill>
                            <a:srgbClr val="000000"/>
                          </a:solidFill>
                          <a:latin typeface="Arial"/>
                          <a:ea typeface="Arial"/>
                          <a:cs typeface="Arial"/>
                          <a:sym typeface="Arial"/>
                        </a:rPr>
                        <a:t>依「國科會補助國外學者專家來臺從事科技合作研究活動支付費用最高標準表」辦理。</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zh-TW" sz="1200" b="0" i="0" u="none" strike="noStrike" cap="none" dirty="0">
                          <a:solidFill>
                            <a:srgbClr val="000000"/>
                          </a:solidFill>
                          <a:latin typeface="Arial"/>
                          <a:ea typeface="Arial"/>
                          <a:cs typeface="Arial"/>
                          <a:sym typeface="Arial"/>
                        </a:rPr>
                        <a:t>(主計室網頁&gt;法令規章&gt;國科會&gt;推動科技交流與合作 項下)</a:t>
                      </a:r>
                      <a:r>
                        <a:rPr lang="zh-TW" altLang="en-US" sz="1400" b="0" i="0" u="none" strike="noStrike" cap="none" dirty="0">
                          <a:solidFill>
                            <a:srgbClr val="7F7F7F"/>
                          </a:solidFill>
                          <a:latin typeface="Arial"/>
                          <a:ea typeface="Arial"/>
                          <a:cs typeface="Arial"/>
                          <a:sym typeface="Arial"/>
                        </a:rPr>
                        <a:t>（</a:t>
                      </a:r>
                      <a:r>
                        <a:rPr lang="zh-TW" altLang="en-US" sz="1400" b="0" i="0" u="none" strike="noStrike" cap="none" dirty="0">
                          <a:solidFill>
                            <a:srgbClr val="0070C0"/>
                          </a:solidFill>
                          <a:latin typeface="Arial"/>
                          <a:ea typeface="Arial"/>
                          <a:cs typeface="Arial"/>
                          <a:sym typeface="Arial"/>
                          <a:hlinkClick r:id="rId5"/>
                        </a:rPr>
                        <a:t>點我</a:t>
                      </a:r>
                      <a:r>
                        <a:rPr lang="zh-TW" altLang="en-US" sz="1400" b="0" i="0" u="none" strike="noStrike" cap="none" dirty="0">
                          <a:solidFill>
                            <a:srgbClr val="7F7F7F"/>
                          </a:solidFill>
                          <a:latin typeface="Arial"/>
                          <a:ea typeface="Arial"/>
                          <a:cs typeface="Arial"/>
                          <a:sym typeface="Arial"/>
                        </a:rPr>
                        <a:t>）</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1032070">
                <a:tc>
                  <a:txBody>
                    <a:bodyPr/>
                    <a:lstStyle/>
                    <a:p>
                      <a:pPr marL="0" marR="0" lvl="0" indent="0" algn="ctr" rtl="0">
                        <a:lnSpc>
                          <a:spcPct val="100000"/>
                        </a:lnSpc>
                        <a:spcBef>
                          <a:spcPts val="0"/>
                        </a:spcBef>
                        <a:spcAft>
                          <a:spcPts val="0"/>
                        </a:spcAft>
                        <a:buClr>
                          <a:srgbClr val="000000"/>
                        </a:buClr>
                        <a:buSzPts val="1200"/>
                        <a:buFont typeface="Noto Sans Symbols"/>
                        <a:buNone/>
                      </a:pPr>
                      <a:r>
                        <a:rPr lang="zh-TW" sz="1400" b="1" i="0" u="none" strike="noStrike" cap="none" dirty="0">
                          <a:solidFill>
                            <a:srgbClr val="000000"/>
                          </a:solidFill>
                          <a:latin typeface="Microsoft JhengHei"/>
                          <a:ea typeface="Microsoft JhengHei"/>
                          <a:cs typeface="Microsoft JhengHei"/>
                          <a:sym typeface="Microsoft JhengHei"/>
                        </a:rPr>
                        <a:t>非國科會</a:t>
                      </a:r>
                      <a:endParaRPr lang="en-US" altLang="zh-TW" sz="14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Noto Sans Symbols"/>
                        <a:buNone/>
                      </a:pPr>
                      <a:r>
                        <a:rPr lang="zh-TW" sz="1400" b="1" i="0" u="none" strike="noStrike" cap="none" dirty="0">
                          <a:solidFill>
                            <a:srgbClr val="000000"/>
                          </a:solidFill>
                          <a:latin typeface="Microsoft JhengHei"/>
                          <a:ea typeface="Microsoft JhengHei"/>
                          <a:cs typeface="Microsoft JhengHei"/>
                          <a:sym typeface="Microsoft JhengHei"/>
                        </a:rPr>
                        <a:t>計畫</a:t>
                      </a:r>
                      <a:endParaRPr sz="1400" b="1"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ctr" rtl="0">
                        <a:lnSpc>
                          <a:spcPct val="150000"/>
                        </a:lnSpc>
                        <a:spcBef>
                          <a:spcPts val="0"/>
                        </a:spcBef>
                        <a:spcAft>
                          <a:spcPts val="0"/>
                        </a:spcAft>
                        <a:buClr>
                          <a:srgbClr val="000000"/>
                        </a:buClr>
                        <a:buSzPts val="1200"/>
                        <a:buFont typeface="Arial"/>
                        <a:buNone/>
                      </a:pPr>
                      <a:r>
                        <a:rPr lang="zh-TW" sz="1400" b="0" i="0" u="none" strike="noStrike" cap="none" dirty="0">
                          <a:latin typeface="Microsoft JhengHei"/>
                          <a:ea typeface="Microsoft JhengHei"/>
                          <a:cs typeface="Microsoft JhengHei"/>
                          <a:sym typeface="Microsoft JhengHei"/>
                        </a:rPr>
                        <a:t>無</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Arial"/>
                          <a:ea typeface="Arial"/>
                          <a:cs typeface="Arial"/>
                          <a:sym typeface="Arial"/>
                        </a:rPr>
                        <a:t>依「各機關聘請國外顧問、專家及學者來臺工作期間支付費用最高標準表」辦理。 </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000000"/>
                          </a:solidFill>
                          <a:latin typeface="Arial"/>
                          <a:ea typeface="Arial"/>
                          <a:cs typeface="Arial"/>
                          <a:sym typeface="Arial"/>
                        </a:rPr>
                        <a:t>(主計室網頁&gt;法令規章&gt;主計總處 類別項下)</a:t>
                      </a:r>
                      <a:endParaRPr lang="en-US" altLang="zh-TW" sz="1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zh-TW" altLang="en-US" sz="1400" b="0" i="0" u="none" strike="noStrike" cap="none" dirty="0">
                          <a:solidFill>
                            <a:srgbClr val="7F7F7F"/>
                          </a:solidFill>
                          <a:latin typeface="Arial"/>
                          <a:ea typeface="Arial"/>
                          <a:cs typeface="Arial"/>
                          <a:sym typeface="Arial"/>
                        </a:rPr>
                        <a:t>（</a:t>
                      </a:r>
                      <a:r>
                        <a:rPr lang="zh-TW" altLang="en-US" sz="1400" b="0" i="0" u="none" strike="noStrike" cap="none" dirty="0">
                          <a:solidFill>
                            <a:srgbClr val="0070C0"/>
                          </a:solidFill>
                          <a:latin typeface="Arial"/>
                          <a:ea typeface="Arial"/>
                          <a:cs typeface="Arial"/>
                          <a:sym typeface="Arial"/>
                          <a:hlinkClick r:id="rId6"/>
                        </a:rPr>
                        <a:t>點我</a:t>
                      </a:r>
                      <a:r>
                        <a:rPr lang="zh-TW" altLang="en-US" sz="1400" b="0" i="0" u="none" strike="noStrike" cap="none" dirty="0">
                          <a:solidFill>
                            <a:srgbClr val="7F7F7F"/>
                          </a:solidFill>
                          <a:latin typeface="Arial"/>
                          <a:ea typeface="Arial"/>
                          <a:cs typeface="Arial"/>
                          <a:sym typeface="Arial"/>
                        </a:rPr>
                        <a:t>）</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bl>
          </a:graphicData>
        </a:graphic>
      </p:graphicFrame>
      <p:sp>
        <p:nvSpPr>
          <p:cNvPr id="2356" name="Google Shape;2356;p86"/>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357" name="Google Shape;2357;p86"/>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邀請國外學者來台費用</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投影片編號版面配置區 2">
            <a:extLst>
              <a:ext uri="{FF2B5EF4-FFF2-40B4-BE49-F238E27FC236}">
                <a16:creationId xmlns:a16="http://schemas.microsoft.com/office/drawing/2014/main" id="{27F1377E-22A6-491C-B35A-0C4FB59644F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65</a:t>
            </a:fld>
            <a:endParaRPr lang="zh-TW" altLang="en-US" sz="1000" dirty="0">
              <a:solidFill>
                <a:schemeClr val="tx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88"/>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391" name="Google Shape;2391;p88"/>
          <p:cNvGrpSpPr/>
          <p:nvPr/>
        </p:nvGrpSpPr>
        <p:grpSpPr>
          <a:xfrm>
            <a:off x="988307" y="1557277"/>
            <a:ext cx="809047" cy="686927"/>
            <a:chOff x="0" y="-28575"/>
            <a:chExt cx="433534" cy="368095"/>
          </a:xfrm>
        </p:grpSpPr>
        <p:sp>
          <p:nvSpPr>
            <p:cNvPr id="2392" name="Google Shape;2392;p8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93" name="Google Shape;2393;p8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394" name="Google Shape;2394;p8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95" name="Google Shape;2395;p8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96" name="Google Shape;2396;p88"/>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97" name="Google Shape;2397;p88"/>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98" name="Google Shape;2398;p88"/>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99" name="Google Shape;2399;p8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00" name="Google Shape;2400;p88"/>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401" name="Google Shape;2401;p88"/>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02" name="Google Shape;2402;p8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403" name="Google Shape;2403;p88"/>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計程車資</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404" name="Google Shape;2404;p88"/>
          <p:cNvGraphicFramePr/>
          <p:nvPr>
            <p:extLst>
              <p:ext uri="{D42A27DB-BD31-4B8C-83A1-F6EECF244321}">
                <p14:modId xmlns:p14="http://schemas.microsoft.com/office/powerpoint/2010/main" val="2693821632"/>
              </p:ext>
            </p:extLst>
          </p:nvPr>
        </p:nvGraphicFramePr>
        <p:xfrm>
          <a:off x="966868" y="2221916"/>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342900" marR="0" lvl="1" indent="-342900" algn="l" rtl="0">
                        <a:lnSpc>
                          <a:spcPct val="12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搭乘計程車申請暨核准單</a:t>
                      </a:r>
                      <a:endParaRPr sz="1400" b="0" i="0" u="none" strike="noStrike" cap="none" dirty="0">
                        <a:solidFill>
                          <a:srgbClr val="000000"/>
                        </a:solidFill>
                        <a:latin typeface="Arial"/>
                        <a:ea typeface="Arial"/>
                        <a:cs typeface="Arial"/>
                        <a:sym typeface="Arial"/>
                      </a:endParaRPr>
                    </a:p>
                    <a:p>
                      <a:pPr marL="0" marR="0" lvl="3"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1.</a:t>
                      </a:r>
                      <a:r>
                        <a:rPr lang="zh-TW" sz="1400" b="0" i="0" u="none" strike="noStrike" cap="none" dirty="0">
                          <a:solidFill>
                            <a:srgbClr val="000000"/>
                          </a:solidFill>
                          <a:latin typeface="Arial"/>
                          <a:ea typeface="Arial"/>
                          <a:cs typeface="Arial"/>
                          <a:sym typeface="Arial"/>
                        </a:rPr>
                        <a:t>註明搭乘人員、業務需要事由及</a:t>
                      </a:r>
                      <a:endParaRPr lang="en-US" altLang="zh-TW" sz="1400" b="0" i="0" u="none" strike="noStrike" cap="none" dirty="0">
                        <a:solidFill>
                          <a:srgbClr val="000000"/>
                        </a:solidFill>
                        <a:latin typeface="Arial"/>
                        <a:ea typeface="Arial"/>
                        <a:cs typeface="Arial"/>
                        <a:sym typeface="Arial"/>
                      </a:endParaRPr>
                    </a:p>
                    <a:p>
                      <a:pPr marL="0" marR="0" lvl="3"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zh-TW" sz="1400" b="0" i="0" u="none" strike="noStrike" cap="none" dirty="0">
                          <a:solidFill>
                            <a:srgbClr val="000000"/>
                          </a:solidFill>
                          <a:latin typeface="Arial"/>
                          <a:ea typeface="Arial"/>
                          <a:cs typeface="Arial"/>
                          <a:sym typeface="Arial"/>
                        </a:rPr>
                        <a:t>起、迄地點等資料</a:t>
                      </a:r>
                      <a:endParaRPr sz="1400" b="0" i="0" u="none" strike="noStrike" cap="none" dirty="0">
                        <a:solidFill>
                          <a:srgbClr val="000000"/>
                        </a:solidFill>
                        <a:latin typeface="Arial"/>
                        <a:ea typeface="Arial"/>
                        <a:cs typeface="Arial"/>
                        <a:sym typeface="Arial"/>
                      </a:endParaRPr>
                    </a:p>
                    <a:p>
                      <a:pPr marL="0" marR="0" lvl="3"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2.</a:t>
                      </a:r>
                      <a:r>
                        <a:rPr lang="zh-TW" sz="1400" b="0" i="0" u="none" strike="noStrike" cap="none" dirty="0">
                          <a:solidFill>
                            <a:srgbClr val="000000"/>
                          </a:solidFill>
                          <a:latin typeface="Arial"/>
                          <a:ea typeface="Arial"/>
                          <a:cs typeface="Arial"/>
                          <a:sym typeface="Arial"/>
                        </a:rPr>
                        <a:t>單位主管授權代判</a:t>
                      </a:r>
                      <a:endParaRPr sz="1400" b="0" i="0" u="none" strike="noStrike" cap="none" dirty="0">
                        <a:solidFill>
                          <a:srgbClr val="000000"/>
                        </a:solidFill>
                        <a:latin typeface="Arial"/>
                        <a:ea typeface="Arial"/>
                        <a:cs typeface="Arial"/>
                        <a:sym typeface="Arial"/>
                      </a:endParaRPr>
                    </a:p>
                    <a:p>
                      <a:pPr marL="342900" marR="0" lvl="1" indent="-342900" algn="l" rtl="0">
                        <a:lnSpc>
                          <a:spcPct val="120000"/>
                        </a:lnSpc>
                        <a:spcBef>
                          <a:spcPts val="0"/>
                        </a:spcBef>
                        <a:spcAft>
                          <a:spcPts val="0"/>
                        </a:spcAft>
                        <a:buClr>
                          <a:srgbClr val="000000"/>
                        </a:buClr>
                        <a:buSzPts val="1400"/>
                        <a:buFont typeface="Noto Sans Symbols"/>
                        <a:buAutoNum type="alphaUcPeriod"/>
                      </a:pPr>
                      <a:r>
                        <a:rPr lang="zh-TW" sz="1400" b="0" i="0" u="none" strike="noStrike" cap="none" dirty="0">
                          <a:solidFill>
                            <a:srgbClr val="000000"/>
                          </a:solidFill>
                          <a:latin typeface="Arial"/>
                          <a:ea typeface="Arial"/>
                          <a:cs typeface="Arial"/>
                          <a:sym typeface="Arial"/>
                        </a:rPr>
                        <a:t>計程車收據：黏貼於申請暨核准單背面</a:t>
                      </a:r>
                      <a:br>
                        <a:rPr lang="zh-TW" sz="1400" u="none" strike="noStrike" cap="none" dirty="0"/>
                      </a:br>
                      <a:br>
                        <a:rPr lang="zh-TW" sz="1400" u="none" strike="noStrike" cap="none" dirty="0">
                          <a:solidFill>
                            <a:srgbClr val="191919"/>
                          </a:solidFill>
                          <a:latin typeface="Microsoft JhengHei"/>
                          <a:ea typeface="Microsoft JhengHei"/>
                          <a:cs typeface="Microsoft JhengHei"/>
                          <a:sym typeface="Microsoft JhengHei"/>
                        </a:rPr>
                      </a:br>
                      <a:br>
                        <a:rPr lang="zh-TW" sz="1400" u="none" strike="noStrike" cap="none" dirty="0">
                          <a:solidFill>
                            <a:srgbClr val="191919"/>
                          </a:solidFill>
                          <a:latin typeface="Microsoft JhengHei"/>
                          <a:ea typeface="Microsoft JhengHei"/>
                          <a:cs typeface="Microsoft JhengHei"/>
                          <a:sym typeface="Microsoft JhengHei"/>
                        </a:rPr>
                      </a:b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85750" marR="0" lvl="0" indent="-285750" algn="l" rtl="0">
                        <a:lnSpc>
                          <a:spcPct val="12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凡公民營汽車到達地區，除</a:t>
                      </a:r>
                      <a:r>
                        <a:rPr lang="zh-TW" sz="1400" b="1" i="0" u="none" strike="noStrike" cap="none" dirty="0">
                          <a:solidFill>
                            <a:srgbClr val="FF00FF"/>
                          </a:solidFill>
                          <a:latin typeface="Arial"/>
                          <a:ea typeface="Arial"/>
                          <a:cs typeface="Arial"/>
                          <a:sym typeface="Arial"/>
                        </a:rPr>
                        <a:t>因業務需要，經機關核准者</a:t>
                      </a:r>
                      <a:r>
                        <a:rPr lang="zh-TW" sz="1400" b="0" i="0" u="none" strike="noStrike" cap="none" dirty="0">
                          <a:solidFill>
                            <a:srgbClr val="000000"/>
                          </a:solidFill>
                          <a:latin typeface="Arial"/>
                          <a:ea typeface="Arial"/>
                          <a:cs typeface="Arial"/>
                          <a:sym typeface="Arial"/>
                        </a:rPr>
                        <a:t>外，其搭乘計程車之費用，不得報支。</a:t>
                      </a:r>
                      <a:endParaRPr sz="1400" b="0" u="none" strike="noStrike" cap="none" dirty="0"/>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405" name="Google Shape;2405;p88"/>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406" name="Google Shape;2406;p88"/>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407" name="Google Shape;2407;p88"/>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408" name="Google Shape;2408;p88"/>
          <p:cNvGrpSpPr/>
          <p:nvPr/>
        </p:nvGrpSpPr>
        <p:grpSpPr>
          <a:xfrm>
            <a:off x="4642248" y="1561239"/>
            <a:ext cx="809047" cy="686927"/>
            <a:chOff x="0" y="-28575"/>
            <a:chExt cx="433534" cy="368095"/>
          </a:xfrm>
        </p:grpSpPr>
        <p:sp>
          <p:nvSpPr>
            <p:cNvPr id="2409" name="Google Shape;2409;p8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10" name="Google Shape;2410;p8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411" name="Google Shape;2411;p88"/>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412" name="Google Shape;2412;p88"/>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413" name="Google Shape;2413;p88"/>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pic>
        <p:nvPicPr>
          <p:cNvPr id="3" name="圖片 2">
            <a:extLst>
              <a:ext uri="{FF2B5EF4-FFF2-40B4-BE49-F238E27FC236}">
                <a16:creationId xmlns:a16="http://schemas.microsoft.com/office/drawing/2014/main" id="{C30AA63E-57BD-439B-A5B5-4C56DD243F6C}"/>
              </a:ext>
            </a:extLst>
          </p:cNvPr>
          <p:cNvPicPr>
            <a:picLocks noChangeAspect="1"/>
          </p:cNvPicPr>
          <p:nvPr/>
        </p:nvPicPr>
        <p:blipFill>
          <a:blip r:embed="rId7"/>
          <a:stretch>
            <a:fillRect/>
          </a:stretch>
        </p:blipFill>
        <p:spPr>
          <a:xfrm>
            <a:off x="4852028" y="3061569"/>
            <a:ext cx="3928101" cy="2020187"/>
          </a:xfrm>
          <a:prstGeom prst="rect">
            <a:avLst/>
          </a:prstGeom>
        </p:spPr>
      </p:pic>
      <p:sp>
        <p:nvSpPr>
          <p:cNvPr id="27" name="投影片編號版面配置區 2">
            <a:extLst>
              <a:ext uri="{FF2B5EF4-FFF2-40B4-BE49-F238E27FC236}">
                <a16:creationId xmlns:a16="http://schemas.microsoft.com/office/drawing/2014/main" id="{B055D831-8020-4FB3-9CE3-5E4C32CF920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66</a:t>
            </a:fld>
            <a:endParaRPr lang="zh-TW" altLang="en-US" sz="1000" dirty="0">
              <a:solidFill>
                <a:schemeClr val="tx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88"/>
          <p:cNvSpPr/>
          <p:nvPr/>
        </p:nvSpPr>
        <p:spPr>
          <a:xfrm>
            <a:off x="3750457" y="975116"/>
            <a:ext cx="1625411" cy="36196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394" name="Google Shape;2394;p8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95" name="Google Shape;2395;p8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96" name="Google Shape;2396;p88"/>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97" name="Google Shape;2397;p88"/>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98" name="Google Shape;2398;p88"/>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99" name="Google Shape;2399;p8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00" name="Google Shape;2400;p88"/>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401" name="Google Shape;2401;p88"/>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02" name="Google Shape;2402;p8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403" name="Google Shape;2403;p88"/>
          <p:cNvSpPr txBox="1"/>
          <p:nvPr/>
        </p:nvSpPr>
        <p:spPr>
          <a:xfrm>
            <a:off x="3043148" y="1051740"/>
            <a:ext cx="3057641" cy="28533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範例</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7" name="投影片編號版面配置區 2">
            <a:extLst>
              <a:ext uri="{FF2B5EF4-FFF2-40B4-BE49-F238E27FC236}">
                <a16:creationId xmlns:a16="http://schemas.microsoft.com/office/drawing/2014/main" id="{B055D831-8020-4FB3-9CE3-5E4C32CF920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67</a:t>
            </a:fld>
            <a:endParaRPr lang="zh-TW" altLang="en-US" sz="1000" dirty="0">
              <a:solidFill>
                <a:schemeClr val="tx1"/>
              </a:solidFill>
            </a:endParaRPr>
          </a:p>
        </p:txBody>
      </p:sp>
      <p:pic>
        <p:nvPicPr>
          <p:cNvPr id="4" name="圖片 3">
            <a:extLst>
              <a:ext uri="{FF2B5EF4-FFF2-40B4-BE49-F238E27FC236}">
                <a16:creationId xmlns:a16="http://schemas.microsoft.com/office/drawing/2014/main" id="{9CDB9CDD-55AF-4731-9CBE-976E4DB041BF}"/>
              </a:ext>
            </a:extLst>
          </p:cNvPr>
          <p:cNvPicPr>
            <a:picLocks noChangeAspect="1"/>
          </p:cNvPicPr>
          <p:nvPr/>
        </p:nvPicPr>
        <p:blipFill>
          <a:blip r:embed="rId5"/>
          <a:stretch>
            <a:fillRect/>
          </a:stretch>
        </p:blipFill>
        <p:spPr>
          <a:xfrm>
            <a:off x="2218075" y="1399157"/>
            <a:ext cx="4915560" cy="3732638"/>
          </a:xfrm>
          <a:prstGeom prst="rect">
            <a:avLst/>
          </a:prstGeom>
        </p:spPr>
      </p:pic>
      <p:sp>
        <p:nvSpPr>
          <p:cNvPr id="15" name="投影片編號版面配置區 2">
            <a:extLst>
              <a:ext uri="{FF2B5EF4-FFF2-40B4-BE49-F238E27FC236}">
                <a16:creationId xmlns:a16="http://schemas.microsoft.com/office/drawing/2014/main" id="{C5F0CC20-2E3D-4640-834D-D143D56FE8AA}"/>
              </a:ext>
            </a:extLst>
          </p:cNvPr>
          <p:cNvSpPr txBox="1">
            <a:spLocks/>
          </p:cNvSpPr>
          <p:nvPr/>
        </p:nvSpPr>
        <p:spPr>
          <a:xfrm>
            <a:off x="3750458" y="4954087"/>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67</a:t>
            </a:fld>
            <a:endParaRPr lang="zh-TW" altLang="en-US" sz="1000" dirty="0">
              <a:solidFill>
                <a:schemeClr val="tx1"/>
              </a:solidFill>
            </a:endParaRPr>
          </a:p>
        </p:txBody>
      </p:sp>
    </p:spTree>
    <p:extLst>
      <p:ext uri="{BB962C8B-B14F-4D97-AF65-F5344CB8AC3E}">
        <p14:creationId xmlns:p14="http://schemas.microsoft.com/office/powerpoint/2010/main" val="7852250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17"/>
        <p:cNvGrpSpPr/>
        <p:nvPr/>
      </p:nvGrpSpPr>
      <p:grpSpPr>
        <a:xfrm>
          <a:off x="0" y="0"/>
          <a:ext cx="0" cy="0"/>
          <a:chOff x="0" y="0"/>
          <a:chExt cx="0" cy="0"/>
        </a:xfrm>
      </p:grpSpPr>
      <p:sp>
        <p:nvSpPr>
          <p:cNvPr id="2418" name="Google Shape;2418;p89"/>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419" name="Google Shape;2419;p89"/>
          <p:cNvGrpSpPr/>
          <p:nvPr/>
        </p:nvGrpSpPr>
        <p:grpSpPr>
          <a:xfrm>
            <a:off x="988307" y="1557277"/>
            <a:ext cx="809047" cy="686927"/>
            <a:chOff x="0" y="-28575"/>
            <a:chExt cx="433534" cy="368095"/>
          </a:xfrm>
        </p:grpSpPr>
        <p:sp>
          <p:nvSpPr>
            <p:cNvPr id="2420" name="Google Shape;2420;p8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21" name="Google Shape;2421;p8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422" name="Google Shape;2422;p8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423" name="Google Shape;2423;p8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24" name="Google Shape;2424;p89"/>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425" name="Google Shape;2425;p89"/>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26" name="Google Shape;2426;p89"/>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27" name="Google Shape;2427;p8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28" name="Google Shape;2428;p89"/>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429" name="Google Shape;2429;p89"/>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30" name="Google Shape;2430;p8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431" name="Google Shape;2431;p89"/>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國內差旅費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432" name="Google Shape;2432;p89"/>
          <p:cNvGraphicFramePr/>
          <p:nvPr>
            <p:extLst>
              <p:ext uri="{D42A27DB-BD31-4B8C-83A1-F6EECF244321}">
                <p14:modId xmlns:p14="http://schemas.microsoft.com/office/powerpoint/2010/main" val="501143502"/>
              </p:ext>
            </p:extLst>
          </p:nvPr>
        </p:nvGraphicFramePr>
        <p:xfrm>
          <a:off x="966868" y="2221916"/>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342900" marR="0" lvl="0" indent="-342900" algn="l" rtl="0">
                        <a:lnSpc>
                          <a:spcPct val="12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國內出差旅費報告表</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差假單文件：</a:t>
                      </a:r>
                      <a:endParaRPr sz="1400" b="0" i="0" u="none" strike="noStrike" cap="none" dirty="0">
                        <a:solidFill>
                          <a:srgbClr val="000000"/>
                        </a:solidFill>
                        <a:latin typeface="Arial"/>
                        <a:ea typeface="Arial"/>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1.</a:t>
                      </a:r>
                      <a:r>
                        <a:rPr lang="zh-TW" sz="1400" b="0" i="0" u="none" strike="noStrike" cap="none" dirty="0">
                          <a:solidFill>
                            <a:srgbClr val="000000"/>
                          </a:solidFill>
                          <a:latin typeface="Arial"/>
                          <a:ea typeface="Arial"/>
                          <a:cs typeface="Arial"/>
                          <a:sym typeface="Arial"/>
                        </a:rPr>
                        <a:t>請假申請單(校內教職員、專任助理)</a:t>
                      </a:r>
                      <a:endParaRPr dirty="0"/>
                    </a:p>
                    <a:p>
                      <a:pPr marL="0" marR="0" lvl="1"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2.</a:t>
                      </a:r>
                      <a:r>
                        <a:rPr lang="zh-TW" sz="1400" b="0" i="0" u="none" strike="noStrike" cap="none" dirty="0">
                          <a:solidFill>
                            <a:srgbClr val="000000"/>
                          </a:solidFill>
                          <a:latin typeface="Arial"/>
                          <a:ea typeface="Arial"/>
                          <a:cs typeface="Arial"/>
                          <a:sym typeface="Arial"/>
                        </a:rPr>
                        <a:t>出差申請單(</a:t>
                      </a:r>
                      <a:r>
                        <a:rPr lang="zh-TW" altLang="en-US" sz="1400" b="0" i="0" u="none" strike="noStrike" cap="none" dirty="0">
                          <a:solidFill>
                            <a:srgbClr val="000000"/>
                          </a:solidFill>
                          <a:latin typeface="Arial"/>
                          <a:ea typeface="Arial"/>
                          <a:cs typeface="Arial"/>
                          <a:sym typeface="Arial"/>
                        </a:rPr>
                        <a:t>兼任</a:t>
                      </a:r>
                      <a:r>
                        <a:rPr lang="zh-TW" sz="1400" b="0" i="0" u="none" strike="noStrike" cap="none" dirty="0">
                          <a:solidFill>
                            <a:srgbClr val="000000"/>
                          </a:solidFill>
                          <a:latin typeface="Arial"/>
                          <a:ea typeface="Arial"/>
                          <a:cs typeface="Arial"/>
                          <a:sym typeface="Arial"/>
                        </a:rPr>
                        <a:t>助理、校外人士)</a:t>
                      </a:r>
                      <a:endParaRPr dirty="0"/>
                    </a:p>
                    <a:p>
                      <a:pPr marL="342900" marR="0" lvl="0" indent="-342900" algn="l" rtl="0">
                        <a:lnSpc>
                          <a:spcPct val="12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交通費</a:t>
                      </a:r>
                      <a:r>
                        <a:rPr lang="zh-TW" altLang="en-US" sz="1400" b="0" i="0" u="none" strike="noStrike" cap="none" dirty="0">
                          <a:solidFill>
                            <a:srgbClr val="000000"/>
                          </a:solidFill>
                          <a:latin typeface="Arial"/>
                          <a:ea typeface="Arial"/>
                          <a:cs typeface="Arial"/>
                          <a:sym typeface="Arial"/>
                        </a:rPr>
                        <a:t>單據或文件</a:t>
                      </a:r>
                      <a:r>
                        <a:rPr lang="zh-TW"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住宿費單據：發票或收據</a:t>
                      </a:r>
                      <a:endParaRPr lang="en-US" altLang="zh-TW" sz="1400" b="0" i="0" u="none" strike="noStrike" cap="none" dirty="0">
                        <a:solidFill>
                          <a:srgbClr val="000000"/>
                        </a:solidFill>
                        <a:latin typeface="Arial"/>
                        <a:ea typeface="Arial"/>
                        <a:cs typeface="Arial"/>
                        <a:sym typeface="Arial"/>
                      </a:endParaRPr>
                    </a:p>
                    <a:p>
                      <a:pPr marL="342900" marR="0" lvl="0" indent="-342900" algn="l" defTabSz="914400" rtl="0" eaLnBrk="1" fontAlgn="auto" latinLnBrk="0" hangingPunct="1">
                        <a:lnSpc>
                          <a:spcPct val="120000"/>
                        </a:lnSpc>
                        <a:spcBef>
                          <a:spcPts val="0"/>
                        </a:spcBef>
                        <a:spcAft>
                          <a:spcPts val="0"/>
                        </a:spcAft>
                        <a:buClr>
                          <a:srgbClr val="000000"/>
                        </a:buClr>
                        <a:buSzPts val="1400"/>
                        <a:buFont typeface="Arial"/>
                        <a:buAutoNum type="alphaUcPeriod"/>
                        <a:tabLst/>
                        <a:defRPr/>
                      </a:pPr>
                      <a:r>
                        <a:rPr lang="zh-TW" altLang="en-US" sz="1400" b="0" i="0" u="none" strike="noStrike" cap="none" dirty="0">
                          <a:solidFill>
                            <a:srgbClr val="000000"/>
                          </a:solidFill>
                          <a:latin typeface="Arial"/>
                          <a:ea typeface="Arial"/>
                          <a:cs typeface="Arial"/>
                          <a:sym typeface="Arial"/>
                        </a:rPr>
                        <a:t>其他相關證明文件</a:t>
                      </a:r>
                      <a:r>
                        <a:rPr lang="zh-TW" sz="1400" b="0" i="0" u="none" strike="noStrike" cap="none" dirty="0">
                          <a:solidFill>
                            <a:srgbClr val="000000"/>
                          </a:solidFill>
                          <a:latin typeface="Arial"/>
                          <a:ea typeface="Arial"/>
                          <a:cs typeface="Arial"/>
                          <a:sym typeface="Arial"/>
                        </a:rPr>
                        <a:t>                              </a:t>
                      </a:r>
                      <a:endParaRPr lang="en-US" altLang="zh-TW" sz="1400" b="0" i="0" u="none" strike="noStrike" cap="none" dirty="0">
                        <a:solidFill>
                          <a:srgbClr val="000000"/>
                        </a:solidFill>
                        <a:latin typeface="Arial"/>
                        <a:ea typeface="Arial"/>
                        <a:cs typeface="Arial"/>
                        <a:sym typeface="Arial"/>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20000"/>
                        </a:lnSpc>
                        <a:spcBef>
                          <a:spcPts val="0"/>
                        </a:spcBef>
                        <a:spcAft>
                          <a:spcPts val="0"/>
                        </a:spcAft>
                        <a:buClr>
                          <a:srgbClr val="000000"/>
                        </a:buClr>
                        <a:buSzPts val="1400"/>
                        <a:buFont typeface="Arial"/>
                        <a:buNone/>
                        <a:tabLst/>
                        <a:defRPr/>
                      </a:pPr>
                      <a:r>
                        <a:rPr lang="zh-TW" altLang="en-US"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FF0000"/>
                          </a:solidFill>
                          <a:latin typeface="Arial"/>
                          <a:ea typeface="Arial"/>
                          <a:cs typeface="Arial"/>
                          <a:sym typeface="Arial"/>
                        </a:rPr>
                        <a:t>單據抬頭應為國立政治大學，非出差人</a:t>
                      </a:r>
                    </a:p>
                    <a:p>
                      <a:pPr marL="0" marR="0" lvl="0" indent="0" algn="l" rtl="0">
                        <a:lnSpc>
                          <a:spcPct val="120000"/>
                        </a:lnSpc>
                        <a:spcBef>
                          <a:spcPts val="0"/>
                        </a:spcBef>
                        <a:spcAft>
                          <a:spcPts val="0"/>
                        </a:spcAft>
                        <a:buClr>
                          <a:srgbClr val="000000"/>
                        </a:buClr>
                        <a:buSzPts val="1400"/>
                        <a:buFont typeface="Arial"/>
                        <a:buNone/>
                      </a:pPr>
                      <a:endParaRPr lang="en-US" altLang="zh-TW" sz="14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zh-TW" altLang="en-US" sz="1400" b="0" i="0" u="none" strike="noStrike" cap="none" dirty="0">
                          <a:solidFill>
                            <a:srgbClr val="000000"/>
                          </a:solidFill>
                          <a:latin typeface="Arial"/>
                          <a:ea typeface="Arial"/>
                          <a:cs typeface="Arial"/>
                          <a:sym typeface="Arial"/>
                        </a:rPr>
                        <a:t>各費用項目檢附資料及報支標準</a:t>
                      </a:r>
                      <a:r>
                        <a:rPr lang="zh-TW" sz="1400" b="0" i="0" u="none" strike="noStrike" cap="none" dirty="0">
                          <a:solidFill>
                            <a:srgbClr val="000000"/>
                          </a:solidFill>
                          <a:latin typeface="Arial"/>
                          <a:ea typeface="Arial"/>
                          <a:cs typeface="Arial"/>
                          <a:sym typeface="Arial"/>
                        </a:rPr>
                        <a:t>詳見下</a:t>
                      </a:r>
                      <a:r>
                        <a:rPr lang="zh-TW" altLang="en-US" sz="1400" b="0" i="0" u="none" strike="noStrike" cap="none" dirty="0">
                          <a:solidFill>
                            <a:srgbClr val="000000"/>
                          </a:solidFill>
                          <a:latin typeface="Arial"/>
                          <a:ea typeface="Arial"/>
                          <a:cs typeface="Arial"/>
                          <a:sym typeface="Arial"/>
                        </a:rPr>
                        <a:t>兩頁</a:t>
                      </a:r>
                      <a:endParaRPr dirty="0"/>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433" name="Google Shape;2433;p89"/>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434" name="Google Shape;2434;p89"/>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435" name="Google Shape;2435;p89"/>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436" name="Google Shape;2436;p89"/>
          <p:cNvGrpSpPr/>
          <p:nvPr/>
        </p:nvGrpSpPr>
        <p:grpSpPr>
          <a:xfrm>
            <a:off x="4642248" y="1561239"/>
            <a:ext cx="809047" cy="686927"/>
            <a:chOff x="0" y="-28575"/>
            <a:chExt cx="433534" cy="368095"/>
          </a:xfrm>
        </p:grpSpPr>
        <p:sp>
          <p:nvSpPr>
            <p:cNvPr id="2437" name="Google Shape;2437;p8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38" name="Google Shape;2438;p8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439" name="Google Shape;2439;p89"/>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440" name="Google Shape;2440;p89"/>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441" name="Google Shape;2441;p89"/>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1A1B5823-B9B4-4F30-A995-D199E833D92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68</a:t>
            </a:fld>
            <a:endParaRPr lang="zh-TW" altLang="en-US" sz="1000" dirty="0">
              <a:solidFill>
                <a:schemeClr val="tx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445"/>
        <p:cNvGrpSpPr/>
        <p:nvPr/>
      </p:nvGrpSpPr>
      <p:grpSpPr>
        <a:xfrm>
          <a:off x="0" y="0"/>
          <a:ext cx="0" cy="0"/>
          <a:chOff x="0" y="0"/>
          <a:chExt cx="0" cy="0"/>
        </a:xfrm>
      </p:grpSpPr>
      <p:sp>
        <p:nvSpPr>
          <p:cNvPr id="2446" name="Google Shape;2446;p90"/>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447" name="Google Shape;2447;p9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48" name="Google Shape;2448;p90"/>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449" name="Google Shape;2449;p90"/>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50" name="Google Shape;2450;p9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51" name="Google Shape;2451;p9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52" name="Google Shape;2452;p90"/>
          <p:cNvSpPr/>
          <p:nvPr/>
        </p:nvSpPr>
        <p:spPr>
          <a:xfrm rot="-5400000">
            <a:off x="3771091" y="137843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453" name="Google Shape;2453;p90"/>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454" name="Google Shape;2454;p90"/>
          <p:cNvSpPr txBox="1"/>
          <p:nvPr/>
        </p:nvSpPr>
        <p:spPr>
          <a:xfrm>
            <a:off x="3489395" y="1623853"/>
            <a:ext cx="2014800" cy="9702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455" name="Google Shape;2455;p90"/>
          <p:cNvSpPr txBox="1"/>
          <p:nvPr/>
        </p:nvSpPr>
        <p:spPr>
          <a:xfrm>
            <a:off x="787337" y="960086"/>
            <a:ext cx="1685100" cy="246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交通費</a:t>
            </a:r>
            <a:endParaRPr kumimoji="0"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456" name="Google Shape;2456;p90"/>
          <p:cNvGrpSpPr/>
          <p:nvPr/>
        </p:nvGrpSpPr>
        <p:grpSpPr>
          <a:xfrm>
            <a:off x="412283" y="878575"/>
            <a:ext cx="455211" cy="386505"/>
            <a:chOff x="0" y="-28575"/>
            <a:chExt cx="433534" cy="368100"/>
          </a:xfrm>
        </p:grpSpPr>
        <p:sp>
          <p:nvSpPr>
            <p:cNvPr id="2457" name="Google Shape;2457;p9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58" name="Google Shape;2458;p90"/>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459" name="Google Shape;2459;p90"/>
          <p:cNvCxnSpPr/>
          <p:nvPr/>
        </p:nvCxnSpPr>
        <p:spPr>
          <a:xfrm rot="10800000" flipH="1">
            <a:off x="548524" y="1265015"/>
            <a:ext cx="2020500" cy="9600"/>
          </a:xfrm>
          <a:prstGeom prst="straightConnector1">
            <a:avLst/>
          </a:prstGeom>
          <a:noFill/>
          <a:ln w="31750" cap="flat" cmpd="sng">
            <a:solidFill>
              <a:srgbClr val="FE7DCF"/>
            </a:solidFill>
            <a:prstDash val="solid"/>
            <a:round/>
            <a:headEnd type="none" w="sm" len="sm"/>
            <a:tailEnd type="none" w="sm" len="sm"/>
          </a:ln>
        </p:spPr>
      </p:cxnSp>
      <p:sp>
        <p:nvSpPr>
          <p:cNvPr id="2460" name="Google Shape;2460;p90"/>
          <p:cNvSpPr/>
          <p:nvPr/>
        </p:nvSpPr>
        <p:spPr>
          <a:xfrm>
            <a:off x="567574" y="967912"/>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461" name="Google Shape;2461;p90"/>
          <p:cNvGraphicFramePr/>
          <p:nvPr>
            <p:extLst>
              <p:ext uri="{D42A27DB-BD31-4B8C-83A1-F6EECF244321}">
                <p14:modId xmlns:p14="http://schemas.microsoft.com/office/powerpoint/2010/main" val="3749224621"/>
              </p:ext>
            </p:extLst>
          </p:nvPr>
        </p:nvGraphicFramePr>
        <p:xfrm>
          <a:off x="873245" y="1398226"/>
          <a:ext cx="7920119" cy="2941420"/>
        </p:xfrm>
        <a:graphic>
          <a:graphicData uri="http://schemas.openxmlformats.org/drawingml/2006/table">
            <a:tbl>
              <a:tblPr>
                <a:noFill/>
                <a:tableStyleId>{4E751268-4BBB-464D-860C-81C6A8BF96F4}</a:tableStyleId>
              </a:tblPr>
              <a:tblGrid>
                <a:gridCol w="3515811">
                  <a:extLst>
                    <a:ext uri="{9D8B030D-6E8A-4147-A177-3AD203B41FA5}">
                      <a16:colId xmlns:a16="http://schemas.microsoft.com/office/drawing/2014/main" val="20000"/>
                    </a:ext>
                  </a:extLst>
                </a:gridCol>
                <a:gridCol w="4404308">
                  <a:extLst>
                    <a:ext uri="{9D8B030D-6E8A-4147-A177-3AD203B41FA5}">
                      <a16:colId xmlns:a16="http://schemas.microsoft.com/office/drawing/2014/main" val="20001"/>
                    </a:ext>
                  </a:extLst>
                </a:gridCol>
              </a:tblGrid>
              <a:tr h="367678">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zh-TW" altLang="en-US" sz="1200" b="1" i="0" u="none" strike="noStrike" cap="none" dirty="0">
                          <a:solidFill>
                            <a:srgbClr val="262626"/>
                          </a:solidFill>
                          <a:latin typeface="Microsoft JhengHei"/>
                          <a:ea typeface="Microsoft JhengHei"/>
                          <a:cs typeface="Microsoft JhengHei"/>
                          <a:sym typeface="Microsoft JhengHei"/>
                        </a:rPr>
                        <a:t>適用情形</a:t>
                      </a: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zh-TW" altLang="en-US" sz="1200" b="1" i="0" u="none" strike="noStrike" cap="none" dirty="0">
                          <a:solidFill>
                            <a:srgbClr val="262626"/>
                          </a:solidFill>
                          <a:latin typeface="Arial"/>
                          <a:ea typeface="Arial"/>
                          <a:cs typeface="Arial"/>
                          <a:sym typeface="Arial"/>
                        </a:rPr>
                        <a:t>檢附資料</a:t>
                      </a:r>
                      <a:endParaRPr sz="12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597698">
                <a:tc>
                  <a:txBody>
                    <a:bodyPr/>
                    <a:lstStyle/>
                    <a:p>
                      <a:pPr marL="0" marR="0" lvl="0" indent="0" algn="ctr" rtl="0">
                        <a:lnSpc>
                          <a:spcPct val="100000"/>
                        </a:lnSpc>
                        <a:spcBef>
                          <a:spcPts val="0"/>
                        </a:spcBef>
                        <a:spcAft>
                          <a:spcPts val="0"/>
                        </a:spcAft>
                        <a:buNone/>
                      </a:pPr>
                      <a:r>
                        <a:rPr lang="zh-TW" altLang="en-US" sz="1400" b="0" i="0" u="none" strike="noStrike" cap="none" dirty="0">
                          <a:solidFill>
                            <a:srgbClr val="000000"/>
                          </a:solidFill>
                          <a:latin typeface="Arial"/>
                          <a:ea typeface="Arial"/>
                          <a:cs typeface="Arial"/>
                          <a:sym typeface="Arial"/>
                        </a:rPr>
                        <a:t>搭乘</a:t>
                      </a:r>
                      <a:r>
                        <a:rPr lang="zh-TW" altLang="zh-TW" sz="1400" b="0" i="0" u="none" strike="noStrike" cap="none" dirty="0">
                          <a:solidFill>
                            <a:srgbClr val="000000"/>
                          </a:solidFill>
                          <a:latin typeface="Arial"/>
                          <a:ea typeface="Arial"/>
                          <a:cs typeface="Arial"/>
                          <a:sym typeface="Arial"/>
                        </a:rPr>
                        <a:t>飛機、高鐵</a:t>
                      </a:r>
                      <a:r>
                        <a:rPr lang="zh-TW" altLang="zh-TW" sz="1400" b="0" i="0" u="none" strike="noStrike" cap="none">
                          <a:solidFill>
                            <a:srgbClr val="000000"/>
                          </a:solidFill>
                          <a:latin typeface="Arial"/>
                          <a:ea typeface="Arial"/>
                          <a:cs typeface="Arial"/>
                          <a:sym typeface="Arial"/>
                        </a:rPr>
                        <a:t>、船舶</a:t>
                      </a:r>
                      <a:endParaRPr lang="zh-TW" altLang="en-US" sz="1400" b="0" i="0" u="none" strike="noStrike" cap="none" dirty="0">
                        <a:solidFill>
                          <a:srgbClr val="000000"/>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8095"/>
                        </a:lnSpc>
                        <a:spcBef>
                          <a:spcPts val="0"/>
                        </a:spcBef>
                        <a:spcAft>
                          <a:spcPts val="0"/>
                        </a:spcAft>
                        <a:buClr>
                          <a:srgbClr val="000000"/>
                        </a:buClr>
                        <a:buSzPts val="1200"/>
                        <a:buFont typeface="Arial"/>
                        <a:buNone/>
                      </a:pPr>
                      <a:r>
                        <a:rPr lang="zh-TW" altLang="zh-TW" sz="1400" b="1" i="0" u="none" strike="noStrike" cap="none" dirty="0">
                          <a:solidFill>
                            <a:srgbClr val="000000"/>
                          </a:solidFill>
                          <a:latin typeface="Arial"/>
                          <a:ea typeface="Arial"/>
                          <a:cs typeface="Arial"/>
                          <a:sym typeface="Arial"/>
                        </a:rPr>
                        <a:t>票根或購票證明</a:t>
                      </a:r>
                      <a:r>
                        <a:rPr lang="zh-TW" altLang="en-US" sz="1400" b="1" i="0" u="none" strike="noStrike" cap="none" dirty="0">
                          <a:solidFill>
                            <a:srgbClr val="000000"/>
                          </a:solidFill>
                          <a:latin typeface="Arial"/>
                          <a:ea typeface="Arial"/>
                          <a:cs typeface="Arial"/>
                          <a:sym typeface="Arial"/>
                        </a:rPr>
                        <a:t>。</a:t>
                      </a:r>
                      <a:endParaRPr lang="en-US" altLang="zh-TW" sz="1400" b="1" i="0" u="none" strike="noStrike" cap="none" dirty="0">
                        <a:solidFill>
                          <a:srgbClr val="000000"/>
                        </a:solidFill>
                        <a:latin typeface="Arial"/>
                        <a:ea typeface="Arial"/>
                        <a:cs typeface="Arial"/>
                        <a:sym typeface="Arial"/>
                      </a:endParaRPr>
                    </a:p>
                    <a:p>
                      <a:pPr marL="0" marR="0" lvl="0" indent="0" algn="l" rtl="0">
                        <a:lnSpc>
                          <a:spcPct val="158095"/>
                        </a:lnSpc>
                        <a:spcBef>
                          <a:spcPts val="0"/>
                        </a:spcBef>
                        <a:spcAft>
                          <a:spcPts val="0"/>
                        </a:spcAft>
                        <a:buClr>
                          <a:srgbClr val="000000"/>
                        </a:buClr>
                        <a:buSzPts val="1200"/>
                        <a:buFont typeface="Arial"/>
                        <a:buNone/>
                      </a:pPr>
                      <a:r>
                        <a:rPr lang="zh-TW" altLang="zh-TW" sz="1400" b="0" i="0" u="none" strike="noStrike" cap="none" dirty="0">
                          <a:solidFill>
                            <a:srgbClr val="000000"/>
                          </a:solidFill>
                          <a:latin typeface="Arial"/>
                          <a:ea typeface="Arial"/>
                          <a:cs typeface="Arial"/>
                          <a:sym typeface="Arial"/>
                        </a:rPr>
                        <a:t>但當日往返者，無須檢附。</a:t>
                      </a:r>
                      <a:endParaRPr lang="zh-TW" altLang="en-US" sz="1400" b="0" i="0" u="none" strike="noStrike" cap="none" dirty="0">
                        <a:solidFill>
                          <a:srgbClr val="000000"/>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597698">
                <a:tc>
                  <a:txBody>
                    <a:bodyPr/>
                    <a:lstStyle/>
                    <a:p>
                      <a:pPr marL="0" marR="0" lvl="0" indent="0" algn="ctr" rtl="0">
                        <a:lnSpc>
                          <a:spcPct val="158095"/>
                        </a:lnSpc>
                        <a:spcBef>
                          <a:spcPts val="0"/>
                        </a:spcBef>
                        <a:spcAft>
                          <a:spcPts val="0"/>
                        </a:spcAft>
                        <a:buClr>
                          <a:srgbClr val="000000"/>
                        </a:buClr>
                        <a:buSzPts val="1200"/>
                        <a:buFont typeface="Arial"/>
                        <a:buNone/>
                      </a:pPr>
                      <a:r>
                        <a:rPr lang="zh-TW" altLang="en-US" sz="1400" b="0" i="0" u="none" strike="noStrike" cap="none" dirty="0">
                          <a:solidFill>
                            <a:srgbClr val="000000"/>
                          </a:solidFill>
                          <a:latin typeface="Microsoft JhengHei"/>
                          <a:ea typeface="Microsoft JhengHei"/>
                          <a:cs typeface="Microsoft JhengHei"/>
                          <a:sym typeface="Microsoft JhengHei"/>
                        </a:rPr>
                        <a:t>搭乘</a:t>
                      </a:r>
                      <a:r>
                        <a:rPr lang="zh-TW" altLang="zh-TW" sz="1400" b="0" i="0" u="none" strike="noStrike" cap="none" dirty="0">
                          <a:solidFill>
                            <a:srgbClr val="000000"/>
                          </a:solidFill>
                          <a:latin typeface="Microsoft JhengHei"/>
                          <a:ea typeface="Microsoft JhengHei"/>
                          <a:cs typeface="Microsoft JhengHei"/>
                          <a:sym typeface="Microsoft JhengHei"/>
                        </a:rPr>
                        <a:t>火車、其他大眾運輸交通工具</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8095"/>
                        </a:lnSpc>
                        <a:spcBef>
                          <a:spcPts val="0"/>
                        </a:spcBef>
                        <a:spcAft>
                          <a:spcPts val="0"/>
                        </a:spcAft>
                        <a:buClr>
                          <a:srgbClr val="000000"/>
                        </a:buClr>
                        <a:buSzPts val="1200"/>
                        <a:buFont typeface="Arial"/>
                        <a:buNone/>
                      </a:pPr>
                      <a:r>
                        <a:rPr lang="zh-TW" altLang="en-US" sz="1400" b="0" i="0" u="none" strike="noStrike" cap="none" dirty="0">
                          <a:solidFill>
                            <a:srgbClr val="000000"/>
                          </a:solidFill>
                          <a:latin typeface="Arial"/>
                          <a:ea typeface="Arial"/>
                          <a:cs typeface="Arial"/>
                          <a:sym typeface="Arial"/>
                        </a:rPr>
                        <a:t>檢附</a:t>
                      </a:r>
                      <a:r>
                        <a:rPr lang="zh-TW" altLang="zh-TW" sz="1400" b="1" i="0" u="none" strike="noStrike" cap="none" dirty="0">
                          <a:solidFill>
                            <a:srgbClr val="000000"/>
                          </a:solidFill>
                          <a:latin typeface="Arial"/>
                          <a:ea typeface="Arial"/>
                          <a:cs typeface="Arial"/>
                          <a:sym typeface="Arial"/>
                        </a:rPr>
                        <a:t>票價查詢頁面</a:t>
                      </a:r>
                      <a:r>
                        <a:rPr lang="zh-TW" altLang="en-US" sz="1400" b="0" i="0" u="none" strike="noStrike" cap="none" dirty="0">
                          <a:solidFill>
                            <a:srgbClr val="000000"/>
                          </a:solidFill>
                          <a:latin typeface="Arial"/>
                          <a:ea typeface="Arial"/>
                          <a:cs typeface="Arial"/>
                          <a:sym typeface="Arial"/>
                        </a:rPr>
                        <a:t>或</a:t>
                      </a:r>
                      <a:r>
                        <a:rPr lang="zh-TW" altLang="en-US" sz="1400" b="1" i="0" u="none" strike="noStrike" cap="none" dirty="0">
                          <a:solidFill>
                            <a:srgbClr val="000000"/>
                          </a:solidFill>
                          <a:latin typeface="Arial"/>
                          <a:ea typeface="Arial"/>
                          <a:cs typeface="Arial"/>
                          <a:sym typeface="Arial"/>
                        </a:rPr>
                        <a:t>差旅費報告表內加註搭乘票價說明</a:t>
                      </a:r>
                      <a:endParaRPr sz="1400" b="0" i="0" u="none" strike="noStrike" cap="none" dirty="0">
                        <a:solidFill>
                          <a:srgbClr val="000000"/>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597698">
                <a:tc>
                  <a:txBody>
                    <a:bodyPr/>
                    <a:lstStyle/>
                    <a:p>
                      <a:pPr marL="0" marR="0" lvl="0" indent="0" algn="ctr" rtl="0">
                        <a:lnSpc>
                          <a:spcPct val="158095"/>
                        </a:lnSpc>
                        <a:spcBef>
                          <a:spcPts val="0"/>
                        </a:spcBef>
                        <a:spcAft>
                          <a:spcPts val="0"/>
                        </a:spcAft>
                        <a:buClr>
                          <a:srgbClr val="000000"/>
                        </a:buClr>
                        <a:buSzPts val="1200"/>
                        <a:buFont typeface="Arial"/>
                        <a:buNone/>
                      </a:pPr>
                      <a:r>
                        <a:rPr lang="zh-TW" sz="1400" b="0" u="none" strike="noStrike" cap="none" dirty="0"/>
                        <a:t>駕駛汽</a:t>
                      </a:r>
                      <a:r>
                        <a:rPr lang="zh-TW" altLang="en-US" sz="1400" b="0" u="none" strike="noStrike" cap="none" dirty="0"/>
                        <a:t>、</a:t>
                      </a:r>
                      <a:r>
                        <a:rPr lang="zh-TW" sz="1400" b="0" u="none" strike="noStrike" cap="none" dirty="0"/>
                        <a:t>機車</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defTabSz="914400" rtl="0" eaLnBrk="1" fontAlgn="auto" latinLnBrk="0" hangingPunct="1">
                        <a:lnSpc>
                          <a:spcPct val="158095"/>
                        </a:lnSpc>
                        <a:spcBef>
                          <a:spcPts val="0"/>
                        </a:spcBef>
                        <a:spcAft>
                          <a:spcPts val="0"/>
                        </a:spcAft>
                        <a:buClr>
                          <a:srgbClr val="000000"/>
                        </a:buClr>
                        <a:buSzPts val="1200"/>
                        <a:buFont typeface="Arial"/>
                        <a:buNone/>
                        <a:tabLst/>
                        <a:defRPr/>
                      </a:pPr>
                      <a:r>
                        <a:rPr lang="zh-TW" altLang="zh-TW" sz="1400" b="0" i="0" u="none" strike="noStrike" cap="none" dirty="0">
                          <a:solidFill>
                            <a:srgbClr val="000000"/>
                          </a:solidFill>
                          <a:latin typeface="Arial"/>
                          <a:ea typeface="Arial"/>
                          <a:cs typeface="Arial"/>
                          <a:sym typeface="Arial"/>
                        </a:rPr>
                        <a:t>檢附</a:t>
                      </a:r>
                      <a:r>
                        <a:rPr lang="zh-TW" altLang="en-US" sz="1400" b="1" i="0" u="none" strike="noStrike" cap="none" dirty="0">
                          <a:solidFill>
                            <a:srgbClr val="000000"/>
                          </a:solidFill>
                          <a:latin typeface="Arial"/>
                          <a:ea typeface="Arial"/>
                          <a:cs typeface="Arial"/>
                          <a:sym typeface="Arial"/>
                        </a:rPr>
                        <a:t>必要路程公里數</a:t>
                      </a:r>
                      <a:r>
                        <a:rPr lang="zh-TW" altLang="zh-TW" sz="1400" b="1" i="0" u="none" strike="noStrike" cap="none" dirty="0">
                          <a:solidFill>
                            <a:srgbClr val="000000"/>
                          </a:solidFill>
                          <a:latin typeface="Arial"/>
                          <a:ea typeface="Arial"/>
                          <a:cs typeface="Arial"/>
                          <a:sym typeface="Arial"/>
                        </a:rPr>
                        <a:t>查詢頁面</a:t>
                      </a:r>
                      <a:r>
                        <a:rPr lang="zh-TW" altLang="zh-TW" sz="1400" b="0" i="0" u="none" strike="noStrike" cap="none" dirty="0">
                          <a:solidFill>
                            <a:srgbClr val="000000"/>
                          </a:solidFill>
                          <a:latin typeface="Arial"/>
                          <a:ea typeface="Arial"/>
                          <a:cs typeface="Arial"/>
                          <a:sym typeface="Arial"/>
                        </a:rPr>
                        <a:t>。</a:t>
                      </a:r>
                      <a:endParaRPr sz="1400" dirty="0"/>
                    </a:p>
                  </a:txBody>
                  <a:tcPr marL="31750" marR="31750" marT="22875" marB="22875" anchor="ctr">
                    <a:lnL w="28575" cap="flat" cmpd="sng" algn="ctr">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r h="701914">
                <a:tc>
                  <a:txBody>
                    <a:bodyPr/>
                    <a:lstStyle/>
                    <a:p>
                      <a:pPr marL="0" marR="0" lvl="0" indent="0" algn="ctr" rtl="0">
                        <a:lnSpc>
                          <a:spcPct val="158095"/>
                        </a:lnSpc>
                        <a:spcBef>
                          <a:spcPts val="0"/>
                        </a:spcBef>
                        <a:spcAft>
                          <a:spcPts val="0"/>
                        </a:spcAft>
                        <a:buClr>
                          <a:srgbClr val="000000"/>
                        </a:buClr>
                        <a:buSzPts val="1200"/>
                        <a:buFont typeface="Arial"/>
                        <a:buNone/>
                      </a:pPr>
                      <a:r>
                        <a:rPr lang="zh-TW" altLang="en-US" sz="1400" b="0" u="none" strike="noStrike" cap="none" dirty="0"/>
                        <a:t>使用</a:t>
                      </a:r>
                      <a:r>
                        <a:rPr lang="zh-TW" sz="1400" b="0" u="none" strike="noStrike" cap="none" dirty="0"/>
                        <a:t>個人定期票</a:t>
                      </a:r>
                      <a:r>
                        <a:rPr lang="zh-TW" altLang="en-US" sz="1400" b="0" u="none" strike="noStrike" cap="none" dirty="0"/>
                        <a:t>搭乘</a:t>
                      </a:r>
                      <a:r>
                        <a:rPr lang="zh-TW" altLang="zh-TW" sz="1400" b="0" i="0" u="none" strike="noStrike" cap="none" dirty="0">
                          <a:solidFill>
                            <a:srgbClr val="000000"/>
                          </a:solidFill>
                          <a:latin typeface="Microsoft JhengHei"/>
                          <a:ea typeface="Microsoft JhengHei"/>
                          <a:cs typeface="Microsoft JhengHei"/>
                          <a:sym typeface="Microsoft JhengHei"/>
                        </a:rPr>
                        <a:t>大眾運輸交通工具</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just" rtl="0">
                        <a:lnSpc>
                          <a:spcPct val="158095"/>
                        </a:lnSpc>
                        <a:spcBef>
                          <a:spcPts val="0"/>
                        </a:spcBef>
                        <a:spcAft>
                          <a:spcPts val="0"/>
                        </a:spcAft>
                        <a:buClr>
                          <a:srgbClr val="000000"/>
                        </a:buClr>
                        <a:buSzPts val="1200"/>
                        <a:buFont typeface="Arial"/>
                        <a:buNone/>
                      </a:pPr>
                      <a:r>
                        <a:rPr lang="zh-TW" altLang="en-US" sz="1400" b="1" i="0" u="none" strike="noStrike" cap="none" dirty="0">
                          <a:solidFill>
                            <a:srgbClr val="000000"/>
                          </a:solidFill>
                          <a:latin typeface="Arial"/>
                          <a:ea typeface="Arial"/>
                          <a:cs typeface="Arial"/>
                          <a:sym typeface="Arial"/>
                        </a:rPr>
                        <a:t>差旅費報告表內加註說明</a:t>
                      </a:r>
                      <a:r>
                        <a:rPr lang="zh-TW" altLang="en-US" sz="1400" b="0" i="0" u="none" strike="noStrike" cap="none" dirty="0">
                          <a:solidFill>
                            <a:srgbClr val="000000"/>
                          </a:solidFill>
                          <a:latin typeface="Arial"/>
                          <a:ea typeface="Arial"/>
                          <a:cs typeface="Arial"/>
                          <a:sym typeface="Arial"/>
                        </a:rPr>
                        <a:t>，</a:t>
                      </a:r>
                      <a:r>
                        <a:rPr lang="zh-TW" sz="1400" b="0" i="0" u="none" strike="noStrike" cap="none" dirty="0">
                          <a:solidFill>
                            <a:srgbClr val="000000"/>
                          </a:solidFill>
                          <a:latin typeface="Arial"/>
                          <a:ea typeface="Arial"/>
                          <a:cs typeface="Arial"/>
                          <a:sym typeface="Arial"/>
                        </a:rPr>
                        <a:t>按票價/優惠天數計算當次或當天出差交通費，並在上述交通費報支上限內覈實報支。</a:t>
                      </a:r>
                      <a:endParaRPr sz="1400"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4"/>
                  </a:ext>
                </a:extLst>
              </a:tr>
            </a:tbl>
          </a:graphicData>
        </a:graphic>
      </p:graphicFrame>
      <p:sp>
        <p:nvSpPr>
          <p:cNvPr id="18" name="投影片編號版面配置區 2">
            <a:extLst>
              <a:ext uri="{FF2B5EF4-FFF2-40B4-BE49-F238E27FC236}">
                <a16:creationId xmlns:a16="http://schemas.microsoft.com/office/drawing/2014/main" id="{8F156D85-5F6B-4265-B3AA-6C03288E811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69</a:t>
            </a:fld>
            <a:endParaRPr lang="zh-TW" altLang="en-US" sz="1000"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7"/>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236" name="Google Shape;236;p7"/>
          <p:cNvSpPr txBox="1"/>
          <p:nvPr/>
        </p:nvSpPr>
        <p:spPr>
          <a:xfrm>
            <a:off x="2133600" y="1897208"/>
            <a:ext cx="5809200" cy="1539300"/>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1" i="0" u="none" strike="noStrike" cap="none">
                <a:solidFill>
                  <a:srgbClr val="000000"/>
                </a:solidFill>
                <a:latin typeface="Microsoft JhengHei"/>
                <a:ea typeface="Microsoft JhengHei"/>
                <a:cs typeface="Microsoft JhengHei"/>
                <a:sym typeface="Microsoft JhengHei"/>
              </a:rPr>
              <a:t>整個執行過程中，會跟許多單位打交道，接下來帶你認識各個單位，熟悉之後會幫助你更順利執行計畫喔！</a:t>
            </a:r>
            <a:endParaRPr sz="700" b="0" i="0" u="none" strike="noStrike" cap="none">
              <a:solidFill>
                <a:srgbClr val="000000"/>
              </a:solidFill>
              <a:latin typeface="Arial"/>
              <a:ea typeface="Arial"/>
              <a:cs typeface="Arial"/>
              <a:sym typeface="Arial"/>
            </a:endParaRPr>
          </a:p>
        </p:txBody>
      </p:sp>
      <p:sp>
        <p:nvSpPr>
          <p:cNvPr id="237" name="Google Shape;237;p7"/>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238" name="Google Shape;238;p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9" name="Google Shape;239;p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0" name="Google Shape;240;p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1" name="Google Shape;241;p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2" name="Google Shape;242;p7"/>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3" name="Google Shape;243;p7"/>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4" name="Google Shape;244;p7"/>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245" name="Google Shape;245;p7"/>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 name="投影片編號版面配置區 2">
            <a:extLst>
              <a:ext uri="{FF2B5EF4-FFF2-40B4-BE49-F238E27FC236}">
                <a16:creationId xmlns:a16="http://schemas.microsoft.com/office/drawing/2014/main" id="{88C470B6-9421-42C8-A162-D977F675787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a:t>
            </a:fld>
            <a:endParaRPr lang="zh-TW" altLang="en-US" sz="1000" dirty="0">
              <a:solidFill>
                <a:schemeClr val="tx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sp>
        <p:nvSpPr>
          <p:cNvPr id="2466" name="Google Shape;2466;p91"/>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467" name="Google Shape;2467;p9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69" name="Google Shape;2469;p91"/>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70" name="Google Shape;2470;p9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71" name="Google Shape;2471;p9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72" name="Google Shape;2472;p91"/>
          <p:cNvSpPr/>
          <p:nvPr/>
        </p:nvSpPr>
        <p:spPr>
          <a:xfrm rot="-5400000">
            <a:off x="3642138" y="13432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473" name="Google Shape;2473;p91"/>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474" name="Google Shape;2474;p91"/>
          <p:cNvSpPr txBox="1"/>
          <p:nvPr/>
        </p:nvSpPr>
        <p:spPr>
          <a:xfrm>
            <a:off x="3360442" y="1588684"/>
            <a:ext cx="2014800" cy="9702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475" name="Google Shape;2475;p91"/>
          <p:cNvSpPr txBox="1"/>
          <p:nvPr/>
        </p:nvSpPr>
        <p:spPr>
          <a:xfrm>
            <a:off x="834228" y="936640"/>
            <a:ext cx="3521133" cy="24622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標準</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476" name="Google Shape;2476;p91"/>
          <p:cNvGrpSpPr/>
          <p:nvPr/>
        </p:nvGrpSpPr>
        <p:grpSpPr>
          <a:xfrm>
            <a:off x="459175" y="855129"/>
            <a:ext cx="455211" cy="386505"/>
            <a:chOff x="0" y="-28575"/>
            <a:chExt cx="433534" cy="368100"/>
          </a:xfrm>
        </p:grpSpPr>
        <p:sp>
          <p:nvSpPr>
            <p:cNvPr id="2477" name="Google Shape;2477;p91"/>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78" name="Google Shape;2478;p91"/>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479" name="Google Shape;2479;p91"/>
          <p:cNvCxnSpPr/>
          <p:nvPr/>
        </p:nvCxnSpPr>
        <p:spPr>
          <a:xfrm rot="10800000" flipH="1">
            <a:off x="595416" y="1233949"/>
            <a:ext cx="3624235" cy="17220"/>
          </a:xfrm>
          <a:prstGeom prst="straightConnector1">
            <a:avLst/>
          </a:prstGeom>
          <a:noFill/>
          <a:ln w="31750" cap="flat" cmpd="sng">
            <a:solidFill>
              <a:srgbClr val="FE7DCF"/>
            </a:solidFill>
            <a:prstDash val="solid"/>
            <a:round/>
            <a:headEnd type="none" w="sm" len="sm"/>
            <a:tailEnd type="none" w="sm" len="sm"/>
          </a:ln>
        </p:spPr>
      </p:cxnSp>
      <p:sp>
        <p:nvSpPr>
          <p:cNvPr id="2480" name="Google Shape;2480;p91"/>
          <p:cNvSpPr/>
          <p:nvPr/>
        </p:nvSpPr>
        <p:spPr>
          <a:xfrm>
            <a:off x="614466" y="944466"/>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4">
              <a:alphaModFix/>
            </a:blip>
            <a:stretch>
              <a:fillRect/>
            </a:stretch>
          </a:blipFill>
          <a:ln>
            <a:noFill/>
          </a:ln>
        </p:spPr>
      </p:sp>
      <p:graphicFrame>
        <p:nvGraphicFramePr>
          <p:cNvPr id="2481" name="Google Shape;2481;p91"/>
          <p:cNvGraphicFramePr/>
          <p:nvPr>
            <p:extLst>
              <p:ext uri="{D42A27DB-BD31-4B8C-83A1-F6EECF244321}">
                <p14:modId xmlns:p14="http://schemas.microsoft.com/office/powerpoint/2010/main" val="479180253"/>
              </p:ext>
            </p:extLst>
          </p:nvPr>
        </p:nvGraphicFramePr>
        <p:xfrm>
          <a:off x="474658" y="1348789"/>
          <a:ext cx="8236850" cy="3660177"/>
        </p:xfrm>
        <a:graphic>
          <a:graphicData uri="http://schemas.openxmlformats.org/drawingml/2006/table">
            <a:tbl>
              <a:tblPr>
                <a:noFill/>
                <a:tableStyleId>{4E751268-4BBB-464D-860C-81C6A8BF96F4}</a:tableStyleId>
              </a:tblPr>
              <a:tblGrid>
                <a:gridCol w="1825125">
                  <a:extLst>
                    <a:ext uri="{9D8B030D-6E8A-4147-A177-3AD203B41FA5}">
                      <a16:colId xmlns:a16="http://schemas.microsoft.com/office/drawing/2014/main" val="20000"/>
                    </a:ext>
                  </a:extLst>
                </a:gridCol>
                <a:gridCol w="1370425">
                  <a:extLst>
                    <a:ext uri="{9D8B030D-6E8A-4147-A177-3AD203B41FA5}">
                      <a16:colId xmlns:a16="http://schemas.microsoft.com/office/drawing/2014/main" val="20001"/>
                    </a:ext>
                  </a:extLst>
                </a:gridCol>
                <a:gridCol w="5041300">
                  <a:extLst>
                    <a:ext uri="{9D8B030D-6E8A-4147-A177-3AD203B41FA5}">
                      <a16:colId xmlns:a16="http://schemas.microsoft.com/office/drawing/2014/main" val="20002"/>
                    </a:ext>
                  </a:extLst>
                </a:gridCol>
              </a:tblGrid>
              <a:tr h="239932">
                <a:tc>
                  <a:txBody>
                    <a:bodyPr/>
                    <a:lstStyle/>
                    <a:p>
                      <a:pPr marL="0" marR="0" lvl="0" indent="0" algn="ctr" rtl="0">
                        <a:lnSpc>
                          <a:spcPct val="100000"/>
                        </a:lnSpc>
                        <a:spcBef>
                          <a:spcPts val="0"/>
                        </a:spcBef>
                        <a:spcAft>
                          <a:spcPts val="0"/>
                        </a:spcAft>
                        <a:buClr>
                          <a:srgbClr val="000000"/>
                        </a:buClr>
                        <a:buSzPts val="1200"/>
                        <a:buFont typeface="Arial"/>
                        <a:buNone/>
                      </a:pPr>
                      <a:r>
                        <a:rPr lang="zh-TW" altLang="en-US" sz="1100" b="1" i="0" u="none" strike="noStrike" cap="none" dirty="0">
                          <a:solidFill>
                            <a:srgbClr val="262626"/>
                          </a:solidFill>
                          <a:latin typeface="Arial"/>
                          <a:ea typeface="Arial"/>
                          <a:cs typeface="Arial"/>
                          <a:sym typeface="Arial"/>
                        </a:rPr>
                        <a:t>規定</a:t>
                      </a:r>
                      <a:endParaRPr sz="1100" b="1" i="0" u="none" strike="noStrike" cap="none" dirty="0">
                        <a:solidFill>
                          <a:srgbClr val="262626"/>
                        </a:solidFill>
                        <a:latin typeface="Arial"/>
                        <a:ea typeface="Arial"/>
                        <a:cs typeface="Arial"/>
                        <a:sym typeface="Arial"/>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100" b="1" i="0" u="none" strike="noStrike" cap="none" dirty="0">
                          <a:solidFill>
                            <a:srgbClr val="262626"/>
                          </a:solidFill>
                          <a:latin typeface="Arial"/>
                          <a:ea typeface="Arial"/>
                          <a:cs typeface="Arial"/>
                          <a:sym typeface="Arial"/>
                        </a:rPr>
                        <a:t>費別</a:t>
                      </a:r>
                      <a:endParaRPr sz="1100" b="1" i="0" u="none" strike="noStrike" cap="none" dirty="0">
                        <a:solidFill>
                          <a:srgbClr val="262626"/>
                        </a:solidFill>
                        <a:latin typeface="Arial"/>
                        <a:ea typeface="Arial"/>
                        <a:cs typeface="Arial"/>
                        <a:sym typeface="Arial"/>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100" b="1" i="0" u="none" strike="noStrike" cap="none">
                          <a:solidFill>
                            <a:srgbClr val="262626"/>
                          </a:solidFill>
                          <a:latin typeface="Microsoft JhengHei"/>
                          <a:ea typeface="Microsoft JhengHei"/>
                          <a:cs typeface="Microsoft JhengHei"/>
                          <a:sym typeface="Microsoft JhengHei"/>
                        </a:rPr>
                        <a:t>費用</a:t>
                      </a:r>
                      <a:endParaRPr sz="11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668375">
                <a:tc rowSpan="4">
                  <a:txBody>
                    <a:bodyPr/>
                    <a:lstStyle/>
                    <a:p>
                      <a:pPr marL="0" marR="0" lvl="0" indent="0" algn="ctr" rtl="0">
                        <a:lnSpc>
                          <a:spcPct val="120000"/>
                        </a:lnSpc>
                        <a:spcBef>
                          <a:spcPts val="0"/>
                        </a:spcBef>
                        <a:spcAft>
                          <a:spcPts val="0"/>
                        </a:spcAft>
                        <a:buNone/>
                      </a:pPr>
                      <a:r>
                        <a:rPr lang="zh-TW" sz="1100" b="1" i="0" u="none" strike="noStrike" cap="none">
                          <a:solidFill>
                            <a:srgbClr val="000000"/>
                          </a:solidFill>
                          <a:latin typeface="Microsoft JhengHei"/>
                          <a:ea typeface="Microsoft JhengHei"/>
                          <a:cs typeface="Microsoft JhengHei"/>
                          <a:sym typeface="Microsoft JhengHei"/>
                        </a:rPr>
                        <a:t>國內出差旅費</a:t>
                      </a:r>
                      <a:endParaRPr sz="11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20000"/>
                        </a:lnSpc>
                        <a:spcBef>
                          <a:spcPts val="0"/>
                        </a:spcBef>
                        <a:spcAft>
                          <a:spcPts val="0"/>
                        </a:spcAft>
                        <a:buNone/>
                      </a:pPr>
                      <a:r>
                        <a:rPr lang="zh-TW" sz="1100" b="1" i="0" u="none" strike="noStrike" cap="none">
                          <a:solidFill>
                            <a:srgbClr val="000000"/>
                          </a:solidFill>
                          <a:latin typeface="Microsoft JhengHei"/>
                          <a:ea typeface="Microsoft JhengHei"/>
                          <a:cs typeface="Microsoft JhengHei"/>
                          <a:sym typeface="Microsoft JhengHei"/>
                        </a:rPr>
                        <a:t>報支要點</a:t>
                      </a:r>
                      <a:endParaRPr sz="1100" b="1" u="none" strike="noStrike" cap="none" dirty="0">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ctr" rtl="0">
                        <a:lnSpc>
                          <a:spcPct val="120000"/>
                        </a:lnSpc>
                        <a:spcBef>
                          <a:spcPts val="0"/>
                        </a:spcBef>
                        <a:spcAft>
                          <a:spcPts val="0"/>
                        </a:spcAft>
                        <a:buNone/>
                      </a:pPr>
                      <a:r>
                        <a:rPr lang="zh-TW" sz="1100" b="1" i="0" u="none" strike="noStrike" cap="none" dirty="0">
                          <a:solidFill>
                            <a:srgbClr val="000000"/>
                          </a:solidFill>
                          <a:latin typeface="Arial"/>
                          <a:ea typeface="Arial"/>
                          <a:cs typeface="Arial"/>
                          <a:sym typeface="Arial"/>
                        </a:rPr>
                        <a:t>交通費</a:t>
                      </a:r>
                      <a:endParaRPr sz="1100" b="1" u="none" strike="noStrike" cap="none" dirty="0">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en-US" altLang="zh-TW" sz="1100" b="0" i="0" u="none" strike="noStrike" cap="none" dirty="0">
                          <a:solidFill>
                            <a:srgbClr val="000000"/>
                          </a:solidFill>
                          <a:latin typeface="Arial"/>
                          <a:ea typeface="Arial"/>
                          <a:cs typeface="Arial"/>
                          <a:sym typeface="Arial"/>
                        </a:rPr>
                        <a:t>1.</a:t>
                      </a:r>
                      <a:r>
                        <a:rPr lang="zh-TW" sz="1100" b="0" i="0" u="none" strike="noStrike" cap="none" dirty="0">
                          <a:solidFill>
                            <a:srgbClr val="000000"/>
                          </a:solidFill>
                          <a:latin typeface="Arial"/>
                          <a:ea typeface="Arial"/>
                          <a:cs typeface="Arial"/>
                          <a:sym typeface="Arial"/>
                        </a:rPr>
                        <a:t>搭乘飛機、高鐵、座位有分等之船舶 / 火車者，乘坐</a:t>
                      </a:r>
                      <a:r>
                        <a:rPr lang="zh-TW" sz="1100" b="1" i="0" u="none" strike="noStrike" cap="none" dirty="0">
                          <a:solidFill>
                            <a:srgbClr val="FF00FF"/>
                          </a:solidFill>
                          <a:latin typeface="Arial"/>
                          <a:ea typeface="Arial"/>
                          <a:cs typeface="Arial"/>
                          <a:sym typeface="Arial"/>
                        </a:rPr>
                        <a:t>經濟（標準）座位</a:t>
                      </a:r>
                      <a:r>
                        <a:rPr lang="zh-TW" sz="1100" b="0" i="0" u="none" strike="noStrike" cap="none" dirty="0">
                          <a:solidFill>
                            <a:srgbClr val="000000"/>
                          </a:solidFill>
                          <a:latin typeface="Arial"/>
                          <a:ea typeface="Arial"/>
                          <a:cs typeface="Arial"/>
                          <a:sym typeface="Arial"/>
                        </a:rPr>
                        <a:t>；並均應檢附票根或購票證明文件，覈實報支，但當日往返者，無須檢附。</a:t>
                      </a:r>
                      <a:endParaRPr lang="en-US" altLang="zh-TW" sz="11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20000"/>
                        </a:lnSpc>
                        <a:spcBef>
                          <a:spcPts val="0"/>
                        </a:spcBef>
                        <a:spcAft>
                          <a:spcPts val="0"/>
                        </a:spcAft>
                        <a:buClr>
                          <a:srgbClr val="000000"/>
                        </a:buClr>
                        <a:buSzPts val="1200"/>
                        <a:buFont typeface="Arial"/>
                        <a:buNone/>
                        <a:tabLst/>
                        <a:defRPr/>
                      </a:pPr>
                      <a:r>
                        <a:rPr lang="en-US" altLang="zh-TW" sz="1100" b="0" i="0" u="none" strike="noStrike" cap="none" dirty="0">
                          <a:solidFill>
                            <a:srgbClr val="000000"/>
                          </a:solidFill>
                          <a:latin typeface="Arial"/>
                          <a:ea typeface="Arial"/>
                          <a:cs typeface="Arial"/>
                          <a:sym typeface="Arial"/>
                        </a:rPr>
                        <a:t>2.</a:t>
                      </a:r>
                      <a:r>
                        <a:rPr lang="zh-TW" altLang="en-US" sz="1100" b="0" i="0" u="none" strike="noStrike" cap="none" dirty="0">
                          <a:solidFill>
                            <a:srgbClr val="000000"/>
                          </a:solidFill>
                          <a:latin typeface="Arial"/>
                          <a:ea typeface="Arial"/>
                          <a:cs typeface="Arial"/>
                          <a:sym typeface="Arial"/>
                        </a:rPr>
                        <a:t>駕駛汽、機車</a:t>
                      </a:r>
                      <a:r>
                        <a:rPr lang="zh-TW" altLang="en-US" sz="1100" b="0" i="0" u="none" strike="noStrike" cap="none" dirty="0">
                          <a:solidFill>
                            <a:srgbClr val="000000"/>
                          </a:solidFill>
                          <a:latin typeface="新細明體" panose="02020500000000000000" pitchFamily="18" charset="-120"/>
                          <a:ea typeface="新細明體" panose="02020500000000000000" pitchFamily="18" charset="-120"/>
                          <a:cs typeface="Arial"/>
                          <a:sym typeface="Arial"/>
                        </a:rPr>
                        <a:t>：</a:t>
                      </a:r>
                      <a:r>
                        <a:rPr lang="zh-TW" altLang="en-US" sz="1100" b="0" i="0" u="none" strike="noStrike" cap="none" dirty="0">
                          <a:solidFill>
                            <a:srgbClr val="000000"/>
                          </a:solidFill>
                          <a:latin typeface="Arial"/>
                          <a:ea typeface="Arial"/>
                          <a:cs typeface="Arial"/>
                          <a:sym typeface="Arial"/>
                        </a:rPr>
                        <a:t>必要路程之公里數各以每公里</a:t>
                      </a:r>
                      <a:r>
                        <a:rPr lang="en-US" altLang="zh-TW" sz="1100" b="0" i="0" u="none" strike="noStrike" cap="none" dirty="0">
                          <a:solidFill>
                            <a:srgbClr val="000000"/>
                          </a:solidFill>
                          <a:latin typeface="Arial"/>
                          <a:ea typeface="Arial"/>
                          <a:cs typeface="Arial"/>
                          <a:sym typeface="Arial"/>
                        </a:rPr>
                        <a:t>3</a:t>
                      </a:r>
                      <a:r>
                        <a:rPr lang="zh-TW" altLang="en-US" sz="1100" b="0" i="0" u="none" strike="noStrike" cap="none" dirty="0">
                          <a:solidFill>
                            <a:srgbClr val="000000"/>
                          </a:solidFill>
                          <a:latin typeface="Arial"/>
                          <a:ea typeface="Arial"/>
                          <a:cs typeface="Arial"/>
                          <a:sym typeface="Arial"/>
                        </a:rPr>
                        <a:t>元、</a:t>
                      </a:r>
                      <a:r>
                        <a:rPr lang="en-US" altLang="zh-TW" sz="1100" b="0" i="0" u="none" strike="noStrike" cap="none" dirty="0">
                          <a:solidFill>
                            <a:srgbClr val="000000"/>
                          </a:solidFill>
                          <a:latin typeface="Arial"/>
                          <a:ea typeface="Arial"/>
                          <a:cs typeface="Arial"/>
                          <a:sym typeface="Arial"/>
                        </a:rPr>
                        <a:t>2</a:t>
                      </a:r>
                      <a:r>
                        <a:rPr lang="zh-TW" altLang="en-US" sz="1100" b="0" i="0" u="none" strike="noStrike" cap="none" dirty="0">
                          <a:solidFill>
                            <a:srgbClr val="000000"/>
                          </a:solidFill>
                          <a:latin typeface="Arial"/>
                          <a:ea typeface="Arial"/>
                          <a:cs typeface="Arial"/>
                          <a:sym typeface="Arial"/>
                        </a:rPr>
                        <a:t>元報支。</a:t>
                      </a:r>
                      <a:endParaRPr lang="en-US" altLang="zh-TW" sz="11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200"/>
                        <a:buFont typeface="Arial"/>
                        <a:buNone/>
                      </a:pPr>
                      <a:r>
                        <a:rPr lang="en-US" altLang="zh-TW" sz="1100" b="0" i="0" u="none" strike="noStrike" cap="none" dirty="0">
                          <a:solidFill>
                            <a:srgbClr val="000000"/>
                          </a:solidFill>
                          <a:latin typeface="Arial"/>
                          <a:ea typeface="Arial"/>
                          <a:cs typeface="Arial"/>
                          <a:sym typeface="Arial"/>
                        </a:rPr>
                        <a:t>3.</a:t>
                      </a:r>
                      <a:r>
                        <a:rPr lang="zh-TW" sz="1100" b="0" i="0" u="none" strike="noStrike" cap="none" dirty="0">
                          <a:solidFill>
                            <a:srgbClr val="000000"/>
                          </a:solidFill>
                          <a:latin typeface="Arial"/>
                          <a:ea typeface="Arial"/>
                          <a:cs typeface="Arial"/>
                          <a:sym typeface="Arial"/>
                        </a:rPr>
                        <a:t>其餘交通工具不分等次覈實報支。</a:t>
                      </a:r>
                      <a:endParaRPr sz="11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360000">
                <a:tc vMerge="1">
                  <a:txBody>
                    <a:bodyPr/>
                    <a:lstStyle/>
                    <a:p>
                      <a:endParaRPr lang="zh-TW"/>
                    </a:p>
                  </a:txBody>
                  <a:tcPr/>
                </a:tc>
                <a:tc rowSpan="2">
                  <a:txBody>
                    <a:bodyPr/>
                    <a:lstStyle/>
                    <a:p>
                      <a:pPr marL="0" marR="0" lvl="0" indent="0" algn="ctr" rtl="0">
                        <a:lnSpc>
                          <a:spcPct val="120000"/>
                        </a:lnSpc>
                        <a:spcBef>
                          <a:spcPts val="0"/>
                        </a:spcBef>
                        <a:spcAft>
                          <a:spcPts val="0"/>
                        </a:spcAft>
                        <a:buClr>
                          <a:srgbClr val="000000"/>
                        </a:buClr>
                        <a:buSzPts val="1200"/>
                        <a:buFont typeface="Arial"/>
                        <a:buNone/>
                      </a:pPr>
                      <a:r>
                        <a:rPr lang="zh-TW" sz="1100" b="1" i="0" u="none" strike="noStrike" cap="none">
                          <a:solidFill>
                            <a:srgbClr val="000000"/>
                          </a:solidFill>
                          <a:latin typeface="Arial"/>
                          <a:ea typeface="Arial"/>
                          <a:cs typeface="Arial"/>
                          <a:sym typeface="Arial"/>
                        </a:rPr>
                        <a:t>住宿費每日上限</a:t>
                      </a:r>
                      <a:endParaRPr sz="11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zh-TW" altLang="en-US" sz="1100" b="0" i="0" u="none" strike="noStrike" cap="none" dirty="0">
                          <a:solidFill>
                            <a:srgbClr val="000000"/>
                          </a:solidFill>
                          <a:latin typeface="Arial"/>
                          <a:ea typeface="Arial"/>
                          <a:cs typeface="Arial"/>
                          <a:sym typeface="Arial"/>
                        </a:rPr>
                        <a:t>平日</a:t>
                      </a:r>
                      <a:r>
                        <a:rPr lang="zh-TW" sz="1100" b="0" i="0" u="none" strike="noStrike" cap="none" dirty="0">
                          <a:solidFill>
                            <a:srgbClr val="000000"/>
                          </a:solidFill>
                          <a:latin typeface="Arial"/>
                          <a:ea typeface="Arial"/>
                          <a:cs typeface="Arial"/>
                          <a:sym typeface="Arial"/>
                        </a:rPr>
                        <a:t>＄</a:t>
                      </a:r>
                      <a:r>
                        <a:rPr lang="en-US" altLang="zh-TW" sz="1100" b="0" i="0" u="none" strike="noStrike" cap="none" dirty="0">
                          <a:solidFill>
                            <a:srgbClr val="000000"/>
                          </a:solidFill>
                          <a:latin typeface="Arial"/>
                          <a:ea typeface="Arial"/>
                          <a:cs typeface="Arial"/>
                          <a:sym typeface="Arial"/>
                        </a:rPr>
                        <a:t>3</a:t>
                      </a:r>
                      <a:r>
                        <a:rPr lang="zh-TW" sz="1100" b="0" i="0" u="none" strike="noStrike" cap="none" dirty="0">
                          <a:solidFill>
                            <a:srgbClr val="000000"/>
                          </a:solidFill>
                          <a:latin typeface="Arial"/>
                          <a:ea typeface="Arial"/>
                          <a:cs typeface="Arial"/>
                          <a:sym typeface="Arial"/>
                        </a:rPr>
                        <a:t>,</a:t>
                      </a:r>
                      <a:r>
                        <a:rPr lang="en-US" altLang="zh-TW" sz="1100" b="0" i="0" u="none" strike="noStrike" cap="none" dirty="0">
                          <a:solidFill>
                            <a:srgbClr val="000000"/>
                          </a:solidFill>
                          <a:latin typeface="Arial"/>
                          <a:ea typeface="Arial"/>
                          <a:cs typeface="Arial"/>
                          <a:sym typeface="Arial"/>
                        </a:rPr>
                        <a:t>5</a:t>
                      </a:r>
                      <a:r>
                        <a:rPr lang="zh-TW" sz="1100" b="0" i="0" u="none" strike="noStrike" cap="none" dirty="0">
                          <a:solidFill>
                            <a:srgbClr val="000000"/>
                          </a:solidFill>
                          <a:latin typeface="Arial"/>
                          <a:ea typeface="Arial"/>
                          <a:cs typeface="Arial"/>
                          <a:sym typeface="Arial"/>
                        </a:rPr>
                        <a:t>00</a:t>
                      </a:r>
                      <a:r>
                        <a:rPr lang="zh-TW" altLang="en-US" sz="1100" b="0" i="0" u="none" strike="noStrike" cap="none" dirty="0">
                          <a:solidFill>
                            <a:srgbClr val="000000"/>
                          </a:solidFill>
                          <a:latin typeface="Arial"/>
                          <a:ea typeface="Arial"/>
                          <a:cs typeface="Arial"/>
                          <a:sym typeface="Arial"/>
                        </a:rPr>
                        <a:t>；假日</a:t>
                      </a:r>
                      <a:r>
                        <a:rPr lang="zh-TW" altLang="zh-TW" sz="1100" b="0" i="0" u="none" strike="noStrike" cap="none" dirty="0">
                          <a:solidFill>
                            <a:srgbClr val="000000"/>
                          </a:solidFill>
                          <a:latin typeface="Arial"/>
                          <a:ea typeface="Arial"/>
                          <a:cs typeface="Arial"/>
                          <a:sym typeface="Arial"/>
                        </a:rPr>
                        <a:t>＄</a:t>
                      </a:r>
                      <a:r>
                        <a:rPr lang="en-US" altLang="zh-TW" sz="1100" b="0" i="0" u="none" strike="noStrike" cap="none" dirty="0">
                          <a:solidFill>
                            <a:srgbClr val="000000"/>
                          </a:solidFill>
                          <a:latin typeface="Arial"/>
                          <a:ea typeface="Arial"/>
                          <a:cs typeface="Arial"/>
                          <a:sym typeface="Arial"/>
                        </a:rPr>
                        <a:t>4</a:t>
                      </a:r>
                      <a:r>
                        <a:rPr lang="zh-TW" altLang="zh-TW" sz="1100" b="0" i="0" u="none" strike="noStrike" cap="none" dirty="0">
                          <a:solidFill>
                            <a:srgbClr val="000000"/>
                          </a:solidFill>
                          <a:latin typeface="Arial"/>
                          <a:ea typeface="Arial"/>
                          <a:cs typeface="Arial"/>
                          <a:sym typeface="Arial"/>
                        </a:rPr>
                        <a:t>,</a:t>
                      </a:r>
                      <a:r>
                        <a:rPr lang="en-US" altLang="zh-TW" sz="1100" b="0" i="0" u="none" strike="noStrike" cap="none" dirty="0">
                          <a:solidFill>
                            <a:srgbClr val="000000"/>
                          </a:solidFill>
                          <a:latin typeface="Arial"/>
                          <a:ea typeface="Arial"/>
                          <a:cs typeface="Arial"/>
                          <a:sym typeface="Arial"/>
                        </a:rPr>
                        <a:t>5</a:t>
                      </a:r>
                      <a:r>
                        <a:rPr lang="zh-TW" altLang="zh-TW" sz="1100" b="0" i="0" u="none" strike="noStrike" cap="none" dirty="0">
                          <a:solidFill>
                            <a:srgbClr val="000000"/>
                          </a:solidFill>
                          <a:latin typeface="Arial"/>
                          <a:ea typeface="Arial"/>
                          <a:cs typeface="Arial"/>
                          <a:sym typeface="Arial"/>
                        </a:rPr>
                        <a:t>00</a:t>
                      </a:r>
                      <a:endParaRPr lang="en-US" altLang="zh-TW" sz="11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200"/>
                        <a:buFont typeface="Arial"/>
                        <a:buNone/>
                      </a:pPr>
                      <a:r>
                        <a:rPr lang="en-US" altLang="zh-TW" sz="1100" b="0" i="0" u="none" strike="noStrike" cap="none" dirty="0">
                          <a:solidFill>
                            <a:srgbClr val="000000"/>
                          </a:solidFill>
                          <a:latin typeface="Arial"/>
                          <a:ea typeface="Arial"/>
                          <a:cs typeface="Arial"/>
                          <a:sym typeface="Arial"/>
                        </a:rPr>
                        <a:t>(</a:t>
                      </a:r>
                      <a:r>
                        <a:rPr lang="zh-TW" altLang="en-US" sz="1100" b="0" i="0" u="none" strike="noStrike" cap="none" dirty="0">
                          <a:solidFill>
                            <a:srgbClr val="000000"/>
                          </a:solidFill>
                          <a:latin typeface="Arial"/>
                          <a:ea typeface="Arial"/>
                          <a:cs typeface="Arial"/>
                          <a:sym typeface="Arial"/>
                        </a:rPr>
                        <a:t>假日係指行政院函送政府行政機關辦公日曆表內之放假日，並包含放假日前一天，不含放假日最後一天。</a:t>
                      </a:r>
                      <a:r>
                        <a:rPr lang="en-US" altLang="zh-TW"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360000">
                <a:tc vMerge="1">
                  <a:txBody>
                    <a:bodyPr/>
                    <a:lstStyle/>
                    <a:p>
                      <a:endParaRPr lang="zh-TW"/>
                    </a:p>
                  </a:txBody>
                  <a:tcPr/>
                </a:tc>
                <a:tc vMerge="1">
                  <a:txBody>
                    <a:bodyPr/>
                    <a:lstStyle/>
                    <a:p>
                      <a:endParaRPr lang="zh-TW"/>
                    </a:p>
                  </a:txBody>
                  <a:tcPr/>
                </a:tc>
                <a:tc>
                  <a:txBody>
                    <a:bodyPr/>
                    <a:lstStyle/>
                    <a:p>
                      <a:pPr marL="0" marR="0" lvl="0" indent="0" algn="l" rtl="0">
                        <a:lnSpc>
                          <a:spcPct val="120000"/>
                        </a:lnSpc>
                        <a:spcBef>
                          <a:spcPts val="0"/>
                        </a:spcBef>
                        <a:spcAft>
                          <a:spcPts val="0"/>
                        </a:spcAft>
                        <a:buClr>
                          <a:srgbClr val="000000"/>
                        </a:buClr>
                        <a:buSzPts val="1200"/>
                        <a:buFont typeface="Arial"/>
                        <a:buNone/>
                      </a:pPr>
                      <a:r>
                        <a:rPr lang="zh-TW" sz="1100" b="0" i="0" u="none" strike="noStrike" cap="none" dirty="0">
                          <a:solidFill>
                            <a:srgbClr val="FF00FF"/>
                          </a:solidFill>
                          <a:latin typeface="Arial"/>
                          <a:ea typeface="Arial"/>
                          <a:cs typeface="Arial"/>
                          <a:sym typeface="Arial"/>
                        </a:rPr>
                        <a:t>檢據覈實報支</a:t>
                      </a:r>
                      <a:endParaRPr sz="1100" b="0" i="0" u="none" strike="noStrike" cap="none" dirty="0">
                        <a:solidFill>
                          <a:srgbClr val="FF00FF"/>
                        </a:solidFill>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r h="468000">
                <a:tc vMerge="1">
                  <a:txBody>
                    <a:bodyPr/>
                    <a:lstStyle/>
                    <a:p>
                      <a:endParaRPr lang="zh-TW"/>
                    </a:p>
                  </a:txBody>
                  <a:tcPr/>
                </a:tc>
                <a:tc>
                  <a:txBody>
                    <a:bodyPr/>
                    <a:lstStyle/>
                    <a:p>
                      <a:pPr marL="0" marR="0" lvl="0" indent="0" algn="ctr" rtl="0">
                        <a:lnSpc>
                          <a:spcPct val="120000"/>
                        </a:lnSpc>
                        <a:spcBef>
                          <a:spcPts val="0"/>
                        </a:spcBef>
                        <a:spcAft>
                          <a:spcPts val="0"/>
                        </a:spcAft>
                        <a:buClr>
                          <a:srgbClr val="000000"/>
                        </a:buClr>
                        <a:buSzPts val="1200"/>
                        <a:buFont typeface="Arial"/>
                        <a:buNone/>
                      </a:pPr>
                      <a:r>
                        <a:rPr lang="zh-TW" sz="1100" b="1" u="none" strike="noStrike" cap="none"/>
                        <a:t>雜費每日</a:t>
                      </a:r>
                      <a:endParaRPr sz="1100" b="1"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zh-TW" sz="1100" b="0" i="0" u="none" strike="noStrike" cap="none">
                          <a:solidFill>
                            <a:srgbClr val="000000"/>
                          </a:solidFill>
                          <a:latin typeface="Arial"/>
                          <a:ea typeface="Arial"/>
                          <a:cs typeface="Arial"/>
                          <a:sym typeface="Arial"/>
                        </a:rPr>
                        <a:t>＄400</a:t>
                      </a:r>
                      <a:endParaRPr sz="1100" dirty="0"/>
                    </a:p>
                    <a:p>
                      <a:pPr marL="0" marR="0" lvl="0" indent="0" algn="l" rtl="0">
                        <a:lnSpc>
                          <a:spcPct val="120000"/>
                        </a:lnSpc>
                        <a:spcBef>
                          <a:spcPts val="0"/>
                        </a:spcBef>
                        <a:spcAft>
                          <a:spcPts val="0"/>
                        </a:spcAft>
                        <a:buClr>
                          <a:srgbClr val="000000"/>
                        </a:buClr>
                        <a:buSzPts val="1200"/>
                        <a:buFont typeface="Arial"/>
                        <a:buNone/>
                      </a:pPr>
                      <a:r>
                        <a:rPr lang="zh-TW" sz="1100" b="0" i="0" u="none" strike="noStrike" cap="none">
                          <a:solidFill>
                            <a:schemeClr val="dk1"/>
                          </a:solidFill>
                          <a:latin typeface="Microsoft JhengHei"/>
                          <a:ea typeface="Microsoft JhengHei"/>
                          <a:cs typeface="Microsoft JhengHei"/>
                          <a:sym typeface="Microsoft JhengHei"/>
                        </a:rPr>
                        <a:t>奉派半日之公差，其雜費應按每日規定數額二分之一報支。</a:t>
                      </a:r>
                      <a:endParaRPr sz="1100" b="0" i="0" u="none" strike="noStrike" cap="none" dirty="0">
                        <a:solidFill>
                          <a:srgbClr val="000000"/>
                        </a:solidFill>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4"/>
                  </a:ext>
                </a:extLst>
              </a:tr>
              <a:tr h="360000">
                <a:tc rowSpan="3">
                  <a:txBody>
                    <a:bodyPr/>
                    <a:lstStyle/>
                    <a:p>
                      <a:pPr marL="0" marR="0" lvl="0" indent="0" algn="ctr" rtl="0">
                        <a:lnSpc>
                          <a:spcPct val="120000"/>
                        </a:lnSpc>
                        <a:spcBef>
                          <a:spcPts val="0"/>
                        </a:spcBef>
                        <a:spcAft>
                          <a:spcPts val="0"/>
                        </a:spcAft>
                        <a:buClr>
                          <a:srgbClr val="000000"/>
                        </a:buClr>
                        <a:buSzPts val="1200"/>
                        <a:buFont typeface="Arial"/>
                        <a:buNone/>
                      </a:pPr>
                      <a:r>
                        <a:rPr lang="zh-TW" sz="1100" b="1" u="none" strike="noStrike" cap="none" dirty="0">
                          <a:latin typeface="Arial"/>
                          <a:ea typeface="Arial"/>
                          <a:cs typeface="Arial"/>
                          <a:sym typeface="Arial"/>
                        </a:rPr>
                        <a:t>各機關派員參加國內各項訓練或講習費用補助要點</a:t>
                      </a:r>
                      <a:endParaRPr sz="1100" b="1" u="none" strike="noStrike" cap="none" dirty="0">
                        <a:latin typeface="Arial"/>
                        <a:ea typeface="Arial"/>
                        <a:cs typeface="Arial"/>
                        <a:sym typeface="Arial"/>
                      </a:endParaRPr>
                    </a:p>
                    <a:p>
                      <a:pPr marL="0" marR="0" lvl="0" indent="0" algn="ctr" rtl="0">
                        <a:lnSpc>
                          <a:spcPct val="120000"/>
                        </a:lnSpc>
                        <a:spcBef>
                          <a:spcPts val="0"/>
                        </a:spcBef>
                        <a:spcAft>
                          <a:spcPts val="0"/>
                        </a:spcAft>
                        <a:buClr>
                          <a:srgbClr val="000000"/>
                        </a:buClr>
                        <a:buSzPts val="800"/>
                        <a:buFont typeface="Arial"/>
                        <a:buNone/>
                      </a:pPr>
                      <a:r>
                        <a:rPr lang="zh-TW" sz="1100" b="0" i="0" u="none" strike="noStrike" cap="none" dirty="0">
                          <a:solidFill>
                            <a:srgbClr val="7F7F7F"/>
                          </a:solidFill>
                          <a:latin typeface="Arial"/>
                          <a:ea typeface="Arial"/>
                          <a:cs typeface="Arial"/>
                          <a:sym typeface="Arial"/>
                        </a:rPr>
                        <a:t>路徑：主計室網頁&gt;法令規章&gt;主計總處</a:t>
                      </a:r>
                      <a:r>
                        <a:rPr lang="zh-TW" altLang="en-US" sz="1100" b="0" i="0" u="none" strike="noStrike" cap="none" dirty="0">
                          <a:solidFill>
                            <a:srgbClr val="7F7F7F"/>
                          </a:solidFill>
                          <a:latin typeface="Arial"/>
                          <a:ea typeface="Arial"/>
                          <a:cs typeface="Arial"/>
                          <a:sym typeface="Arial"/>
                        </a:rPr>
                        <a:t>（</a:t>
                      </a:r>
                      <a:r>
                        <a:rPr lang="zh-TW" altLang="en-US" sz="1100" b="0" i="0" u="none" strike="noStrike" cap="none" dirty="0">
                          <a:solidFill>
                            <a:srgbClr val="0070C0"/>
                          </a:solidFill>
                          <a:latin typeface="Arial"/>
                          <a:ea typeface="Arial"/>
                          <a:cs typeface="Arial"/>
                          <a:sym typeface="Arial"/>
                          <a:hlinkClick r:id="rId5"/>
                        </a:rPr>
                        <a:t>點我</a:t>
                      </a:r>
                      <a:r>
                        <a:rPr lang="zh-TW" altLang="en-US" sz="1100" b="0" i="0" u="none" strike="noStrike" cap="none" dirty="0">
                          <a:solidFill>
                            <a:srgbClr val="7F7F7F"/>
                          </a:solidFill>
                          <a:latin typeface="Arial"/>
                          <a:ea typeface="Arial"/>
                          <a:cs typeface="Arial"/>
                          <a:sym typeface="Arial"/>
                        </a:rPr>
                        <a:t>）</a:t>
                      </a:r>
                      <a:endParaRPr sz="1100" b="1" u="none" strike="noStrike" cap="none" dirty="0">
                        <a:solidFill>
                          <a:srgbClr val="7F7F7F"/>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ctr" rtl="0">
                        <a:lnSpc>
                          <a:spcPct val="120000"/>
                        </a:lnSpc>
                        <a:spcBef>
                          <a:spcPts val="0"/>
                        </a:spcBef>
                        <a:spcAft>
                          <a:spcPts val="0"/>
                        </a:spcAft>
                        <a:buNone/>
                      </a:pPr>
                      <a:r>
                        <a:rPr lang="zh-TW" sz="1100" b="1" i="0" u="none" strike="noStrike" cap="none">
                          <a:solidFill>
                            <a:srgbClr val="000000"/>
                          </a:solidFill>
                          <a:latin typeface="Arial"/>
                          <a:ea typeface="Arial"/>
                          <a:cs typeface="Arial"/>
                          <a:sym typeface="Arial"/>
                        </a:rPr>
                        <a:t>交通費</a:t>
                      </a:r>
                      <a:endParaRPr sz="1100" b="1" u="none" strike="noStrike" cap="none" dirty="0">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zh-TW" sz="1100" b="0" i="0" u="none" strike="noStrike" cap="none" dirty="0">
                          <a:solidFill>
                            <a:srgbClr val="000000"/>
                          </a:solidFill>
                          <a:latin typeface="Arial"/>
                          <a:ea typeface="Arial"/>
                          <a:cs typeface="Arial"/>
                          <a:sym typeface="Arial"/>
                        </a:rPr>
                        <a:t>由服務機關至訓練機構間之「起、返程日交通費」</a:t>
                      </a:r>
                      <a:endParaRPr sz="11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5"/>
                  </a:ext>
                </a:extLst>
              </a:tr>
              <a:tr h="364639">
                <a:tc vMerge="1">
                  <a:txBody>
                    <a:bodyPr/>
                    <a:lstStyle/>
                    <a:p>
                      <a:endParaRPr lang="zh-TW"/>
                    </a:p>
                  </a:txBody>
                  <a:tcPr/>
                </a:tc>
                <a:tc>
                  <a:txBody>
                    <a:bodyPr/>
                    <a:lstStyle/>
                    <a:p>
                      <a:pPr marL="0" marR="0" lvl="0" indent="0" algn="ctr" rtl="0">
                        <a:lnSpc>
                          <a:spcPct val="120000"/>
                        </a:lnSpc>
                        <a:spcBef>
                          <a:spcPts val="0"/>
                        </a:spcBef>
                        <a:spcAft>
                          <a:spcPts val="0"/>
                        </a:spcAft>
                        <a:buClr>
                          <a:srgbClr val="000000"/>
                        </a:buClr>
                        <a:buSzPts val="1200"/>
                        <a:buFont typeface="Arial"/>
                        <a:buNone/>
                      </a:pPr>
                      <a:r>
                        <a:rPr lang="zh-TW" sz="1100" b="1" i="0" u="none" strike="noStrike" cap="none" dirty="0">
                          <a:solidFill>
                            <a:srgbClr val="000000"/>
                          </a:solidFill>
                          <a:latin typeface="Arial"/>
                          <a:ea typeface="Arial"/>
                          <a:cs typeface="Arial"/>
                          <a:sym typeface="Arial"/>
                        </a:rPr>
                        <a:t>住宿費每日上限</a:t>
                      </a:r>
                      <a:endParaRPr sz="1100" b="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zh-TW" sz="1100" b="0" i="0" u="none" strike="noStrike" cap="none">
                          <a:solidFill>
                            <a:srgbClr val="000000"/>
                          </a:solidFill>
                          <a:latin typeface="Arial"/>
                          <a:ea typeface="Arial"/>
                          <a:cs typeface="Arial"/>
                          <a:sym typeface="Arial"/>
                        </a:rPr>
                        <a:t>訓練機構已提供必要之住宿，受訓人員選擇不住宿者，不予補助</a:t>
                      </a:r>
                      <a:endParaRPr sz="1100" b="0" i="0" u="none" strike="noStrike" cap="none" dirty="0">
                        <a:solidFill>
                          <a:srgbClr val="000000"/>
                        </a:solidFill>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6"/>
                  </a:ext>
                </a:extLst>
              </a:tr>
              <a:tr h="305348">
                <a:tc vMerge="1">
                  <a:txBody>
                    <a:bodyPr/>
                    <a:lstStyle/>
                    <a:p>
                      <a:endParaRPr lang="zh-TW"/>
                    </a:p>
                  </a:txBody>
                  <a:tcPr/>
                </a:tc>
                <a:tc>
                  <a:txBody>
                    <a:bodyPr/>
                    <a:lstStyle/>
                    <a:p>
                      <a:pPr marL="0" marR="0" lvl="0" indent="0" algn="ctr" rtl="0">
                        <a:lnSpc>
                          <a:spcPct val="120000"/>
                        </a:lnSpc>
                        <a:spcBef>
                          <a:spcPts val="0"/>
                        </a:spcBef>
                        <a:spcAft>
                          <a:spcPts val="0"/>
                        </a:spcAft>
                        <a:buClr>
                          <a:srgbClr val="000000"/>
                        </a:buClr>
                        <a:buSzPts val="1200"/>
                        <a:buFont typeface="Arial"/>
                        <a:buNone/>
                      </a:pPr>
                      <a:r>
                        <a:rPr lang="zh-TW" sz="1100" b="1" u="none" strike="noStrike" cap="none"/>
                        <a:t>雜費每日</a:t>
                      </a:r>
                      <a:endParaRPr sz="11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zh-TW" sz="1100" b="0" i="0" u="none" strike="noStrike" cap="none" dirty="0">
                          <a:solidFill>
                            <a:srgbClr val="000000"/>
                          </a:solidFill>
                          <a:latin typeface="Arial"/>
                          <a:ea typeface="Arial"/>
                          <a:cs typeface="Arial"/>
                          <a:sym typeface="Arial"/>
                        </a:rPr>
                        <a:t>不補助雜費</a:t>
                      </a:r>
                      <a:endParaRPr sz="11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7"/>
                  </a:ext>
                </a:extLst>
              </a:tr>
            </a:tbl>
          </a:graphicData>
        </a:graphic>
      </p:graphicFrame>
      <p:sp>
        <p:nvSpPr>
          <p:cNvPr id="2468" name="Google Shape;2468;p91"/>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6">
              <a:alphaModFix/>
            </a:blip>
            <a:stretch>
              <a:fillRect/>
            </a:stretch>
          </a:blipFill>
          <a:ln>
            <a:noFill/>
          </a:ln>
        </p:spPr>
      </p:sp>
      <p:sp>
        <p:nvSpPr>
          <p:cNvPr id="18" name="投影片編號版面配置區 2">
            <a:extLst>
              <a:ext uri="{FF2B5EF4-FFF2-40B4-BE49-F238E27FC236}">
                <a16:creationId xmlns:a16="http://schemas.microsoft.com/office/drawing/2014/main" id="{DCCB5C93-737D-4074-B899-30B815CE3BB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70</a:t>
            </a:fld>
            <a:endParaRPr lang="zh-TW" altLang="en-US" sz="1000" dirty="0">
              <a:solidFill>
                <a:schemeClr val="tx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4" name="Google Shape;2554;p95"/>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555" name="Google Shape;2555;p95"/>
          <p:cNvGrpSpPr/>
          <p:nvPr/>
        </p:nvGrpSpPr>
        <p:grpSpPr>
          <a:xfrm>
            <a:off x="988307" y="1557277"/>
            <a:ext cx="809047" cy="686927"/>
            <a:chOff x="0" y="-28575"/>
            <a:chExt cx="433534" cy="368095"/>
          </a:xfrm>
        </p:grpSpPr>
        <p:sp>
          <p:nvSpPr>
            <p:cNvPr id="2556" name="Google Shape;2556;p95"/>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557" name="Google Shape;2557;p95"/>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558" name="Google Shape;2558;p9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559" name="Google Shape;2559;p9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560" name="Google Shape;2560;p95"/>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561" name="Google Shape;2561;p95"/>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562" name="Google Shape;2562;p95"/>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563" name="Google Shape;2563;p9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564" name="Google Shape;2564;p95"/>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565" name="Google Shape;2565;p95"/>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566" name="Google Shape;2566;p95"/>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567" name="Google Shape;2567;p95"/>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國外差旅費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568" name="Google Shape;2568;p95"/>
          <p:cNvGraphicFramePr/>
          <p:nvPr>
            <p:extLst>
              <p:ext uri="{D42A27DB-BD31-4B8C-83A1-F6EECF244321}">
                <p14:modId xmlns:p14="http://schemas.microsoft.com/office/powerpoint/2010/main" val="3059803881"/>
              </p:ext>
            </p:extLst>
          </p:nvPr>
        </p:nvGraphicFramePr>
        <p:xfrm>
          <a:off x="966868" y="2221917"/>
          <a:ext cx="7210250" cy="3011299"/>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921581">
                <a:tc>
                  <a:txBody>
                    <a:bodyPr/>
                    <a:lstStyle/>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國外出差旅費報告表</a:t>
                      </a:r>
                    </a:p>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差假單文件：</a:t>
                      </a:r>
                    </a:p>
                    <a:p>
                      <a:pPr marL="0" marR="0" lvl="1"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1.</a:t>
                      </a:r>
                      <a:r>
                        <a:rPr lang="zh-TW" altLang="en-US" sz="1400" b="0" i="0" u="none" strike="noStrike" cap="none" dirty="0">
                          <a:solidFill>
                            <a:srgbClr val="000000"/>
                          </a:solidFill>
                          <a:latin typeface="Arial"/>
                          <a:ea typeface="Arial"/>
                          <a:cs typeface="Arial"/>
                          <a:sym typeface="Arial"/>
                        </a:rPr>
                        <a:t>請假申請單</a:t>
                      </a:r>
                      <a:r>
                        <a:rPr lang="en-US"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校內教職員、專任助理</a:t>
                      </a:r>
                      <a:r>
                        <a:rPr lang="en-US" altLang="zh-TW" sz="1400" b="0" i="0" u="none" strike="noStrike" cap="none" dirty="0">
                          <a:solidFill>
                            <a:srgbClr val="000000"/>
                          </a:solidFill>
                          <a:latin typeface="Arial"/>
                          <a:ea typeface="Arial"/>
                          <a:cs typeface="Arial"/>
                          <a:sym typeface="Arial"/>
                        </a:rPr>
                        <a:t>)</a:t>
                      </a:r>
                      <a:endParaRPr lang="zh-TW" altLang="en-US" dirty="0"/>
                    </a:p>
                    <a:p>
                      <a:pPr marL="0" marR="0" lvl="1"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2.</a:t>
                      </a:r>
                      <a:r>
                        <a:rPr lang="zh-TW" altLang="en-US" sz="1400" b="0" i="0" u="none" strike="noStrike" cap="none" dirty="0">
                          <a:solidFill>
                            <a:srgbClr val="000000"/>
                          </a:solidFill>
                          <a:latin typeface="Arial"/>
                          <a:ea typeface="Arial"/>
                          <a:cs typeface="Arial"/>
                          <a:sym typeface="Arial"/>
                        </a:rPr>
                        <a:t>出差申請單</a:t>
                      </a:r>
                      <a:r>
                        <a:rPr lang="en-US"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兼任助理、校外人士</a:t>
                      </a:r>
                      <a:r>
                        <a:rPr lang="en-US" altLang="zh-TW" sz="1400" b="0" i="0" u="none" strike="noStrike" cap="none" dirty="0">
                          <a:solidFill>
                            <a:srgbClr val="000000"/>
                          </a:solidFill>
                          <a:latin typeface="Arial"/>
                          <a:ea typeface="Arial"/>
                          <a:cs typeface="Arial"/>
                          <a:sym typeface="Arial"/>
                        </a:rPr>
                        <a:t>)</a:t>
                      </a:r>
                      <a:endParaRPr lang="zh-TW" altLang="en-US" dirty="0"/>
                    </a:p>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交通費單據 </a:t>
                      </a:r>
                    </a:p>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辦公費單據                              </a:t>
                      </a:r>
                    </a:p>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其他相關文件</a:t>
                      </a:r>
                      <a:endParaRPr lang="en-US" altLang="zh-TW" sz="14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endParaRPr lang="en-US" altLang="zh-TW" sz="1400" b="0" i="0" u="none" strike="noStrike" cap="none" dirty="0">
                        <a:solidFill>
                          <a:srgbClr val="000000"/>
                        </a:solidFill>
                        <a:latin typeface="Arial"/>
                        <a:ea typeface="Arial"/>
                        <a:cs typeface="Arial"/>
                        <a:sym typeface="Arial"/>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20000"/>
                        </a:lnSpc>
                        <a:spcBef>
                          <a:spcPts val="0"/>
                        </a:spcBef>
                        <a:spcAft>
                          <a:spcPts val="0"/>
                        </a:spcAft>
                        <a:buClr>
                          <a:srgbClr val="000000"/>
                        </a:buClr>
                        <a:buSzPts val="1400"/>
                        <a:buFont typeface="Arial"/>
                        <a:buNone/>
                        <a:tabLst/>
                        <a:defRPr/>
                      </a:pPr>
                      <a:r>
                        <a:rPr lang="zh-TW" altLang="en-US" sz="1400" b="0" i="0" u="none" strike="noStrike" cap="none" dirty="0">
                          <a:solidFill>
                            <a:srgbClr val="000000"/>
                          </a:solidFill>
                          <a:latin typeface="Arial"/>
                          <a:ea typeface="Arial"/>
                          <a:cs typeface="Arial"/>
                          <a:sym typeface="Arial"/>
                        </a:rPr>
                        <a:t>請參考</a:t>
                      </a:r>
                      <a:r>
                        <a:rPr lang="zh-TW"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國立政治大學國外差旅費報支重點檢查表</a:t>
                      </a:r>
                      <a:r>
                        <a:rPr lang="zh-TW" altLang="zh-TW" sz="1200" b="0" i="0" u="none" strike="noStrike" cap="none" dirty="0">
                          <a:solidFill>
                            <a:srgbClr val="000000"/>
                          </a:solidFill>
                          <a:latin typeface="Arial"/>
                          <a:ea typeface="Arial"/>
                          <a:cs typeface="Arial"/>
                          <a:sym typeface="Arial"/>
                        </a:rPr>
                        <a:t>」</a:t>
                      </a:r>
                      <a:r>
                        <a:rPr lang="en-US" altLang="zh-TW" sz="1200" b="0" i="0" u="none" strike="noStrike" cap="none" dirty="0">
                          <a:solidFill>
                            <a:srgbClr val="000000"/>
                          </a:solidFill>
                          <a:latin typeface="Arial"/>
                          <a:ea typeface="Arial"/>
                          <a:cs typeface="Arial"/>
                          <a:sym typeface="Arial"/>
                        </a:rPr>
                        <a:t>(</a:t>
                      </a:r>
                      <a:r>
                        <a:rPr lang="zh-TW" altLang="en-US" sz="1200" b="0" i="0" u="sng" strike="noStrike" cap="none" dirty="0">
                          <a:solidFill>
                            <a:srgbClr val="00B0F0"/>
                          </a:solidFill>
                          <a:latin typeface="Arial"/>
                          <a:ea typeface="Arial"/>
                          <a:cs typeface="Arial"/>
                          <a:sym typeface="Arial"/>
                          <a:hlinkClick r:id="rId5">
                            <a:extLst>
                              <a:ext uri="{A12FA001-AC4F-418D-AE19-62706E023703}">
                                <ahyp:hlinkClr xmlns:ahyp="http://schemas.microsoft.com/office/drawing/2018/hyperlinkcolor" val="tx"/>
                              </a:ext>
                            </a:extLst>
                          </a:hlinkClick>
                        </a:rPr>
                        <a:t>點我</a:t>
                      </a:r>
                      <a:r>
                        <a:rPr lang="en-US" altLang="zh-TW" sz="1200" b="0" i="0" u="sng" strike="noStrike" cap="none" dirty="0">
                          <a:solidFill>
                            <a:srgbClr val="00B0F0"/>
                          </a:solidFill>
                          <a:latin typeface="Arial"/>
                          <a:ea typeface="Arial"/>
                          <a:cs typeface="Arial"/>
                          <a:sym typeface="Arial"/>
                        </a:rPr>
                        <a:t>)</a:t>
                      </a:r>
                      <a:endParaRPr lang="zh-TW" altLang="en-US" sz="1200" b="0" i="0" u="none" strike="noStrike" cap="none" dirty="0">
                        <a:solidFill>
                          <a:srgbClr val="00B0F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en-US" altLang="zh-TW" sz="1400" b="0" i="0" u="none" strike="noStrike" cap="none" dirty="0">
                          <a:solidFill>
                            <a:srgbClr val="000000"/>
                          </a:solidFill>
                          <a:latin typeface="Arial"/>
                          <a:ea typeface="Arial"/>
                          <a:cs typeface="Arial"/>
                          <a:sym typeface="Arial"/>
                        </a:rPr>
                        <a:t>1.</a:t>
                      </a:r>
                      <a:r>
                        <a:rPr lang="zh-TW" altLang="en-US" sz="1400" b="1" i="0" u="none" strike="noStrike" cap="none" dirty="0">
                          <a:solidFill>
                            <a:srgbClr val="000000"/>
                          </a:solidFill>
                          <a:latin typeface="Arial"/>
                          <a:ea typeface="Arial"/>
                          <a:cs typeface="Arial"/>
                          <a:sym typeface="Arial"/>
                        </a:rPr>
                        <a:t>出席國際學術會議、參訪及考察</a:t>
                      </a:r>
                      <a:endParaRPr lang="zh-TW" altLang="en-US" sz="1400" b="1" i="0" u="none" strike="noStrike" cap="none" dirty="0">
                        <a:solidFill>
                          <a:srgbClr val="FF00FF"/>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400"/>
                        <a:buFont typeface="Noto Sans Symbols"/>
                        <a:buChar char="■"/>
                      </a:pPr>
                      <a:r>
                        <a:rPr lang="zh-TW" altLang="en-US" sz="1200" b="0" i="0" u="none" strike="noStrike" cap="none" dirty="0">
                          <a:solidFill>
                            <a:srgbClr val="000000"/>
                          </a:solidFill>
                          <a:latin typeface="Arial"/>
                          <a:ea typeface="Arial"/>
                          <a:cs typeface="Arial"/>
                          <a:sym typeface="Arial"/>
                        </a:rPr>
                        <a:t>依「國外出差旅費報支要點」辦理。</a:t>
                      </a:r>
                    </a:p>
                    <a:p>
                      <a:pPr marL="0" marR="0" lvl="0" indent="0" algn="l" rtl="0">
                        <a:lnSpc>
                          <a:spcPct val="120000"/>
                        </a:lnSpc>
                        <a:spcBef>
                          <a:spcPts val="0"/>
                        </a:spcBef>
                        <a:spcAft>
                          <a:spcPts val="0"/>
                        </a:spcAft>
                        <a:buClr>
                          <a:srgbClr val="000000"/>
                        </a:buClr>
                        <a:buSzPts val="1400"/>
                        <a:buFont typeface="Arial"/>
                        <a:buNone/>
                      </a:pPr>
                      <a:r>
                        <a:rPr lang="en-US" altLang="zh-TW" sz="1400" b="0" i="0" u="none" strike="noStrike" cap="none" dirty="0">
                          <a:solidFill>
                            <a:srgbClr val="000000"/>
                          </a:solidFill>
                          <a:latin typeface="Arial"/>
                          <a:ea typeface="Arial"/>
                          <a:cs typeface="Arial"/>
                          <a:sym typeface="Arial"/>
                        </a:rPr>
                        <a:t>2.</a:t>
                      </a:r>
                      <a:r>
                        <a:rPr lang="zh-TW" altLang="en-US" sz="1400" b="1" i="0" u="none" strike="noStrike" cap="none" dirty="0">
                          <a:solidFill>
                            <a:srgbClr val="000000"/>
                          </a:solidFill>
                          <a:latin typeface="Arial"/>
                          <a:ea typeface="Arial"/>
                          <a:cs typeface="Arial"/>
                          <a:sym typeface="Arial"/>
                        </a:rPr>
                        <a:t>執行國際合作與移地研究</a:t>
                      </a:r>
                    </a:p>
                    <a:p>
                      <a:pPr marL="342900" marR="0" lvl="0" indent="-342900" algn="l" rtl="0">
                        <a:lnSpc>
                          <a:spcPct val="120000"/>
                        </a:lnSpc>
                        <a:spcBef>
                          <a:spcPts val="0"/>
                        </a:spcBef>
                        <a:spcAft>
                          <a:spcPts val="0"/>
                        </a:spcAft>
                        <a:buClr>
                          <a:srgbClr val="000000"/>
                        </a:buClr>
                        <a:buSzPts val="1400"/>
                        <a:buFont typeface="Noto Sans Symbols"/>
                        <a:buChar char="■"/>
                      </a:pPr>
                      <a:r>
                        <a:rPr lang="zh-TW" sz="1200" b="0" i="0" u="none" strike="noStrike" cap="none" dirty="0">
                          <a:solidFill>
                            <a:srgbClr val="000000"/>
                          </a:solidFill>
                          <a:latin typeface="Arial"/>
                          <a:ea typeface="Arial"/>
                          <a:cs typeface="Arial"/>
                          <a:sym typeface="Arial"/>
                        </a:rPr>
                        <a:t>依「中央各機關(含事業機構)派赴國外進修、研究、實習人員補助項目及數額表」辦理。</a:t>
                      </a:r>
                      <a:r>
                        <a:rPr lang="zh-TW" sz="1000" b="0" i="0" u="none" strike="noStrike" cap="none" dirty="0">
                          <a:solidFill>
                            <a:srgbClr val="000000"/>
                          </a:solidFill>
                          <a:latin typeface="Arial"/>
                          <a:ea typeface="Arial"/>
                          <a:cs typeface="Arial"/>
                          <a:sym typeface="Arial"/>
                        </a:rPr>
                        <a:t>(</a:t>
                      </a:r>
                      <a:r>
                        <a:rPr lang="zh-TW" sz="1000" b="0" i="0" u="sng" strike="noStrike" cap="none" dirty="0">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點我</a:t>
                      </a:r>
                      <a:r>
                        <a:rPr lang="zh-TW" sz="1000" b="0" i="0" u="none" strike="noStrike" cap="none" dirty="0">
                          <a:solidFill>
                            <a:srgbClr val="000000"/>
                          </a:solidFill>
                          <a:latin typeface="Arial"/>
                          <a:ea typeface="Arial"/>
                          <a:cs typeface="Arial"/>
                          <a:sym typeface="Arial"/>
                        </a:rPr>
                        <a:t>)</a:t>
                      </a:r>
                      <a:endParaRPr sz="1000" dirty="0"/>
                    </a:p>
                    <a:p>
                      <a:pPr marL="342900" marR="0" lvl="0" indent="-342900" algn="l" rtl="0">
                        <a:lnSpc>
                          <a:spcPct val="120000"/>
                        </a:lnSpc>
                        <a:spcBef>
                          <a:spcPts val="0"/>
                        </a:spcBef>
                        <a:spcAft>
                          <a:spcPts val="0"/>
                        </a:spcAft>
                        <a:buClr>
                          <a:srgbClr val="000000"/>
                        </a:buClr>
                        <a:buSzPts val="1400"/>
                        <a:buFont typeface="Noto Sans Symbols"/>
                        <a:buChar char="■"/>
                      </a:pPr>
                      <a:r>
                        <a:rPr lang="zh-TW" sz="1300" b="0" i="0" u="none" strike="noStrike" cap="none" dirty="0">
                          <a:solidFill>
                            <a:srgbClr val="000000"/>
                          </a:solidFill>
                          <a:latin typeface="Arial"/>
                          <a:ea typeface="Arial"/>
                          <a:cs typeface="Arial"/>
                          <a:sym typeface="Arial"/>
                        </a:rPr>
                        <a:t>國科會計畫執行「</a:t>
                      </a:r>
                      <a:r>
                        <a:rPr lang="zh-TW" sz="1300" b="0" i="0" u="none" strike="noStrike" cap="none" dirty="0">
                          <a:solidFill>
                            <a:srgbClr val="FF00FF"/>
                          </a:solidFill>
                          <a:latin typeface="Arial"/>
                          <a:ea typeface="Arial"/>
                          <a:cs typeface="Arial"/>
                          <a:sym typeface="Arial"/>
                        </a:rPr>
                        <a:t>移地研究</a:t>
                      </a:r>
                      <a:r>
                        <a:rPr lang="zh-TW" sz="1300" b="0" i="0" u="none" strike="noStrike" cap="none" dirty="0">
                          <a:solidFill>
                            <a:srgbClr val="000000"/>
                          </a:solidFill>
                          <a:latin typeface="Arial"/>
                          <a:ea typeface="Arial"/>
                          <a:cs typeface="Arial"/>
                          <a:sym typeface="Arial"/>
                        </a:rPr>
                        <a:t>」者適用。</a:t>
                      </a:r>
                      <a:endParaRPr sz="13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400"/>
                        <a:buFont typeface="Noto Sans Symbols"/>
                        <a:buChar char="■"/>
                      </a:pPr>
                      <a:r>
                        <a:rPr lang="zh-TW" sz="1300" b="0" i="0" u="none" strike="noStrike" cap="none" dirty="0">
                          <a:solidFill>
                            <a:srgbClr val="FF0000"/>
                          </a:solidFill>
                          <a:latin typeface="Arial"/>
                          <a:ea typeface="Arial"/>
                          <a:cs typeface="Arial"/>
                          <a:sym typeface="Arial"/>
                        </a:rPr>
                        <a:t>不得報支</a:t>
                      </a:r>
                      <a:r>
                        <a:rPr lang="zh-TW" sz="1300" b="0" i="0" u="none" strike="noStrike" cap="none" dirty="0">
                          <a:solidFill>
                            <a:srgbClr val="000000"/>
                          </a:solidFill>
                          <a:latin typeface="Arial"/>
                          <a:ea typeface="Arial"/>
                          <a:cs typeface="Arial"/>
                          <a:sym typeface="Arial"/>
                        </a:rPr>
                        <a:t>「國外出差旅費報支要點」第15點、第16點及第17點所定之</a:t>
                      </a:r>
                      <a:r>
                        <a:rPr lang="zh-TW" sz="1300" b="0" i="0" u="none" strike="noStrike" cap="none" dirty="0">
                          <a:solidFill>
                            <a:srgbClr val="FF0000"/>
                          </a:solidFill>
                          <a:latin typeface="Arial"/>
                          <a:ea typeface="Arial"/>
                          <a:cs typeface="Arial"/>
                          <a:sym typeface="Arial"/>
                        </a:rPr>
                        <a:t>行政費</a:t>
                      </a:r>
                      <a:r>
                        <a:rPr lang="zh-TW" sz="1300" b="0" i="0" u="none" strike="noStrike" cap="none" dirty="0">
                          <a:solidFill>
                            <a:srgbClr val="000000"/>
                          </a:solidFill>
                          <a:latin typeface="Arial"/>
                          <a:ea typeface="Arial"/>
                          <a:cs typeface="Arial"/>
                          <a:sym typeface="Arial"/>
                        </a:rPr>
                        <a:t>(報名費及註冊費除外)、</a:t>
                      </a:r>
                      <a:r>
                        <a:rPr lang="zh-TW" sz="1300" b="0" i="0" u="none" strike="noStrike" cap="none" dirty="0">
                          <a:solidFill>
                            <a:srgbClr val="FF0000"/>
                          </a:solidFill>
                          <a:latin typeface="Arial"/>
                          <a:ea typeface="Arial"/>
                          <a:cs typeface="Arial"/>
                          <a:sym typeface="Arial"/>
                        </a:rPr>
                        <a:t>禮品交際及雜費</a:t>
                      </a:r>
                      <a:r>
                        <a:rPr lang="zh-TW" sz="1300" b="0" i="0" u="none" strike="noStrike" cap="none" dirty="0">
                          <a:solidFill>
                            <a:srgbClr val="000000"/>
                          </a:solidFill>
                          <a:latin typeface="Arial"/>
                          <a:ea typeface="Arial"/>
                          <a:cs typeface="Arial"/>
                          <a:sym typeface="Arial"/>
                        </a:rPr>
                        <a:t>。</a:t>
                      </a:r>
                      <a:endParaRPr lang="en-US" altLang="zh-TW" sz="1300" b="0" i="0" u="none" strike="noStrike" cap="none" dirty="0">
                        <a:solidFill>
                          <a:srgbClr val="000000"/>
                        </a:solidFill>
                        <a:latin typeface="Arial"/>
                        <a:ea typeface="Arial"/>
                        <a:cs typeface="Arial"/>
                        <a:sym typeface="Arial"/>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569" name="Google Shape;2569;p95"/>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570" name="Google Shape;2570;p95"/>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7">
              <a:alphaModFix/>
            </a:blip>
            <a:stretch>
              <a:fillRect/>
            </a:stretch>
          </a:blipFill>
          <a:ln>
            <a:noFill/>
          </a:ln>
        </p:spPr>
      </p:sp>
      <p:cxnSp>
        <p:nvCxnSpPr>
          <p:cNvPr id="2571" name="Google Shape;2571;p95"/>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572" name="Google Shape;2572;p95"/>
          <p:cNvGrpSpPr/>
          <p:nvPr/>
        </p:nvGrpSpPr>
        <p:grpSpPr>
          <a:xfrm>
            <a:off x="4642248" y="1561239"/>
            <a:ext cx="809047" cy="686927"/>
            <a:chOff x="0" y="-28575"/>
            <a:chExt cx="433534" cy="368095"/>
          </a:xfrm>
        </p:grpSpPr>
        <p:sp>
          <p:nvSpPr>
            <p:cNvPr id="2573" name="Google Shape;2573;p95"/>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574" name="Google Shape;2574;p95"/>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575" name="Google Shape;2575;p95"/>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576" name="Google Shape;2576;p95"/>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577" name="Google Shape;2577;p95"/>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8">
              <a:alphaModFix/>
            </a:blip>
            <a:stretch>
              <a:fillRect/>
            </a:stretch>
          </a:blipFill>
          <a:ln>
            <a:noFill/>
          </a:ln>
        </p:spPr>
      </p:sp>
      <p:sp>
        <p:nvSpPr>
          <p:cNvPr id="26" name="投影片編號版面配置區 2">
            <a:extLst>
              <a:ext uri="{FF2B5EF4-FFF2-40B4-BE49-F238E27FC236}">
                <a16:creationId xmlns:a16="http://schemas.microsoft.com/office/drawing/2014/main" id="{6BFD7FA5-69D5-4F52-AC18-ACC259B7736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71</a:t>
            </a:fld>
            <a:endParaRPr lang="zh-TW" altLang="en-US" sz="1000" dirty="0">
              <a:solidFill>
                <a:schemeClr val="tx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81"/>
        <p:cNvGrpSpPr/>
        <p:nvPr/>
      </p:nvGrpSpPr>
      <p:grpSpPr>
        <a:xfrm>
          <a:off x="0" y="0"/>
          <a:ext cx="0" cy="0"/>
          <a:chOff x="0" y="0"/>
          <a:chExt cx="0" cy="0"/>
        </a:xfrm>
      </p:grpSpPr>
      <p:sp>
        <p:nvSpPr>
          <p:cNvPr id="2582" name="Google Shape;2582;p96"/>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583" name="Google Shape;2583;p9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584" name="Google Shape;2584;p96"/>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585" name="Google Shape;2585;p9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2586" name="Google Shape;2586;p9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2587" name="Google Shape;2587;p96"/>
          <p:cNvSpPr/>
          <p:nvPr/>
        </p:nvSpPr>
        <p:spPr>
          <a:xfrm>
            <a:off x="1840104" y="834505"/>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5">
              <a:alphaModFix/>
            </a:blip>
            <a:stretch>
              <a:fillRect/>
            </a:stretch>
          </a:blipFill>
          <a:ln>
            <a:noFill/>
          </a:ln>
        </p:spPr>
      </p:sp>
      <p:sp>
        <p:nvSpPr>
          <p:cNvPr id="2588" name="Google Shape;2588;p96"/>
          <p:cNvSpPr txBox="1"/>
          <p:nvPr/>
        </p:nvSpPr>
        <p:spPr>
          <a:xfrm>
            <a:off x="669475" y="3058689"/>
            <a:ext cx="2157900" cy="215444"/>
          </a:xfrm>
          <a:prstGeom prst="rect">
            <a:avLst/>
          </a:prstGeom>
          <a:noFill/>
          <a:ln>
            <a:noFill/>
          </a:ln>
        </p:spPr>
        <p:txBody>
          <a:bodyPr spcFirstLastPara="1" wrap="square" lIns="0" tIns="0" rIns="0" bIns="0" anchor="t" anchorCtr="0">
            <a:spAutoFit/>
          </a:bodyPr>
          <a:lstStyle/>
          <a:p>
            <a:pPr marL="88900" marR="0" lvl="1"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交通費</a:t>
            </a:r>
            <a:endParaRPr kumimoji="0" sz="1400" b="1" i="0" u="none" strike="noStrike" kern="0" cap="none" spc="0" normalizeH="0" baseline="0" noProof="0" dirty="0">
              <a:ln>
                <a:noFill/>
              </a:ln>
              <a:solidFill>
                <a:srgbClr val="000000"/>
              </a:solidFill>
              <a:effectLst/>
              <a:uLnTx/>
              <a:uFillTx/>
              <a:latin typeface="Barlow SemiBold"/>
              <a:ea typeface="Barlow SemiBold"/>
              <a:cs typeface="Barlow SemiBold"/>
              <a:sym typeface="Barlow SemiBold"/>
            </a:endParaRPr>
          </a:p>
        </p:txBody>
      </p:sp>
      <p:sp>
        <p:nvSpPr>
          <p:cNvPr id="2589" name="Google Shape;2589;p96"/>
          <p:cNvSpPr txBox="1"/>
          <p:nvPr/>
        </p:nvSpPr>
        <p:spPr>
          <a:xfrm>
            <a:off x="1301493" y="3407833"/>
            <a:ext cx="1860819" cy="1269578"/>
          </a:xfrm>
          <a:prstGeom prst="rect">
            <a:avLst/>
          </a:prstGeom>
          <a:noFill/>
          <a:ln>
            <a:noFill/>
          </a:ln>
        </p:spPr>
        <p:txBody>
          <a:bodyPr spcFirstLastPara="1" wrap="square" lIns="0" tIns="0" rIns="0" bIns="0" anchor="t" anchorCtr="0">
            <a:spAutoFit/>
          </a:bodyPr>
          <a:lstStyle/>
          <a:p>
            <a:pPr marL="88900" marR="0" lvl="1" indent="0" algn="l" defTabSz="914400" rtl="0" eaLnBrk="1" fontAlgn="auto" latinLnBrk="0" hangingPunct="1">
              <a:lnSpc>
                <a:spcPct val="150000"/>
              </a:lnSpc>
              <a:spcBef>
                <a:spcPts val="0"/>
              </a:spcBef>
              <a:spcAft>
                <a:spcPts val="0"/>
              </a:spcAft>
              <a:buClr>
                <a:srgbClr val="000000"/>
              </a:buClr>
              <a:buSzPts val="1300"/>
              <a:buFont typeface="Arial"/>
              <a:buNone/>
              <a:tabLst/>
              <a:defRPr/>
            </a:pPr>
            <a:r>
              <a:rPr kumimoji="0" lang="zh-TW" altLang="en-US" sz="130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a:t>
            </a: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飛機</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船舶</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a:t>
            </a:r>
            <a:r>
              <a:rPr kumimoji="0" lang="zh-TW" altLang="en-US"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長途</a:t>
            </a: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大眾運輸工具</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a:p>
            <a:pPr marL="88900" marR="0" lvl="1" indent="0" algn="l" defTabSz="914400" rtl="0" eaLnBrk="1" fontAlgn="auto" latinLnBrk="0" hangingPunct="1">
              <a:lnSpc>
                <a:spcPct val="150000"/>
              </a:lnSpc>
              <a:spcBef>
                <a:spcPts val="0"/>
              </a:spcBef>
              <a:spcAft>
                <a:spcPts val="0"/>
              </a:spcAft>
              <a:buClr>
                <a:srgbClr val="000000"/>
              </a:buClr>
              <a:buSzPts val="1300"/>
              <a:buFont typeface="Arial"/>
              <a:buNone/>
              <a:tabLst/>
              <a:defRPr/>
            </a:pPr>
            <a:endParaRPr kumimoji="0" sz="13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endParaRPr>
          </a:p>
        </p:txBody>
      </p:sp>
      <p:sp>
        <p:nvSpPr>
          <p:cNvPr id="2590" name="Google Shape;2590;p96"/>
          <p:cNvSpPr txBox="1"/>
          <p:nvPr/>
        </p:nvSpPr>
        <p:spPr>
          <a:xfrm>
            <a:off x="3162797" y="3058689"/>
            <a:ext cx="2298300" cy="215444"/>
          </a:xfrm>
          <a:prstGeom prst="rect">
            <a:avLst/>
          </a:prstGeom>
          <a:noFill/>
          <a:ln>
            <a:noFill/>
          </a:ln>
        </p:spPr>
        <p:txBody>
          <a:bodyPr spcFirstLastPara="1" wrap="square" lIns="0" tIns="0" rIns="0" bIns="0" anchor="t" anchorCtr="0">
            <a:spAutoFit/>
          </a:bodyPr>
          <a:lstStyle/>
          <a:p>
            <a:pPr marL="88900" marR="0" lvl="1"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生活費</a:t>
            </a:r>
            <a:endParaRPr kumimoji="0" sz="1400" b="1" i="0" u="none" strike="noStrike" kern="0" cap="none" spc="0" normalizeH="0" baseline="0" noProof="0" dirty="0">
              <a:ln>
                <a:noFill/>
              </a:ln>
              <a:solidFill>
                <a:srgbClr val="000000"/>
              </a:solidFill>
              <a:effectLst/>
              <a:uLnTx/>
              <a:uFillTx/>
              <a:latin typeface="Barlow SemiBold"/>
              <a:ea typeface="Barlow SemiBold"/>
              <a:cs typeface="Barlow SemiBold"/>
              <a:sym typeface="Barlow SemiBold"/>
            </a:endParaRPr>
          </a:p>
        </p:txBody>
      </p:sp>
      <p:sp>
        <p:nvSpPr>
          <p:cNvPr id="2591" name="Google Shape;2591;p96"/>
          <p:cNvSpPr txBox="1"/>
          <p:nvPr/>
        </p:nvSpPr>
        <p:spPr>
          <a:xfrm>
            <a:off x="3678437" y="3406117"/>
            <a:ext cx="2298300" cy="969496"/>
          </a:xfrm>
          <a:prstGeom prst="rect">
            <a:avLst/>
          </a:prstGeom>
          <a:noFill/>
          <a:ln>
            <a:noFill/>
          </a:ln>
        </p:spPr>
        <p:txBody>
          <a:bodyPr spcFirstLastPara="1" wrap="square" lIns="0" tIns="0" rIns="0" bIns="0" anchor="t" anchorCtr="0">
            <a:spAutoFit/>
          </a:bodyPr>
          <a:lstStyle/>
          <a:p>
            <a:pPr marL="88900" marR="0" lvl="1" indent="0" algn="l" defTabSz="914400" rtl="0" eaLnBrk="1" fontAlgn="auto" latinLnBrk="0" hangingPunct="1">
              <a:lnSpc>
                <a:spcPct val="150000"/>
              </a:lnSpc>
              <a:spcBef>
                <a:spcPts val="0"/>
              </a:spcBef>
              <a:spcAft>
                <a:spcPts val="0"/>
              </a:spcAft>
              <a:buClr>
                <a:srgbClr val="000000"/>
              </a:buClr>
              <a:buSzPts val="1300"/>
              <a:buFont typeface="Arial"/>
              <a:buNone/>
              <a:tabLst/>
              <a:defRPr/>
            </a:pPr>
            <a:r>
              <a:rPr kumimoji="0" lang="zh-TW" altLang="en-US" sz="130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a:t>
            </a: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住宿費 </a:t>
            </a:r>
            <a:r>
              <a:rPr kumimoji="0" lang="en-US" altLang="zh-TW"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70 %</a:t>
            </a:r>
            <a:endParaRPr kumimoji="0" b="0" i="0" u="none" strike="noStrike" kern="0" cap="none" spc="0" normalizeH="0" baseline="0" noProof="0" dirty="0">
              <a:ln>
                <a:noFill/>
              </a:ln>
              <a:solidFill>
                <a:srgbClr val="000000"/>
              </a:solidFill>
              <a:effectLst/>
              <a:uLnTx/>
              <a:uFillTx/>
              <a:sym typeface="Arial"/>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膳食費 </a:t>
            </a:r>
            <a:r>
              <a:rPr kumimoji="0" lang="en-US" altLang="zh-TW"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20 %</a:t>
            </a:r>
            <a:endParaRPr kumimoji="0" b="0" i="0" u="none" strike="noStrike" kern="0" cap="none" spc="0" normalizeH="0" baseline="0" noProof="0" dirty="0">
              <a:ln>
                <a:noFill/>
              </a:ln>
              <a:solidFill>
                <a:srgbClr val="000000"/>
              </a:solidFill>
              <a:effectLst/>
              <a:uLnTx/>
              <a:uFillTx/>
              <a:sym typeface="Arial"/>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零用費 </a:t>
            </a:r>
            <a:r>
              <a:rPr kumimoji="0" lang="en-US" altLang="zh-TW"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10 %</a:t>
            </a:r>
            <a:endParaRPr kumimoji="0" b="0" i="0" u="none" strike="noStrike" kern="0" cap="none" spc="0" normalizeH="0" baseline="0" noProof="0" dirty="0">
              <a:ln>
                <a:noFill/>
              </a:ln>
              <a:solidFill>
                <a:srgbClr val="000000"/>
              </a:solidFill>
              <a:effectLst/>
              <a:uLnTx/>
              <a:uFillTx/>
              <a:sym typeface="Arial"/>
            </a:endParaRPr>
          </a:p>
        </p:txBody>
      </p:sp>
      <p:sp>
        <p:nvSpPr>
          <p:cNvPr id="2592" name="Google Shape;2592;p96"/>
          <p:cNvSpPr txBox="1"/>
          <p:nvPr/>
        </p:nvSpPr>
        <p:spPr>
          <a:xfrm>
            <a:off x="5950866" y="3058689"/>
            <a:ext cx="2145600" cy="215444"/>
          </a:xfrm>
          <a:prstGeom prst="rect">
            <a:avLst/>
          </a:prstGeom>
          <a:noFill/>
          <a:ln>
            <a:noFill/>
          </a:ln>
        </p:spPr>
        <p:txBody>
          <a:bodyPr spcFirstLastPara="1" wrap="square" lIns="0" tIns="0" rIns="0" bIns="0" anchor="t" anchorCtr="0">
            <a:spAutoFit/>
          </a:bodyPr>
          <a:lstStyle/>
          <a:p>
            <a:pPr marL="88900" marR="0" lvl="1"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辦公費</a:t>
            </a:r>
            <a:endParaRPr kumimoji="0"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2593" name="Google Shape;2593;p96"/>
          <p:cNvSpPr txBox="1"/>
          <p:nvPr/>
        </p:nvSpPr>
        <p:spPr>
          <a:xfrm>
            <a:off x="6405205" y="3406117"/>
            <a:ext cx="2298299" cy="1592744"/>
          </a:xfrm>
          <a:prstGeom prst="rect">
            <a:avLst/>
          </a:prstGeom>
          <a:noFill/>
          <a:ln>
            <a:noFill/>
          </a:ln>
        </p:spPr>
        <p:txBody>
          <a:bodyPr spcFirstLastPara="1" wrap="square" lIns="0" tIns="0" rIns="0" bIns="0" anchor="t" anchorCtr="0">
            <a:spAutoFit/>
          </a:bodyPr>
          <a:lstStyle/>
          <a:p>
            <a:pPr marL="88900" lvl="1">
              <a:lnSpc>
                <a:spcPct val="150000"/>
              </a:lnSpc>
              <a:defRPr/>
            </a:pPr>
            <a:r>
              <a:rPr lang="zh-TW" altLang="en-US" sz="1200" dirty="0"/>
              <a:t>❗ </a:t>
            </a:r>
            <a:r>
              <a:rPr lang="zh-TW" altLang="en-US" sz="1300" dirty="0">
                <a:solidFill>
                  <a:srgbClr val="262626"/>
                </a:solidFill>
                <a:latin typeface="Microsoft JhengHei"/>
                <a:ea typeface="Microsoft JhengHei"/>
                <a:cs typeface="Microsoft JhengHei"/>
                <a:sym typeface="Microsoft JhengHei"/>
              </a:rPr>
              <a:t>檢附原始單據覈實報支</a:t>
            </a: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sz="130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a:t>
            </a: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出國手續費</a:t>
            </a:r>
            <a:b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b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保險費</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行政費</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禮品交際及雜費</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p:txBody>
      </p:sp>
      <p:grpSp>
        <p:nvGrpSpPr>
          <p:cNvPr id="2594" name="Google Shape;2594;p96"/>
          <p:cNvGrpSpPr/>
          <p:nvPr/>
        </p:nvGrpSpPr>
        <p:grpSpPr>
          <a:xfrm>
            <a:off x="1203082" y="1553372"/>
            <a:ext cx="1251639" cy="1361140"/>
            <a:chOff x="0" y="-76200"/>
            <a:chExt cx="812700" cy="883800"/>
          </a:xfrm>
        </p:grpSpPr>
        <p:sp>
          <p:nvSpPr>
            <p:cNvPr id="2595" name="Google Shape;2595;p96"/>
            <p:cNvSpPr/>
            <p:nvPr/>
          </p:nvSpPr>
          <p:spPr>
            <a:xfrm>
              <a:off x="0" y="0"/>
              <a:ext cx="812700" cy="807600"/>
            </a:xfrm>
            <a:prstGeom prst="roundRect">
              <a:avLst>
                <a:gd name="adj" fmla="val 16667"/>
              </a:avLst>
            </a:pr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96" name="Google Shape;2596;p96"/>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40010"/>
                </a:lnSpc>
                <a:spcBef>
                  <a:spcPts val="0"/>
                </a:spcBef>
                <a:spcAft>
                  <a:spcPts val="0"/>
                </a:spcAft>
                <a:buClr>
                  <a:srgbClr val="000000"/>
                </a:buClr>
                <a:buSzPts val="2000"/>
                <a:buFont typeface="Arial"/>
                <a:buNone/>
                <a:tabLst/>
                <a:defRPr/>
              </a:pPr>
              <a:endParaRPr kumimoji="0" sz="2000" b="1" i="0" u="none" strike="noStrike" kern="0" cap="none" spc="0" normalizeH="0" baseline="0" noProof="0" dirty="0">
                <a:ln>
                  <a:noFill/>
                </a:ln>
                <a:solidFill>
                  <a:srgbClr val="FFFFFF"/>
                </a:solidFill>
                <a:effectLst/>
                <a:uLnTx/>
                <a:uFillTx/>
                <a:latin typeface="Ultra"/>
                <a:ea typeface="Ultra"/>
                <a:cs typeface="Ultra"/>
                <a:sym typeface="Ultra"/>
              </a:endParaRPr>
            </a:p>
          </p:txBody>
        </p:sp>
      </p:grpSp>
      <p:grpSp>
        <p:nvGrpSpPr>
          <p:cNvPr id="2597" name="Google Shape;2597;p96"/>
          <p:cNvGrpSpPr/>
          <p:nvPr/>
        </p:nvGrpSpPr>
        <p:grpSpPr>
          <a:xfrm>
            <a:off x="3820169" y="1553372"/>
            <a:ext cx="1251639" cy="1361140"/>
            <a:chOff x="0" y="-76200"/>
            <a:chExt cx="812700" cy="883800"/>
          </a:xfrm>
        </p:grpSpPr>
        <p:sp>
          <p:nvSpPr>
            <p:cNvPr id="2598" name="Google Shape;2598;p96"/>
            <p:cNvSpPr/>
            <p:nvPr/>
          </p:nvSpPr>
          <p:spPr>
            <a:xfrm>
              <a:off x="0" y="0"/>
              <a:ext cx="812700" cy="807600"/>
            </a:xfrm>
            <a:prstGeom prst="roundRect">
              <a:avLst>
                <a:gd name="adj" fmla="val 16667"/>
              </a:avLst>
            </a:prstGeom>
            <a:solidFill>
              <a:srgbClr val="8BD7E8"/>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99" name="Google Shape;2599;p96"/>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40010"/>
                </a:lnSpc>
                <a:spcBef>
                  <a:spcPts val="0"/>
                </a:spcBef>
                <a:spcAft>
                  <a:spcPts val="0"/>
                </a:spcAft>
                <a:buClr>
                  <a:srgbClr val="000000"/>
                </a:buClr>
                <a:buSzPts val="2000"/>
                <a:buFont typeface="Arial"/>
                <a:buNone/>
                <a:tabLst/>
                <a:defRPr/>
              </a:pPr>
              <a:endParaRPr kumimoji="0" sz="2000" b="1" i="0" u="none" strike="noStrike" kern="0" cap="none" spc="0" normalizeH="0" baseline="0" noProof="0" dirty="0">
                <a:ln>
                  <a:noFill/>
                </a:ln>
                <a:solidFill>
                  <a:srgbClr val="FFFFFF"/>
                </a:solidFill>
                <a:effectLst/>
                <a:uLnTx/>
                <a:uFillTx/>
                <a:latin typeface="Ultra"/>
                <a:ea typeface="Ultra"/>
                <a:cs typeface="Ultra"/>
                <a:sym typeface="Ultra"/>
              </a:endParaRPr>
            </a:p>
          </p:txBody>
        </p:sp>
      </p:grpSp>
      <p:grpSp>
        <p:nvGrpSpPr>
          <p:cNvPr id="2600" name="Google Shape;2600;p96"/>
          <p:cNvGrpSpPr/>
          <p:nvPr/>
        </p:nvGrpSpPr>
        <p:grpSpPr>
          <a:xfrm>
            <a:off x="6485652" y="1539994"/>
            <a:ext cx="1251639" cy="1361140"/>
            <a:chOff x="0" y="-76200"/>
            <a:chExt cx="812700" cy="883800"/>
          </a:xfrm>
        </p:grpSpPr>
        <p:sp>
          <p:nvSpPr>
            <p:cNvPr id="2601" name="Google Shape;2601;p96"/>
            <p:cNvSpPr/>
            <p:nvPr/>
          </p:nvSpPr>
          <p:spPr>
            <a:xfrm>
              <a:off x="0" y="0"/>
              <a:ext cx="812700" cy="807600"/>
            </a:xfrm>
            <a:prstGeom prst="roundRect">
              <a:avLst>
                <a:gd name="adj" fmla="val 16667"/>
              </a:avLst>
            </a:prstGeom>
            <a:solidFill>
              <a:srgbClr val="FD7DCF"/>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02" name="Google Shape;2602;p96"/>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40010"/>
                </a:lnSpc>
                <a:spcBef>
                  <a:spcPts val="0"/>
                </a:spcBef>
                <a:spcAft>
                  <a:spcPts val="0"/>
                </a:spcAft>
                <a:buClr>
                  <a:srgbClr val="000000"/>
                </a:buClr>
                <a:buSzPts val="2000"/>
                <a:buFont typeface="Arial"/>
                <a:buNone/>
                <a:tabLst/>
                <a:defRPr/>
              </a:pPr>
              <a:endParaRPr kumimoji="0" sz="2000" b="1" i="0" u="none" strike="noStrike" kern="0" cap="none" spc="0" normalizeH="0" baseline="0" noProof="0" dirty="0">
                <a:ln>
                  <a:noFill/>
                </a:ln>
                <a:solidFill>
                  <a:srgbClr val="FFFFFF"/>
                </a:solidFill>
                <a:effectLst/>
                <a:uLnTx/>
                <a:uFillTx/>
                <a:latin typeface="Ultra"/>
                <a:ea typeface="Ultra"/>
                <a:cs typeface="Ultra"/>
                <a:sym typeface="Ultra"/>
              </a:endParaRPr>
            </a:p>
          </p:txBody>
        </p:sp>
      </p:grpSp>
      <p:sp>
        <p:nvSpPr>
          <p:cNvPr id="2603" name="Google Shape;2603;p96"/>
          <p:cNvSpPr/>
          <p:nvPr/>
        </p:nvSpPr>
        <p:spPr>
          <a:xfrm>
            <a:off x="4237020" y="2026505"/>
            <a:ext cx="525480" cy="545245"/>
          </a:xfrm>
          <a:custGeom>
            <a:avLst/>
            <a:gdLst/>
            <a:ahLst/>
            <a:cxnLst/>
            <a:rect l="l" t="t" r="r" b="b"/>
            <a:pathLst>
              <a:path w="1050960" h="1090491" extrusionOk="0">
                <a:moveTo>
                  <a:pt x="0" y="0"/>
                </a:moveTo>
                <a:lnTo>
                  <a:pt x="1050960" y="0"/>
                </a:lnTo>
                <a:lnTo>
                  <a:pt x="1050960" y="1090490"/>
                </a:lnTo>
                <a:lnTo>
                  <a:pt x="0" y="1090490"/>
                </a:lnTo>
                <a:lnTo>
                  <a:pt x="0" y="0"/>
                </a:lnTo>
                <a:close/>
              </a:path>
            </a:pathLst>
          </a:custGeom>
          <a:blipFill rotWithShape="1">
            <a:blip r:embed="rId6">
              <a:alphaModFix/>
            </a:blip>
            <a:stretch>
              <a:fillRect/>
            </a:stretch>
          </a:blipFill>
          <a:ln>
            <a:noFill/>
          </a:ln>
        </p:spPr>
      </p:sp>
      <p:sp>
        <p:nvSpPr>
          <p:cNvPr id="2604" name="Google Shape;2604;p96"/>
          <p:cNvSpPr/>
          <p:nvPr/>
        </p:nvSpPr>
        <p:spPr>
          <a:xfrm>
            <a:off x="6830196" y="2059996"/>
            <a:ext cx="530435" cy="454847"/>
          </a:xfrm>
          <a:custGeom>
            <a:avLst/>
            <a:gdLst/>
            <a:ahLst/>
            <a:cxnLst/>
            <a:rect l="l" t="t" r="r" b="b"/>
            <a:pathLst>
              <a:path w="1060869" h="909695" extrusionOk="0">
                <a:moveTo>
                  <a:pt x="0" y="0"/>
                </a:moveTo>
                <a:lnTo>
                  <a:pt x="1060869" y="0"/>
                </a:lnTo>
                <a:lnTo>
                  <a:pt x="1060869" y="909695"/>
                </a:lnTo>
                <a:lnTo>
                  <a:pt x="0" y="909695"/>
                </a:lnTo>
                <a:lnTo>
                  <a:pt x="0" y="0"/>
                </a:lnTo>
                <a:close/>
              </a:path>
            </a:pathLst>
          </a:custGeom>
          <a:blipFill rotWithShape="1">
            <a:blip r:embed="rId7">
              <a:alphaModFix/>
            </a:blip>
            <a:stretch>
              <a:fillRect/>
            </a:stretch>
          </a:blipFill>
          <a:ln>
            <a:noFill/>
          </a:ln>
        </p:spPr>
      </p:sp>
      <p:sp>
        <p:nvSpPr>
          <p:cNvPr id="2605" name="Google Shape;2605;p96"/>
          <p:cNvSpPr txBox="1"/>
          <p:nvPr/>
        </p:nvSpPr>
        <p:spPr>
          <a:xfrm>
            <a:off x="3162313" y="1014547"/>
            <a:ext cx="25338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rPr>
              <a:t>基本流程</a:t>
            </a:r>
            <a:endParaRPr kumimoji="0"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endParaRPr>
          </a:p>
        </p:txBody>
      </p:sp>
      <p:sp>
        <p:nvSpPr>
          <p:cNvPr id="2606" name="Google Shape;2606;p96"/>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607" name="Google Shape;2607;p96"/>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08" name="Google Shape;2608;p96"/>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國外差旅費包含項目</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609" name="Google Shape;2609;p96"/>
          <p:cNvSpPr/>
          <p:nvPr/>
        </p:nvSpPr>
        <p:spPr>
          <a:xfrm>
            <a:off x="1596743" y="1981008"/>
            <a:ext cx="486721" cy="636237"/>
          </a:xfrm>
          <a:custGeom>
            <a:avLst/>
            <a:gdLst/>
            <a:ahLst/>
            <a:cxnLst/>
            <a:rect l="l" t="t" r="r" b="b"/>
            <a:pathLst>
              <a:path w="560324" h="732450" extrusionOk="0">
                <a:moveTo>
                  <a:pt x="0" y="0"/>
                </a:moveTo>
                <a:lnTo>
                  <a:pt x="560324" y="0"/>
                </a:lnTo>
                <a:lnTo>
                  <a:pt x="560324" y="732450"/>
                </a:lnTo>
                <a:lnTo>
                  <a:pt x="0" y="73245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10" name="Google Shape;2610;p96"/>
          <p:cNvSpPr txBox="1"/>
          <p:nvPr/>
        </p:nvSpPr>
        <p:spPr>
          <a:xfrm>
            <a:off x="2223908" y="1424237"/>
            <a:ext cx="4869900" cy="215444"/>
          </a:xfrm>
          <a:prstGeom prst="rect">
            <a:avLst/>
          </a:prstGeom>
          <a:noFill/>
          <a:ln>
            <a:noFill/>
          </a:ln>
        </p:spPr>
        <p:txBody>
          <a:bodyPr spcFirstLastPara="1" wrap="square" lIns="0" tIns="0" rIns="0" bIns="0" anchor="t" anchorCtr="0">
            <a:spAutoFit/>
          </a:bodyPr>
          <a:lstStyle/>
          <a:p>
            <a:pPr marL="228600" marR="0" lvl="0" indent="-228600" algn="ctr"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400" b="0" i="0" u="none" strike="noStrike" kern="0" cap="none" spc="0" normalizeH="0" baseline="0" noProof="0">
                <a:ln>
                  <a:noFill/>
                </a:ln>
                <a:solidFill>
                  <a:srgbClr val="000000"/>
                </a:solidFill>
                <a:effectLst/>
                <a:uLnTx/>
                <a:uFillTx/>
                <a:latin typeface="Arial"/>
                <a:ea typeface="Arial"/>
                <a:cs typeface="Arial"/>
                <a:sym typeface="Arial"/>
              </a:rPr>
              <a:t>出差日數、行程與經費，應事先經過核准</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2" name="投影片編號版面配置區 2">
            <a:extLst>
              <a:ext uri="{FF2B5EF4-FFF2-40B4-BE49-F238E27FC236}">
                <a16:creationId xmlns:a16="http://schemas.microsoft.com/office/drawing/2014/main" id="{E1FA3AC1-994D-44EC-AB36-11D63314696F}"/>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72</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03"/>
                                        </p:tgtEl>
                                        <p:attrNameLst>
                                          <p:attrName>style.visibility</p:attrName>
                                        </p:attrNameLst>
                                      </p:cBhvr>
                                      <p:to>
                                        <p:strVal val="visible"/>
                                      </p:to>
                                    </p:set>
                                    <p:animEffect transition="in" filter="fade">
                                      <p:cBhvr>
                                        <p:cTn id="7" dur="500"/>
                                        <p:tgtEl>
                                          <p:spTgt spid="2603"/>
                                        </p:tgtEl>
                                      </p:cBhvr>
                                    </p:animEffect>
                                  </p:childTnLst>
                                </p:cTn>
                              </p:par>
                              <p:par>
                                <p:cTn id="8" presetID="10" presetClass="entr" presetSubtype="0" fill="hold" nodeType="withEffect">
                                  <p:stCondLst>
                                    <p:cond delay="0"/>
                                  </p:stCondLst>
                                  <p:childTnLst>
                                    <p:set>
                                      <p:cBhvr>
                                        <p:cTn id="9" dur="1" fill="hold">
                                          <p:stCondLst>
                                            <p:cond delay="0"/>
                                          </p:stCondLst>
                                        </p:cTn>
                                        <p:tgtEl>
                                          <p:spTgt spid="2604"/>
                                        </p:tgtEl>
                                        <p:attrNameLst>
                                          <p:attrName>style.visibility</p:attrName>
                                        </p:attrNameLst>
                                      </p:cBhvr>
                                      <p:to>
                                        <p:strVal val="visible"/>
                                      </p:to>
                                    </p:set>
                                    <p:animEffect transition="in" filter="fade">
                                      <p:cBhvr>
                                        <p:cTn id="10" dur="500"/>
                                        <p:tgtEl>
                                          <p:spTgt spid="2604"/>
                                        </p:tgtEl>
                                      </p:cBhvr>
                                    </p:animEffect>
                                  </p:childTnLst>
                                </p:cTn>
                              </p:par>
                              <p:par>
                                <p:cTn id="11" presetID="10" presetClass="entr" presetSubtype="0" fill="hold" nodeType="withEffect">
                                  <p:stCondLst>
                                    <p:cond delay="0"/>
                                  </p:stCondLst>
                                  <p:childTnLst>
                                    <p:set>
                                      <p:cBhvr>
                                        <p:cTn id="12" dur="1" fill="hold">
                                          <p:stCondLst>
                                            <p:cond delay="0"/>
                                          </p:stCondLst>
                                        </p:cTn>
                                        <p:tgtEl>
                                          <p:spTgt spid="2597"/>
                                        </p:tgtEl>
                                        <p:attrNameLst>
                                          <p:attrName>style.visibility</p:attrName>
                                        </p:attrNameLst>
                                      </p:cBhvr>
                                      <p:to>
                                        <p:strVal val="visible"/>
                                      </p:to>
                                    </p:set>
                                    <p:animEffect transition="in" filter="fade">
                                      <p:cBhvr>
                                        <p:cTn id="13" dur="500"/>
                                        <p:tgtEl>
                                          <p:spTgt spid="2597"/>
                                        </p:tgtEl>
                                      </p:cBhvr>
                                    </p:animEffect>
                                  </p:childTnLst>
                                </p:cTn>
                              </p:par>
                              <p:par>
                                <p:cTn id="14" presetID="10" presetClass="entr" presetSubtype="0" fill="hold" nodeType="withEffect">
                                  <p:stCondLst>
                                    <p:cond delay="0"/>
                                  </p:stCondLst>
                                  <p:childTnLst>
                                    <p:set>
                                      <p:cBhvr>
                                        <p:cTn id="15" dur="1" fill="hold">
                                          <p:stCondLst>
                                            <p:cond delay="0"/>
                                          </p:stCondLst>
                                        </p:cTn>
                                        <p:tgtEl>
                                          <p:spTgt spid="2594"/>
                                        </p:tgtEl>
                                        <p:attrNameLst>
                                          <p:attrName>style.visibility</p:attrName>
                                        </p:attrNameLst>
                                      </p:cBhvr>
                                      <p:to>
                                        <p:strVal val="visible"/>
                                      </p:to>
                                    </p:set>
                                    <p:animEffect transition="in" filter="fade">
                                      <p:cBhvr>
                                        <p:cTn id="16" dur="500"/>
                                        <p:tgtEl>
                                          <p:spTgt spid="2594"/>
                                        </p:tgtEl>
                                      </p:cBhvr>
                                    </p:animEffect>
                                  </p:childTnLst>
                                </p:cTn>
                              </p:par>
                              <p:par>
                                <p:cTn id="17" presetID="10" presetClass="entr" presetSubtype="0" fill="hold" nodeType="withEffect">
                                  <p:stCondLst>
                                    <p:cond delay="0"/>
                                  </p:stCondLst>
                                  <p:childTnLst>
                                    <p:set>
                                      <p:cBhvr>
                                        <p:cTn id="18" dur="1" fill="hold">
                                          <p:stCondLst>
                                            <p:cond delay="0"/>
                                          </p:stCondLst>
                                        </p:cTn>
                                        <p:tgtEl>
                                          <p:spTgt spid="2600"/>
                                        </p:tgtEl>
                                        <p:attrNameLst>
                                          <p:attrName>style.visibility</p:attrName>
                                        </p:attrNameLst>
                                      </p:cBhvr>
                                      <p:to>
                                        <p:strVal val="visible"/>
                                      </p:to>
                                    </p:set>
                                    <p:animEffect transition="in" filter="fade">
                                      <p:cBhvr>
                                        <p:cTn id="19" dur="500"/>
                                        <p:tgtEl>
                                          <p:spTgt spid="2600"/>
                                        </p:tgtEl>
                                      </p:cBhvr>
                                    </p:animEffect>
                                  </p:childTnLst>
                                </p:cTn>
                              </p:par>
                              <p:par>
                                <p:cTn id="20" presetID="10" presetClass="entr" presetSubtype="0" fill="hold" nodeType="withEffect">
                                  <p:stCondLst>
                                    <p:cond delay="0"/>
                                  </p:stCondLst>
                                  <p:childTnLst>
                                    <p:set>
                                      <p:cBhvr>
                                        <p:cTn id="21" dur="1" fill="hold">
                                          <p:stCondLst>
                                            <p:cond delay="0"/>
                                          </p:stCondLst>
                                        </p:cTn>
                                        <p:tgtEl>
                                          <p:spTgt spid="2592"/>
                                        </p:tgtEl>
                                        <p:attrNameLst>
                                          <p:attrName>style.visibility</p:attrName>
                                        </p:attrNameLst>
                                      </p:cBhvr>
                                      <p:to>
                                        <p:strVal val="visible"/>
                                      </p:to>
                                    </p:set>
                                    <p:animEffect transition="in" filter="fade">
                                      <p:cBhvr>
                                        <p:cTn id="22" dur="500"/>
                                        <p:tgtEl>
                                          <p:spTgt spid="2592"/>
                                        </p:tgtEl>
                                      </p:cBhvr>
                                    </p:animEffect>
                                  </p:childTnLst>
                                </p:cTn>
                              </p:par>
                              <p:par>
                                <p:cTn id="23" presetID="10" presetClass="entr" presetSubtype="0" fill="hold" nodeType="withEffect">
                                  <p:stCondLst>
                                    <p:cond delay="0"/>
                                  </p:stCondLst>
                                  <p:childTnLst>
                                    <p:set>
                                      <p:cBhvr>
                                        <p:cTn id="24" dur="1" fill="hold">
                                          <p:stCondLst>
                                            <p:cond delay="0"/>
                                          </p:stCondLst>
                                        </p:cTn>
                                        <p:tgtEl>
                                          <p:spTgt spid="2590"/>
                                        </p:tgtEl>
                                        <p:attrNameLst>
                                          <p:attrName>style.visibility</p:attrName>
                                        </p:attrNameLst>
                                      </p:cBhvr>
                                      <p:to>
                                        <p:strVal val="visible"/>
                                      </p:to>
                                    </p:set>
                                    <p:animEffect transition="in" filter="fade">
                                      <p:cBhvr>
                                        <p:cTn id="25" dur="500"/>
                                        <p:tgtEl>
                                          <p:spTgt spid="2590"/>
                                        </p:tgtEl>
                                      </p:cBhvr>
                                    </p:animEffect>
                                  </p:childTnLst>
                                </p:cTn>
                              </p:par>
                              <p:par>
                                <p:cTn id="26" presetID="10" presetClass="entr" presetSubtype="0" fill="hold" nodeType="withEffect">
                                  <p:stCondLst>
                                    <p:cond delay="0"/>
                                  </p:stCondLst>
                                  <p:childTnLst>
                                    <p:set>
                                      <p:cBhvr>
                                        <p:cTn id="27" dur="1" fill="hold">
                                          <p:stCondLst>
                                            <p:cond delay="0"/>
                                          </p:stCondLst>
                                        </p:cTn>
                                        <p:tgtEl>
                                          <p:spTgt spid="2588"/>
                                        </p:tgtEl>
                                        <p:attrNameLst>
                                          <p:attrName>style.visibility</p:attrName>
                                        </p:attrNameLst>
                                      </p:cBhvr>
                                      <p:to>
                                        <p:strVal val="visible"/>
                                      </p:to>
                                    </p:set>
                                    <p:animEffect transition="in" filter="fade">
                                      <p:cBhvr>
                                        <p:cTn id="28" dur="500"/>
                                        <p:tgtEl>
                                          <p:spTgt spid="258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8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9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9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sp>
        <p:nvSpPr>
          <p:cNvPr id="2615" name="Google Shape;2615;p9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616" name="Google Shape;2616;p9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617" name="Google Shape;2617;p97"/>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2618" name="Google Shape;2618;p9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619" name="Google Shape;2619;p9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2620" name="Google Shape;2620;p9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grpSp>
        <p:nvGrpSpPr>
          <p:cNvPr id="2621" name="Google Shape;2621;p97"/>
          <p:cNvGrpSpPr/>
          <p:nvPr/>
        </p:nvGrpSpPr>
        <p:grpSpPr>
          <a:xfrm rot="10800000">
            <a:off x="1184779" y="1859508"/>
            <a:ext cx="2107388" cy="2805899"/>
            <a:chOff x="0" y="-641134"/>
            <a:chExt cx="2073612" cy="3089675"/>
          </a:xfrm>
        </p:grpSpPr>
        <p:sp>
          <p:nvSpPr>
            <p:cNvPr id="2622" name="Google Shape;2622;p97"/>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71741" dist="28082" dir="2700000" algn="tl" rotWithShape="0">
                <a:srgbClr val="000000">
                  <a:alpha val="28235"/>
                </a:srgbClr>
              </a:outerShdw>
            </a:effectLst>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23" name="Google Shape;2623;p97"/>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624" name="Google Shape;2624;p97"/>
          <p:cNvSpPr txBox="1"/>
          <p:nvPr/>
        </p:nvSpPr>
        <p:spPr>
          <a:xfrm>
            <a:off x="1109341" y="2702648"/>
            <a:ext cx="2109300" cy="1292662"/>
          </a:xfrm>
          <a:prstGeom prst="rect">
            <a:avLst/>
          </a:prstGeom>
          <a:noFill/>
          <a:ln>
            <a:noFill/>
          </a:ln>
        </p:spPr>
        <p:txBody>
          <a:bodyPr spcFirstLastPara="1" wrap="square" lIns="0" tIns="0" rIns="0" bIns="0" anchor="t" anchorCtr="0">
            <a:spAutoFit/>
          </a:bodyPr>
          <a:lstStyle/>
          <a:p>
            <a:pPr marL="317500" marR="0" lvl="0" indent="-88900"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 電子機票</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 機票票根</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 其他足資證明行程之</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    文件 </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2625" name="Google Shape;2625;p97"/>
          <p:cNvSpPr/>
          <p:nvPr/>
        </p:nvSpPr>
        <p:spPr>
          <a:xfrm>
            <a:off x="1184779" y="2039477"/>
            <a:ext cx="2074860" cy="485284"/>
          </a:xfrm>
          <a:prstGeom prst="round2SameRect">
            <a:avLst>
              <a:gd name="adj1" fmla="val 16667"/>
              <a:gd name="adj2" fmla="val 0"/>
            </a:avLst>
          </a:prstGeom>
          <a:solidFill>
            <a:srgbClr val="FBDF4E"/>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626" name="Google Shape;2626;p97"/>
          <p:cNvSpPr txBox="1"/>
          <p:nvPr/>
        </p:nvSpPr>
        <p:spPr>
          <a:xfrm>
            <a:off x="1261276" y="2226193"/>
            <a:ext cx="1986919" cy="21556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行程證明（</a:t>
            </a:r>
            <a:r>
              <a:rPr kumimoji="0" lang="en-US" altLang="zh-TW"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a:t>
            </a: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擇</a:t>
            </a:r>
            <a:r>
              <a:rPr kumimoji="0" lang="en-US" altLang="zh-TW"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a:t>
            </a: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a:t>
            </a:r>
            <a:endParaRPr kumimoji="0"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627" name="Google Shape;2627;p97"/>
          <p:cNvGrpSpPr/>
          <p:nvPr/>
        </p:nvGrpSpPr>
        <p:grpSpPr>
          <a:xfrm rot="10800000">
            <a:off x="3591038" y="1881562"/>
            <a:ext cx="2107388" cy="2805900"/>
            <a:chOff x="0" y="-641134"/>
            <a:chExt cx="2073612" cy="3089675"/>
          </a:xfrm>
        </p:grpSpPr>
        <p:sp>
          <p:nvSpPr>
            <p:cNvPr id="2628" name="Google Shape;2628;p97"/>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29" name="Google Shape;2629;p97"/>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630" name="Google Shape;2630;p97"/>
          <p:cNvSpPr txBox="1"/>
          <p:nvPr/>
        </p:nvSpPr>
        <p:spPr>
          <a:xfrm>
            <a:off x="3515599" y="2724703"/>
            <a:ext cx="2109300" cy="1508105"/>
          </a:xfrm>
          <a:prstGeom prst="rect">
            <a:avLst/>
          </a:prstGeom>
          <a:noFill/>
          <a:ln>
            <a:noFill/>
          </a:ln>
        </p:spPr>
        <p:txBody>
          <a:bodyPr spcFirstLastPara="1" wrap="square" lIns="0" tIns="0" rIns="0" bIns="0" anchor="t" anchorCtr="0">
            <a:spAutoFit/>
          </a:bodyPr>
          <a:lstStyle/>
          <a:p>
            <a:pPr marL="317500" marR="0" lvl="0" indent="-88900" algn="just"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旅行業代收轉付收據</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just"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國際線航空機票購票</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證明單</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just"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其他足資證明支付票  </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款之文件</a:t>
            </a:r>
            <a:endParaRPr kumimoji="0" sz="7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2631" name="Google Shape;2631;p97"/>
          <p:cNvSpPr/>
          <p:nvPr/>
        </p:nvSpPr>
        <p:spPr>
          <a:xfrm>
            <a:off x="3591037" y="2061531"/>
            <a:ext cx="2074860" cy="485284"/>
          </a:xfrm>
          <a:prstGeom prst="round2SameRect">
            <a:avLst>
              <a:gd name="adj1" fmla="val 16667"/>
              <a:gd name="adj2" fmla="val 0"/>
            </a:avLst>
          </a:prstGeom>
          <a:solidFill>
            <a:srgbClr val="FD7DCF"/>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632" name="Google Shape;2632;p97"/>
          <p:cNvSpPr txBox="1"/>
          <p:nvPr/>
        </p:nvSpPr>
        <p:spPr>
          <a:xfrm>
            <a:off x="3770773" y="2237486"/>
            <a:ext cx="196018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購票證明（</a:t>
            </a:r>
            <a:r>
              <a:rPr kumimoji="0" lang="en-US" altLang="zh-TW"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3</a:t>
            </a:r>
            <a:r>
              <a:rPr kumimoji="0" lang="zh-TW" altLang="en-US"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擇</a:t>
            </a:r>
            <a:r>
              <a:rPr kumimoji="0" lang="en-US" altLang="zh-TW"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1</a:t>
            </a:r>
            <a:r>
              <a:rPr kumimoji="0" lang="zh-TW" altLang="en-US"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633" name="Google Shape;2633;p97"/>
          <p:cNvGrpSpPr/>
          <p:nvPr/>
        </p:nvGrpSpPr>
        <p:grpSpPr>
          <a:xfrm rot="10800000">
            <a:off x="5981149" y="1897608"/>
            <a:ext cx="2107388" cy="2805900"/>
            <a:chOff x="0" y="-641134"/>
            <a:chExt cx="2073612" cy="3089675"/>
          </a:xfrm>
        </p:grpSpPr>
        <p:sp>
          <p:nvSpPr>
            <p:cNvPr id="2634" name="Google Shape;2634;p97"/>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35" name="Google Shape;2635;p97"/>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636" name="Google Shape;2636;p97"/>
          <p:cNvSpPr txBox="1"/>
          <p:nvPr/>
        </p:nvSpPr>
        <p:spPr>
          <a:xfrm>
            <a:off x="5902965" y="2648561"/>
            <a:ext cx="2109300" cy="1923604"/>
          </a:xfrm>
          <a:prstGeom prst="rect">
            <a:avLst/>
          </a:prstGeom>
          <a:noFill/>
          <a:ln>
            <a:noFill/>
          </a:ln>
        </p:spPr>
        <p:txBody>
          <a:bodyPr spcFirstLastPara="1" wrap="square" lIns="0" tIns="0" rIns="0" bIns="0" anchor="t" anchorCtr="0">
            <a:spAutoFit/>
          </a:bodyPr>
          <a:lstStyle/>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登機證存根</a:t>
            </a:r>
            <a:endParaRPr kumimoji="0" lang="en-US" altLang="zh-TW"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algn="l" defTabSz="914400" rtl="0" eaLnBrk="1" fontAlgn="auto" latinLnBrk="0" hangingPunct="1">
              <a:lnSpc>
                <a:spcPct val="100000"/>
              </a:lnSpc>
              <a:spcBef>
                <a:spcPts val="600"/>
              </a:spcBef>
              <a:spcAft>
                <a:spcPts val="0"/>
              </a:spcAft>
              <a:buClr>
                <a:srgbClr val="000000"/>
              </a:buClr>
              <a:buSzPts val="1400"/>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（含電子登機證） </a:t>
            </a:r>
            <a:endParaRPr kumimoji="0" lang="en-US" altLang="zh-TW"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algn="l" defTabSz="914400" rtl="0" eaLnBrk="1" fontAlgn="auto" latinLnBrk="0" hangingPunct="1">
              <a:lnSpc>
                <a:spcPct val="100000"/>
              </a:lnSpc>
              <a:spcBef>
                <a:spcPts val="600"/>
              </a:spcBef>
              <a:spcAft>
                <a:spcPts val="0"/>
              </a:spcAft>
              <a:buClr>
                <a:srgbClr val="000000"/>
              </a:buClr>
              <a:buSzPts val="1400"/>
              <a:tabLst/>
              <a:defRPr/>
            </a:pPr>
            <a:endParaRPr kumimoji="0" lang="en-US" altLang="zh-TW"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護照影本</a:t>
            </a:r>
            <a:endParaRPr kumimoji="0" lang="en-US" altLang="zh-TW"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algn="l" defTabSz="914400" rtl="0" eaLnBrk="1" fontAlgn="auto" latinLnBrk="0" hangingPunct="1">
              <a:lnSpc>
                <a:spcPct val="100000"/>
              </a:lnSpc>
              <a:spcBef>
                <a:spcPts val="600"/>
              </a:spcBef>
              <a:spcAft>
                <a:spcPts val="0"/>
              </a:spcAft>
              <a:buClr>
                <a:srgbClr val="000000"/>
              </a:buClr>
              <a:buSzPts val="1400"/>
              <a:tabLst/>
              <a:defRPr/>
            </a:pPr>
            <a:endParaRPr kumimoji="0" lang="en-US" altLang="zh-TW"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航空公司開立之搭機</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證明</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2637" name="Google Shape;2637;p97"/>
          <p:cNvSpPr/>
          <p:nvPr/>
        </p:nvSpPr>
        <p:spPr>
          <a:xfrm>
            <a:off x="5981148" y="2077577"/>
            <a:ext cx="2074860" cy="485284"/>
          </a:xfrm>
          <a:prstGeom prst="round2SameRect">
            <a:avLst>
              <a:gd name="adj1" fmla="val 16667"/>
              <a:gd name="adj2" fmla="val 0"/>
            </a:avLst>
          </a:prstGeom>
          <a:solidFill>
            <a:srgbClr val="8BD7E8"/>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638" name="Google Shape;2638;p97"/>
          <p:cNvSpPr txBox="1"/>
          <p:nvPr/>
        </p:nvSpPr>
        <p:spPr>
          <a:xfrm>
            <a:off x="6125677" y="2253532"/>
            <a:ext cx="1886587"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搭機證明（</a:t>
            </a:r>
            <a:r>
              <a:rPr kumimoji="0" lang="en-US" altLang="zh-TW"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a:t>
            </a:r>
            <a:r>
              <a:rPr kumimoji="0" lang="zh-TW" altLang="en-US"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擇</a:t>
            </a:r>
            <a:r>
              <a:rPr kumimoji="0" lang="en-US" altLang="zh-TW"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a:t>
            </a:r>
            <a:r>
              <a:rPr kumimoji="0" lang="zh-TW" altLang="en-US"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639" name="Google Shape;2639;p97"/>
          <p:cNvPicPr preferRelativeResize="0"/>
          <p:nvPr/>
        </p:nvPicPr>
        <p:blipFill rotWithShape="1">
          <a:blip r:embed="rId6">
            <a:alphaModFix/>
          </a:blip>
          <a:srcRect/>
          <a:stretch/>
        </p:blipFill>
        <p:spPr>
          <a:xfrm>
            <a:off x="1840093" y="1376235"/>
            <a:ext cx="628110" cy="595934"/>
          </a:xfrm>
          <a:prstGeom prst="rect">
            <a:avLst/>
          </a:prstGeom>
          <a:noFill/>
          <a:ln>
            <a:noFill/>
          </a:ln>
        </p:spPr>
      </p:pic>
      <p:pic>
        <p:nvPicPr>
          <p:cNvPr id="2640" name="Google Shape;2640;p97"/>
          <p:cNvPicPr preferRelativeResize="0"/>
          <p:nvPr/>
        </p:nvPicPr>
        <p:blipFill rotWithShape="1">
          <a:blip r:embed="rId7">
            <a:alphaModFix/>
          </a:blip>
          <a:srcRect/>
          <a:stretch/>
        </p:blipFill>
        <p:spPr>
          <a:xfrm>
            <a:off x="6864679" y="1459270"/>
            <a:ext cx="567140" cy="567140"/>
          </a:xfrm>
          <a:prstGeom prst="rect">
            <a:avLst/>
          </a:prstGeom>
          <a:noFill/>
          <a:ln>
            <a:noFill/>
          </a:ln>
        </p:spPr>
      </p:pic>
      <p:pic>
        <p:nvPicPr>
          <p:cNvPr id="2641" name="Google Shape;2641;p97"/>
          <p:cNvPicPr preferRelativeResize="0"/>
          <p:nvPr/>
        </p:nvPicPr>
        <p:blipFill rotWithShape="1">
          <a:blip r:embed="rId8">
            <a:alphaModFix/>
          </a:blip>
          <a:srcRect/>
          <a:stretch/>
        </p:blipFill>
        <p:spPr>
          <a:xfrm>
            <a:off x="4371174" y="1459269"/>
            <a:ext cx="567141" cy="567141"/>
          </a:xfrm>
          <a:prstGeom prst="rect">
            <a:avLst/>
          </a:prstGeom>
          <a:noFill/>
          <a:ln>
            <a:noFill/>
          </a:ln>
        </p:spPr>
      </p:pic>
      <p:sp>
        <p:nvSpPr>
          <p:cNvPr id="2642" name="Google Shape;2642;p9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643" name="Google Shape;2643;p97"/>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44" name="Google Shape;2644;p97"/>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國外差旅費</a:t>
            </a: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a:t>
            </a: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交通費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32" name="投影片編號版面配置區 2">
            <a:extLst>
              <a:ext uri="{FF2B5EF4-FFF2-40B4-BE49-F238E27FC236}">
                <a16:creationId xmlns:a16="http://schemas.microsoft.com/office/drawing/2014/main" id="{43ECA73D-422A-4760-9822-4D6370EDF17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73</a:t>
            </a:fld>
            <a:endParaRPr lang="zh-TW" altLang="en-US" sz="1000" dirty="0">
              <a:solidFill>
                <a:schemeClr val="tx1"/>
              </a:solidFill>
            </a:endParaRPr>
          </a:p>
        </p:txBody>
      </p:sp>
      <p:grpSp>
        <p:nvGrpSpPr>
          <p:cNvPr id="2" name="群組 1">
            <a:extLst>
              <a:ext uri="{FF2B5EF4-FFF2-40B4-BE49-F238E27FC236}">
                <a16:creationId xmlns:a16="http://schemas.microsoft.com/office/drawing/2014/main" id="{8C19D289-9DBD-4E0F-A2EC-78049B5704DB}"/>
              </a:ext>
            </a:extLst>
          </p:cNvPr>
          <p:cNvGrpSpPr/>
          <p:nvPr/>
        </p:nvGrpSpPr>
        <p:grpSpPr>
          <a:xfrm>
            <a:off x="7865563" y="664489"/>
            <a:ext cx="1076445" cy="1237874"/>
            <a:chOff x="7865563" y="664489"/>
            <a:chExt cx="1076445" cy="1237874"/>
          </a:xfrm>
        </p:grpSpPr>
        <p:sp>
          <p:nvSpPr>
            <p:cNvPr id="33" name="Google Shape;728;p23">
              <a:extLst>
                <a:ext uri="{FF2B5EF4-FFF2-40B4-BE49-F238E27FC236}">
                  <a16:creationId xmlns:a16="http://schemas.microsoft.com/office/drawing/2014/main" id="{C276BBC5-6D6E-40CC-B237-CA6CEBE074B5}"/>
                </a:ext>
              </a:extLst>
            </p:cNvPr>
            <p:cNvSpPr/>
            <p:nvPr/>
          </p:nvSpPr>
          <p:spPr>
            <a:xfrm>
              <a:off x="7865563" y="664489"/>
              <a:ext cx="1076445" cy="123787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 name="Google Shape;729;p23">
              <a:extLst>
                <a:ext uri="{FF2B5EF4-FFF2-40B4-BE49-F238E27FC236}">
                  <a16:creationId xmlns:a16="http://schemas.microsoft.com/office/drawing/2014/main" id="{A4BA6E9E-E48F-43D9-91E0-17219486EF75}"/>
                </a:ext>
              </a:extLst>
            </p:cNvPr>
            <p:cNvSpPr txBox="1"/>
            <p:nvPr/>
          </p:nvSpPr>
          <p:spPr>
            <a:xfrm>
              <a:off x="8012264" y="729428"/>
              <a:ext cx="890137" cy="1107996"/>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200" b="0" i="0" u="none" strike="noStrike" cap="none" dirty="0">
                  <a:solidFill>
                    <a:srgbClr val="444746"/>
                  </a:solidFill>
                  <a:latin typeface="Microsoft JhengHei"/>
                  <a:ea typeface="Microsoft JhengHei"/>
                  <a:cs typeface="Microsoft JhengHei"/>
                  <a:sym typeface="Microsoft JhengHei"/>
                </a:rPr>
                <a:t>因公出國人員搭乘外國籍航空公司班機申請書</a:t>
              </a:r>
              <a:endParaRPr sz="1400" b="0" i="0" u="none" strike="noStrike" cap="none" dirty="0">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39"/>
                                        </p:tgtEl>
                                        <p:attrNameLst>
                                          <p:attrName>style.visibility</p:attrName>
                                        </p:attrNameLst>
                                      </p:cBhvr>
                                      <p:to>
                                        <p:strVal val="visible"/>
                                      </p:to>
                                    </p:set>
                                    <p:animEffect transition="in" filter="fade">
                                      <p:cBhvr>
                                        <p:cTn id="7" dur="600"/>
                                        <p:tgtEl>
                                          <p:spTgt spid="2639"/>
                                        </p:tgtEl>
                                      </p:cBhvr>
                                    </p:animEffect>
                                  </p:childTnLst>
                                </p:cTn>
                              </p:par>
                              <p:par>
                                <p:cTn id="8" presetID="10" presetClass="entr" presetSubtype="0" fill="hold" nodeType="withEffect">
                                  <p:stCondLst>
                                    <p:cond delay="0"/>
                                  </p:stCondLst>
                                  <p:childTnLst>
                                    <p:set>
                                      <p:cBhvr>
                                        <p:cTn id="9" dur="1" fill="hold">
                                          <p:stCondLst>
                                            <p:cond delay="0"/>
                                          </p:stCondLst>
                                        </p:cTn>
                                        <p:tgtEl>
                                          <p:spTgt spid="2640"/>
                                        </p:tgtEl>
                                        <p:attrNameLst>
                                          <p:attrName>style.visibility</p:attrName>
                                        </p:attrNameLst>
                                      </p:cBhvr>
                                      <p:to>
                                        <p:strVal val="visible"/>
                                      </p:to>
                                    </p:set>
                                    <p:animEffect transition="in" filter="fade">
                                      <p:cBhvr>
                                        <p:cTn id="10" dur="600"/>
                                        <p:tgtEl>
                                          <p:spTgt spid="2640"/>
                                        </p:tgtEl>
                                      </p:cBhvr>
                                    </p:animEffect>
                                  </p:childTnLst>
                                </p:cTn>
                              </p:par>
                              <p:par>
                                <p:cTn id="11" presetID="10" presetClass="entr" presetSubtype="0" fill="hold" nodeType="withEffect">
                                  <p:stCondLst>
                                    <p:cond delay="0"/>
                                  </p:stCondLst>
                                  <p:childTnLst>
                                    <p:set>
                                      <p:cBhvr>
                                        <p:cTn id="12" dur="1" fill="hold">
                                          <p:stCondLst>
                                            <p:cond delay="0"/>
                                          </p:stCondLst>
                                        </p:cTn>
                                        <p:tgtEl>
                                          <p:spTgt spid="2641"/>
                                        </p:tgtEl>
                                        <p:attrNameLst>
                                          <p:attrName>style.visibility</p:attrName>
                                        </p:attrNameLst>
                                      </p:cBhvr>
                                      <p:to>
                                        <p:strVal val="visible"/>
                                      </p:to>
                                    </p:set>
                                    <p:animEffect transition="in" filter="fade">
                                      <p:cBhvr>
                                        <p:cTn id="13" dur="600"/>
                                        <p:tgtEl>
                                          <p:spTgt spid="2641"/>
                                        </p:tgtEl>
                                      </p:cBhvr>
                                    </p:animEffect>
                                  </p:childTnLst>
                                </p:cTn>
                              </p:par>
                              <p:par>
                                <p:cTn id="14" presetID="10" presetClass="entr" presetSubtype="0" fill="hold" nodeType="withEffect">
                                  <p:stCondLst>
                                    <p:cond delay="0"/>
                                  </p:stCondLst>
                                  <p:childTnLst>
                                    <p:set>
                                      <p:cBhvr>
                                        <p:cTn id="15" dur="1" fill="hold">
                                          <p:stCondLst>
                                            <p:cond delay="0"/>
                                          </p:stCondLst>
                                        </p:cTn>
                                        <p:tgtEl>
                                          <p:spTgt spid="2638"/>
                                        </p:tgtEl>
                                        <p:attrNameLst>
                                          <p:attrName>style.visibility</p:attrName>
                                        </p:attrNameLst>
                                      </p:cBhvr>
                                      <p:to>
                                        <p:strVal val="visible"/>
                                      </p:to>
                                    </p:set>
                                    <p:animEffect transition="in" filter="fade">
                                      <p:cBhvr>
                                        <p:cTn id="16" dur="600"/>
                                        <p:tgtEl>
                                          <p:spTgt spid="2638"/>
                                        </p:tgtEl>
                                      </p:cBhvr>
                                    </p:animEffect>
                                  </p:childTnLst>
                                </p:cTn>
                              </p:par>
                              <p:par>
                                <p:cTn id="17" presetID="10" presetClass="entr" presetSubtype="0" fill="hold" nodeType="withEffect">
                                  <p:stCondLst>
                                    <p:cond delay="0"/>
                                  </p:stCondLst>
                                  <p:childTnLst>
                                    <p:set>
                                      <p:cBhvr>
                                        <p:cTn id="18" dur="1" fill="hold">
                                          <p:stCondLst>
                                            <p:cond delay="0"/>
                                          </p:stCondLst>
                                        </p:cTn>
                                        <p:tgtEl>
                                          <p:spTgt spid="2637"/>
                                        </p:tgtEl>
                                        <p:attrNameLst>
                                          <p:attrName>style.visibility</p:attrName>
                                        </p:attrNameLst>
                                      </p:cBhvr>
                                      <p:to>
                                        <p:strVal val="visible"/>
                                      </p:to>
                                    </p:set>
                                    <p:animEffect transition="in" filter="fade">
                                      <p:cBhvr>
                                        <p:cTn id="19" dur="600"/>
                                        <p:tgtEl>
                                          <p:spTgt spid="2637"/>
                                        </p:tgtEl>
                                      </p:cBhvr>
                                    </p:animEffect>
                                  </p:childTnLst>
                                </p:cTn>
                              </p:par>
                              <p:par>
                                <p:cTn id="20" presetID="10" presetClass="entr" presetSubtype="0" fill="hold" nodeType="withEffect">
                                  <p:stCondLst>
                                    <p:cond delay="0"/>
                                  </p:stCondLst>
                                  <p:childTnLst>
                                    <p:set>
                                      <p:cBhvr>
                                        <p:cTn id="21" dur="1" fill="hold">
                                          <p:stCondLst>
                                            <p:cond delay="0"/>
                                          </p:stCondLst>
                                        </p:cTn>
                                        <p:tgtEl>
                                          <p:spTgt spid="2633"/>
                                        </p:tgtEl>
                                        <p:attrNameLst>
                                          <p:attrName>style.visibility</p:attrName>
                                        </p:attrNameLst>
                                      </p:cBhvr>
                                      <p:to>
                                        <p:strVal val="visible"/>
                                      </p:to>
                                    </p:set>
                                    <p:animEffect transition="in" filter="fade">
                                      <p:cBhvr>
                                        <p:cTn id="22" dur="600"/>
                                        <p:tgtEl>
                                          <p:spTgt spid="2633"/>
                                        </p:tgtEl>
                                      </p:cBhvr>
                                    </p:animEffect>
                                  </p:childTnLst>
                                </p:cTn>
                              </p:par>
                              <p:par>
                                <p:cTn id="23" presetID="10" presetClass="entr" presetSubtype="0" fill="hold" nodeType="withEffect">
                                  <p:stCondLst>
                                    <p:cond delay="0"/>
                                  </p:stCondLst>
                                  <p:childTnLst>
                                    <p:set>
                                      <p:cBhvr>
                                        <p:cTn id="24" dur="1" fill="hold">
                                          <p:stCondLst>
                                            <p:cond delay="0"/>
                                          </p:stCondLst>
                                        </p:cTn>
                                        <p:tgtEl>
                                          <p:spTgt spid="2632"/>
                                        </p:tgtEl>
                                        <p:attrNameLst>
                                          <p:attrName>style.visibility</p:attrName>
                                        </p:attrNameLst>
                                      </p:cBhvr>
                                      <p:to>
                                        <p:strVal val="visible"/>
                                      </p:to>
                                    </p:set>
                                    <p:animEffect transition="in" filter="fade">
                                      <p:cBhvr>
                                        <p:cTn id="25" dur="600"/>
                                        <p:tgtEl>
                                          <p:spTgt spid="2632"/>
                                        </p:tgtEl>
                                      </p:cBhvr>
                                    </p:animEffect>
                                  </p:childTnLst>
                                </p:cTn>
                              </p:par>
                              <p:par>
                                <p:cTn id="26" presetID="10" presetClass="entr" presetSubtype="0" fill="hold" nodeType="withEffect">
                                  <p:stCondLst>
                                    <p:cond delay="0"/>
                                  </p:stCondLst>
                                  <p:childTnLst>
                                    <p:set>
                                      <p:cBhvr>
                                        <p:cTn id="27" dur="1" fill="hold">
                                          <p:stCondLst>
                                            <p:cond delay="0"/>
                                          </p:stCondLst>
                                        </p:cTn>
                                        <p:tgtEl>
                                          <p:spTgt spid="2631"/>
                                        </p:tgtEl>
                                        <p:attrNameLst>
                                          <p:attrName>style.visibility</p:attrName>
                                        </p:attrNameLst>
                                      </p:cBhvr>
                                      <p:to>
                                        <p:strVal val="visible"/>
                                      </p:to>
                                    </p:set>
                                    <p:animEffect transition="in" filter="fade">
                                      <p:cBhvr>
                                        <p:cTn id="28" dur="600"/>
                                        <p:tgtEl>
                                          <p:spTgt spid="2631"/>
                                        </p:tgtEl>
                                      </p:cBhvr>
                                    </p:animEffect>
                                  </p:childTnLst>
                                </p:cTn>
                              </p:par>
                              <p:par>
                                <p:cTn id="29" presetID="10" presetClass="entr" presetSubtype="0" fill="hold" nodeType="withEffect">
                                  <p:stCondLst>
                                    <p:cond delay="0"/>
                                  </p:stCondLst>
                                  <p:childTnLst>
                                    <p:set>
                                      <p:cBhvr>
                                        <p:cTn id="30" dur="1" fill="hold">
                                          <p:stCondLst>
                                            <p:cond delay="0"/>
                                          </p:stCondLst>
                                        </p:cTn>
                                        <p:tgtEl>
                                          <p:spTgt spid="2627"/>
                                        </p:tgtEl>
                                        <p:attrNameLst>
                                          <p:attrName>style.visibility</p:attrName>
                                        </p:attrNameLst>
                                      </p:cBhvr>
                                      <p:to>
                                        <p:strVal val="visible"/>
                                      </p:to>
                                    </p:set>
                                    <p:animEffect transition="in" filter="fade">
                                      <p:cBhvr>
                                        <p:cTn id="31" dur="600"/>
                                        <p:tgtEl>
                                          <p:spTgt spid="2627"/>
                                        </p:tgtEl>
                                      </p:cBhvr>
                                    </p:animEffect>
                                  </p:childTnLst>
                                </p:cTn>
                              </p:par>
                              <p:par>
                                <p:cTn id="32" presetID="10" presetClass="entr" presetSubtype="0" fill="hold" nodeType="withEffect">
                                  <p:stCondLst>
                                    <p:cond delay="0"/>
                                  </p:stCondLst>
                                  <p:childTnLst>
                                    <p:set>
                                      <p:cBhvr>
                                        <p:cTn id="33" dur="1" fill="hold">
                                          <p:stCondLst>
                                            <p:cond delay="0"/>
                                          </p:stCondLst>
                                        </p:cTn>
                                        <p:tgtEl>
                                          <p:spTgt spid="2626"/>
                                        </p:tgtEl>
                                        <p:attrNameLst>
                                          <p:attrName>style.visibility</p:attrName>
                                        </p:attrNameLst>
                                      </p:cBhvr>
                                      <p:to>
                                        <p:strVal val="visible"/>
                                      </p:to>
                                    </p:set>
                                    <p:animEffect transition="in" filter="fade">
                                      <p:cBhvr>
                                        <p:cTn id="34" dur="600"/>
                                        <p:tgtEl>
                                          <p:spTgt spid="2626"/>
                                        </p:tgtEl>
                                      </p:cBhvr>
                                    </p:animEffect>
                                  </p:childTnLst>
                                </p:cTn>
                              </p:par>
                              <p:par>
                                <p:cTn id="35" presetID="10" presetClass="entr" presetSubtype="0" fill="hold" nodeType="withEffect">
                                  <p:stCondLst>
                                    <p:cond delay="0"/>
                                  </p:stCondLst>
                                  <p:childTnLst>
                                    <p:set>
                                      <p:cBhvr>
                                        <p:cTn id="36" dur="1" fill="hold">
                                          <p:stCondLst>
                                            <p:cond delay="0"/>
                                          </p:stCondLst>
                                        </p:cTn>
                                        <p:tgtEl>
                                          <p:spTgt spid="2625"/>
                                        </p:tgtEl>
                                        <p:attrNameLst>
                                          <p:attrName>style.visibility</p:attrName>
                                        </p:attrNameLst>
                                      </p:cBhvr>
                                      <p:to>
                                        <p:strVal val="visible"/>
                                      </p:to>
                                    </p:set>
                                    <p:animEffect transition="in" filter="fade">
                                      <p:cBhvr>
                                        <p:cTn id="37" dur="600"/>
                                        <p:tgtEl>
                                          <p:spTgt spid="2625"/>
                                        </p:tgtEl>
                                      </p:cBhvr>
                                    </p:animEffect>
                                  </p:childTnLst>
                                </p:cTn>
                              </p:par>
                              <p:par>
                                <p:cTn id="38" presetID="10" presetClass="entr" presetSubtype="0" fill="hold" nodeType="withEffect">
                                  <p:stCondLst>
                                    <p:cond delay="0"/>
                                  </p:stCondLst>
                                  <p:childTnLst>
                                    <p:set>
                                      <p:cBhvr>
                                        <p:cTn id="39" dur="1" fill="hold">
                                          <p:stCondLst>
                                            <p:cond delay="0"/>
                                          </p:stCondLst>
                                        </p:cTn>
                                        <p:tgtEl>
                                          <p:spTgt spid="2621"/>
                                        </p:tgtEl>
                                        <p:attrNameLst>
                                          <p:attrName>style.visibility</p:attrName>
                                        </p:attrNameLst>
                                      </p:cBhvr>
                                      <p:to>
                                        <p:strVal val="visible"/>
                                      </p:to>
                                    </p:set>
                                    <p:animEffect transition="in" filter="fade">
                                      <p:cBhvr>
                                        <p:cTn id="40" dur="600"/>
                                        <p:tgtEl>
                                          <p:spTgt spid="262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624"/>
                                        </p:tgtEl>
                                        <p:attrNameLst>
                                          <p:attrName>style.visibility</p:attrName>
                                        </p:attrNameLst>
                                      </p:cBhvr>
                                      <p:to>
                                        <p:strVal val="visible"/>
                                      </p:to>
                                    </p:set>
                                    <p:anim calcmode="lin" valueType="num">
                                      <p:cBhvr additive="base">
                                        <p:cTn id="45" dur="500"/>
                                        <p:tgtEl>
                                          <p:spTgt spid="2624"/>
                                        </p:tgtEl>
                                        <p:attrNameLst>
                                          <p:attrName>ppt_y</p:attrName>
                                        </p:attrNameLst>
                                      </p:cBhvr>
                                      <p:tavLst>
                                        <p:tav tm="0">
                                          <p:val>
                                            <p:strVal val="#ppt_y+1"/>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630"/>
                                        </p:tgtEl>
                                        <p:attrNameLst>
                                          <p:attrName>style.visibility</p:attrName>
                                        </p:attrNameLst>
                                      </p:cBhvr>
                                      <p:to>
                                        <p:strVal val="visible"/>
                                      </p:to>
                                    </p:set>
                                    <p:anim calcmode="lin" valueType="num">
                                      <p:cBhvr additive="base">
                                        <p:cTn id="48" dur="500"/>
                                        <p:tgtEl>
                                          <p:spTgt spid="2630"/>
                                        </p:tgtEl>
                                        <p:attrNameLst>
                                          <p:attrName>ppt_y</p:attrName>
                                        </p:attrNameLst>
                                      </p:cBhvr>
                                      <p:tavLst>
                                        <p:tav tm="0">
                                          <p:val>
                                            <p:strVal val="#ppt_y+1"/>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636"/>
                                        </p:tgtEl>
                                        <p:attrNameLst>
                                          <p:attrName>style.visibility</p:attrName>
                                        </p:attrNameLst>
                                      </p:cBhvr>
                                      <p:to>
                                        <p:strVal val="visible"/>
                                      </p:to>
                                    </p:set>
                                    <p:anim calcmode="lin" valueType="num">
                                      <p:cBhvr additive="base">
                                        <p:cTn id="51" dur="500"/>
                                        <p:tgtEl>
                                          <p:spTgt spid="263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additive="base">
                                        <p:cTn id="56" dur="500" fill="hold"/>
                                        <p:tgtEl>
                                          <p:spTgt spid="2"/>
                                        </p:tgtEl>
                                        <p:attrNameLst>
                                          <p:attrName>ppt_x</p:attrName>
                                        </p:attrNameLst>
                                      </p:cBhvr>
                                      <p:tavLst>
                                        <p:tav tm="0">
                                          <p:val>
                                            <p:strVal val="#ppt_x"/>
                                          </p:val>
                                        </p:tav>
                                        <p:tav tm="100000">
                                          <p:val>
                                            <p:strVal val="#ppt_x"/>
                                          </p:val>
                                        </p:tav>
                                      </p:tavLst>
                                    </p:anim>
                                    <p:anim calcmode="lin" valueType="num">
                                      <p:cBhvr additive="base">
                                        <p:cTn id="5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48"/>
        <p:cNvGrpSpPr/>
        <p:nvPr/>
      </p:nvGrpSpPr>
      <p:grpSpPr>
        <a:xfrm>
          <a:off x="0" y="0"/>
          <a:ext cx="0" cy="0"/>
          <a:chOff x="0" y="0"/>
          <a:chExt cx="0" cy="0"/>
        </a:xfrm>
      </p:grpSpPr>
      <p:sp>
        <p:nvSpPr>
          <p:cNvPr id="2649" name="Google Shape;2649;p9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650" name="Google Shape;2650;p9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651" name="Google Shape;2651;p9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2652" name="Google Shape;2652;p9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2654" name="Google Shape;2654;p98"/>
          <p:cNvSpPr txBox="1"/>
          <p:nvPr/>
        </p:nvSpPr>
        <p:spPr>
          <a:xfrm>
            <a:off x="3808749" y="1775585"/>
            <a:ext cx="4855169" cy="3031599"/>
          </a:xfrm>
          <a:prstGeom prst="rect">
            <a:avLst/>
          </a:prstGeom>
          <a:noFill/>
          <a:ln>
            <a:noFill/>
          </a:ln>
        </p:spPr>
        <p:txBody>
          <a:bodyPr spcFirstLastPara="1" wrap="square" lIns="0" tIns="0" rIns="0" bIns="0" anchor="t" anchorCtr="0">
            <a:spAutoFit/>
          </a:bodyPr>
          <a:lstStyle/>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出差由外國政府、國際組織或其他來源提供膳宿或現金津貼者， 其生活費依下列規定報支：</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0" algn="l" defTabSz="914400" rtl="0" eaLnBrk="1" fontAlgn="auto" latinLnBrk="0" hangingPunct="1">
              <a:lnSpc>
                <a:spcPct val="100000"/>
              </a:lnSpc>
              <a:spcBef>
                <a:spcPts val="600"/>
              </a:spcBef>
              <a:spcAft>
                <a:spcPts val="0"/>
              </a:spcAft>
              <a:buClr>
                <a:srgbClr val="000000"/>
              </a:buClr>
              <a:buSzPts val="1400"/>
              <a:buFont typeface="Noto Sans Symbols"/>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0" algn="l" defTabSz="914400" rtl="0" eaLnBrk="1" fontAlgn="auto" latinLnBrk="0" hangingPunct="1">
              <a:lnSpc>
                <a:spcPct val="100000"/>
              </a:lnSpc>
              <a:spcBef>
                <a:spcPts val="600"/>
              </a:spcBef>
              <a:spcAft>
                <a:spcPts val="0"/>
              </a:spcAft>
              <a:buClr>
                <a:srgbClr val="000000"/>
              </a:buClr>
              <a:buSzPts val="1400"/>
              <a:buFont typeface="Noto Sans Symbols"/>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第</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9</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點扣除項目（其他來源供膳）：</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1"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 早餐（</a:t>
            </a:r>
            <a:r>
              <a:rPr kumimoji="0" lang="en-US" altLang="zh-TW"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4%</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）、中餐（</a:t>
            </a:r>
            <a:r>
              <a:rPr kumimoji="0" lang="en-US" altLang="zh-TW"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8%</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）、晚餐（</a:t>
            </a:r>
            <a:r>
              <a:rPr kumimoji="0" lang="en-US" altLang="zh-TW"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8%</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a:t>
            </a:r>
            <a:endParaRPr kumimoji="0"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生活費額度</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icrosoft JhengHei"/>
                <a:sym typeface="Microsoft JhengHei"/>
              </a:rPr>
              <a:t>：</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icrosoft JhengHei"/>
              <a:sym typeface="Microsoft JhengHei"/>
            </a:endParaRPr>
          </a:p>
          <a:p>
            <a:pPr marL="228600" marR="0" lvl="0" algn="l" defTabSz="914400" rtl="0" eaLnBrk="1" fontAlgn="auto" latinLnBrk="0" hangingPunct="1">
              <a:lnSpc>
                <a:spcPct val="100000"/>
              </a:lnSpc>
              <a:spcBef>
                <a:spcPts val="600"/>
              </a:spcBef>
              <a:spcAft>
                <a:spcPts val="0"/>
              </a:spcAft>
              <a:buClr>
                <a:srgbClr val="000000"/>
              </a:buClr>
              <a:buSzPts val="1400"/>
              <a:tabLst/>
              <a:defRPr/>
            </a:pPr>
            <a:r>
              <a:rPr lang="en-US" altLang="zh-TW" sz="1000" noProof="0" dirty="0">
                <a:latin typeface="新細明體" panose="02020500000000000000" pitchFamily="18" charset="-120"/>
                <a:ea typeface="新細明體" panose="02020500000000000000" pitchFamily="18" charset="-120"/>
                <a:cs typeface="Microsoft JhengHei"/>
                <a:sym typeface="Microsoft JhengHei"/>
              </a:rPr>
              <a:t>1.</a:t>
            </a:r>
            <a:r>
              <a:rPr lang="zh-TW" altLang="en-US" sz="1000" noProof="0" dirty="0">
                <a:latin typeface="新細明體" panose="02020500000000000000" pitchFamily="18" charset="-120"/>
                <a:ea typeface="新細明體" panose="02020500000000000000" pitchFamily="18" charset="-120"/>
                <a:cs typeface="Microsoft JhengHei"/>
                <a:sym typeface="Microsoft JhengHei"/>
              </a:rPr>
              <a:t> </a:t>
            </a:r>
            <a:r>
              <a:rPr kumimoji="0" lang="zh-TW" altLang="en-US"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中央政府各機關派赴國外各地區出差人員 生活費日支數額表</a:t>
            </a:r>
            <a:endParaRPr kumimoji="0" lang="en-US" altLang="zh-TW"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algn="l" defTabSz="914400" rtl="0" eaLnBrk="1" fontAlgn="auto" latinLnBrk="0" hangingPunct="1">
              <a:lnSpc>
                <a:spcPct val="100000"/>
              </a:lnSpc>
              <a:spcBef>
                <a:spcPts val="600"/>
              </a:spcBef>
              <a:spcAft>
                <a:spcPts val="0"/>
              </a:spcAft>
              <a:buClr>
                <a:srgbClr val="000000"/>
              </a:buClr>
              <a:buSzPts val="1400"/>
              <a:tabLst/>
              <a:defRPr/>
            </a:pPr>
            <a:r>
              <a:rPr lang="en-US" altLang="zh-TW" sz="1000" dirty="0">
                <a:latin typeface="Microsoft JhengHei"/>
                <a:ea typeface="Microsoft JhengHei"/>
                <a:cs typeface="Microsoft JhengHei"/>
                <a:sym typeface="Microsoft JhengHei"/>
              </a:rPr>
              <a:t>2.</a:t>
            </a:r>
            <a:r>
              <a:rPr lang="zh-TW" altLang="en-US" sz="1000" dirty="0">
                <a:latin typeface="Microsoft JhengHei"/>
                <a:ea typeface="Microsoft JhengHei"/>
                <a:cs typeface="Microsoft JhengHei"/>
                <a:sym typeface="Microsoft JhengHei"/>
              </a:rPr>
              <a:t> </a:t>
            </a:r>
            <a:r>
              <a:rPr kumimoji="0" lang="zh-TW" altLang="en-US"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中央政府各機關派赴大陸地區、香港及澳門出差人員生活費日支數額表</a:t>
            </a:r>
            <a:endParaRPr kumimoji="0" lang="en-US" altLang="zh-TW"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a:spcBef>
                <a:spcPts val="600"/>
              </a:spcBef>
              <a:buSzPts val="1400"/>
            </a:pPr>
            <a:r>
              <a:rPr lang="en-US" altLang="zh-TW" sz="1000" dirty="0">
                <a:latin typeface="Microsoft JhengHei"/>
                <a:ea typeface="Microsoft JhengHei"/>
                <a:cs typeface="Microsoft JhengHei"/>
                <a:sym typeface="Microsoft JhengHei"/>
              </a:rPr>
              <a:t>3.</a:t>
            </a:r>
            <a:r>
              <a:rPr lang="zh-TW" altLang="en-US" sz="1000" b="1" dirty="0">
                <a:latin typeface="Microsoft JhengHei"/>
                <a:ea typeface="Microsoft JhengHei"/>
                <a:cs typeface="Microsoft JhengHei"/>
                <a:sym typeface="Microsoft JhengHei"/>
              </a:rPr>
              <a:t> </a:t>
            </a:r>
            <a:r>
              <a:rPr lang="zh-TW" altLang="en-US" sz="1000" dirty="0">
                <a:latin typeface="Microsoft JhengHei"/>
                <a:ea typeface="Microsoft JhengHei"/>
                <a:cs typeface="Microsoft JhengHei"/>
                <a:sym typeface="Microsoft JhengHei"/>
              </a:rPr>
              <a:t>中央各機關（含事業機構）派赴國外進修、研究、實習人員補助項目及數額表</a:t>
            </a:r>
            <a:endParaRPr lang="en-US" altLang="zh-TW" sz="1000" dirty="0">
              <a:latin typeface="Microsoft JhengHei"/>
              <a:ea typeface="Microsoft JhengHei"/>
              <a:cs typeface="Microsoft JhengHei"/>
              <a:sym typeface="Microsoft JhengHei"/>
            </a:endParaRPr>
          </a:p>
          <a:p>
            <a:pPr marL="228600">
              <a:spcBef>
                <a:spcPts val="600"/>
              </a:spcBef>
              <a:buSzPts val="1400"/>
            </a:pPr>
            <a:r>
              <a:rPr lang="zh-TW" altLang="en-US" sz="1000" b="1" dirty="0">
                <a:latin typeface="Microsoft JhengHei"/>
                <a:ea typeface="Microsoft JhengHei"/>
                <a:cs typeface="Microsoft JhengHei"/>
                <a:sym typeface="Microsoft JhengHei"/>
              </a:rPr>
              <a:t>    </a:t>
            </a:r>
            <a:r>
              <a:rPr lang="en-US" altLang="zh-TW" sz="1000" b="1" dirty="0">
                <a:latin typeface="Microsoft JhengHei"/>
                <a:ea typeface="Microsoft JhengHei"/>
                <a:cs typeface="Microsoft JhengHei"/>
                <a:sym typeface="Microsoft JhengHei"/>
              </a:rPr>
              <a:t>(</a:t>
            </a:r>
            <a:r>
              <a:rPr lang="zh-TW" altLang="en-US" sz="1000" b="1" dirty="0">
                <a:latin typeface="Microsoft JhengHei"/>
                <a:ea typeface="Microsoft JhengHei"/>
                <a:cs typeface="Microsoft JhengHei"/>
                <a:sym typeface="Microsoft JhengHei"/>
              </a:rPr>
              <a:t>移地研究超過</a:t>
            </a:r>
            <a:r>
              <a:rPr lang="en-US" altLang="zh-TW" sz="1000" b="1" dirty="0">
                <a:latin typeface="Microsoft JhengHei"/>
                <a:ea typeface="Microsoft JhengHei"/>
                <a:cs typeface="Microsoft JhengHei"/>
                <a:sym typeface="Microsoft JhengHei"/>
              </a:rPr>
              <a:t>15</a:t>
            </a:r>
            <a:r>
              <a:rPr lang="zh-TW" altLang="en-US" sz="1000" b="1" dirty="0">
                <a:latin typeface="Microsoft JhengHei"/>
                <a:ea typeface="Microsoft JhengHei"/>
                <a:cs typeface="Microsoft JhengHei"/>
                <a:sym typeface="Microsoft JhengHei"/>
              </a:rPr>
              <a:t>天者</a:t>
            </a:r>
            <a:r>
              <a:rPr lang="en-US" altLang="zh-TW" sz="1000" b="1" dirty="0">
                <a:latin typeface="Microsoft JhengHei"/>
                <a:ea typeface="Microsoft JhengHei"/>
                <a:cs typeface="Microsoft JhengHei"/>
                <a:sym typeface="Microsoft JhengHei"/>
              </a:rPr>
              <a:t>)</a:t>
            </a:r>
            <a:endParaRPr lang="en-US" altLang="zh-TW" sz="1000" dirty="0">
              <a:latin typeface="Microsoft JhengHei"/>
              <a:ea typeface="Microsoft JhengHei"/>
              <a:cs typeface="Microsoft JhengHei"/>
              <a:sym typeface="Microsoft JhengHei"/>
            </a:endParaRPr>
          </a:p>
        </p:txBody>
      </p:sp>
      <p:sp>
        <p:nvSpPr>
          <p:cNvPr id="2655" name="Google Shape;2655;p98"/>
          <p:cNvSpPr/>
          <p:nvPr/>
        </p:nvSpPr>
        <p:spPr>
          <a:xfrm>
            <a:off x="3808749" y="1726987"/>
            <a:ext cx="5081041" cy="3105143"/>
          </a:xfrm>
          <a:prstGeom prst="round2SameRect">
            <a:avLst>
              <a:gd name="adj1" fmla="val 16667"/>
              <a:gd name="adj2" fmla="val 15383"/>
            </a:avLst>
          </a:prstGeom>
          <a:noFill/>
          <a:ln w="34925" cap="flat" cmpd="sng">
            <a:solidFill>
              <a:srgbClr val="8BD7E8"/>
            </a:solidFill>
            <a:prstDash val="solid"/>
            <a:round/>
            <a:headEnd type="none" w="sm" len="sm"/>
            <a:tailEnd type="none" w="sm" len="sm"/>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656" name="Google Shape;2656;p9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657" name="Google Shape;2657;p98"/>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58" name="Google Shape;2658;p98"/>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國外差旅費 </a:t>
            </a: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 </a:t>
            </a: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生活費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659" name="Google Shape;2659;p98"/>
          <p:cNvGraphicFramePr/>
          <p:nvPr>
            <p:extLst>
              <p:ext uri="{D42A27DB-BD31-4B8C-83A1-F6EECF244321}">
                <p14:modId xmlns:p14="http://schemas.microsoft.com/office/powerpoint/2010/main" val="2367594013"/>
              </p:ext>
            </p:extLst>
          </p:nvPr>
        </p:nvGraphicFramePr>
        <p:xfrm>
          <a:off x="-408206" y="1623227"/>
          <a:ext cx="4447771" cy="33158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60" name="Google Shape;2660;p98"/>
          <p:cNvGraphicFramePr/>
          <p:nvPr>
            <p:extLst>
              <p:ext uri="{D42A27DB-BD31-4B8C-83A1-F6EECF244321}">
                <p14:modId xmlns:p14="http://schemas.microsoft.com/office/powerpoint/2010/main" val="3829469451"/>
              </p:ext>
            </p:extLst>
          </p:nvPr>
        </p:nvGraphicFramePr>
        <p:xfrm>
          <a:off x="4101269" y="2298474"/>
          <a:ext cx="4496000" cy="765840"/>
        </p:xfrm>
        <a:graphic>
          <a:graphicData uri="http://schemas.openxmlformats.org/drawingml/2006/table">
            <a:tbl>
              <a:tblPr>
                <a:noFill/>
                <a:tableStyleId>{4E751268-4BBB-464D-860C-81C6A8BF96F4}</a:tableStyleId>
              </a:tblPr>
              <a:tblGrid>
                <a:gridCol w="1298600">
                  <a:extLst>
                    <a:ext uri="{9D8B030D-6E8A-4147-A177-3AD203B41FA5}">
                      <a16:colId xmlns:a16="http://schemas.microsoft.com/office/drawing/2014/main" val="20000"/>
                    </a:ext>
                  </a:extLst>
                </a:gridCol>
                <a:gridCol w="1672600">
                  <a:extLst>
                    <a:ext uri="{9D8B030D-6E8A-4147-A177-3AD203B41FA5}">
                      <a16:colId xmlns:a16="http://schemas.microsoft.com/office/drawing/2014/main" val="20001"/>
                    </a:ext>
                  </a:extLst>
                </a:gridCol>
                <a:gridCol w="1524800">
                  <a:extLst>
                    <a:ext uri="{9D8B030D-6E8A-4147-A177-3AD203B41FA5}">
                      <a16:colId xmlns:a16="http://schemas.microsoft.com/office/drawing/2014/main" val="20002"/>
                    </a:ext>
                  </a:extLst>
                </a:gridCol>
              </a:tblGrid>
              <a:tr h="0">
                <a:tc>
                  <a:txBody>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rgbClr val="262626"/>
                          </a:solidFill>
                          <a:latin typeface="Arial"/>
                          <a:ea typeface="Arial"/>
                          <a:cs typeface="Arial"/>
                          <a:sym typeface="Arial"/>
                        </a:rPr>
                        <a:t>供膳宿</a:t>
                      </a:r>
                      <a:endParaRPr sz="1200" b="1" i="0" u="none" strike="noStrike" cap="none" dirty="0">
                        <a:solidFill>
                          <a:srgbClr val="262626"/>
                        </a:solidFill>
                        <a:latin typeface="Arial"/>
                        <a:ea typeface="Arial"/>
                        <a:cs typeface="Arial"/>
                        <a:sym typeface="Arial"/>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262626"/>
                          </a:solidFill>
                          <a:latin typeface="Microsoft JhengHei"/>
                          <a:ea typeface="Microsoft JhengHei"/>
                          <a:cs typeface="Microsoft JhengHei"/>
                          <a:sym typeface="Microsoft JhengHei"/>
                        </a:rPr>
                        <a:t>供膳不供宿</a:t>
                      </a:r>
                      <a:endParaRPr sz="12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262626"/>
                          </a:solidFill>
                          <a:latin typeface="Microsoft JhengHei"/>
                          <a:ea typeface="Microsoft JhengHei"/>
                          <a:cs typeface="Microsoft JhengHei"/>
                          <a:sym typeface="Microsoft JhengHei"/>
                        </a:rPr>
                        <a:t>供宿不供膳</a:t>
                      </a:r>
                      <a:endParaRPr sz="12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210850">
                <a:tc>
                  <a:txBody>
                    <a:bodyPr/>
                    <a:lstStyle/>
                    <a:p>
                      <a:pPr marL="0" marR="0" lvl="0" indent="0" algn="ctr" rtl="0">
                        <a:lnSpc>
                          <a:spcPct val="100000"/>
                        </a:lnSpc>
                        <a:spcBef>
                          <a:spcPts val="0"/>
                        </a:spcBef>
                        <a:spcAft>
                          <a:spcPts val="0"/>
                        </a:spcAft>
                        <a:buNone/>
                      </a:pPr>
                      <a:r>
                        <a:rPr lang="zh-TW" sz="1200" b="1" u="none" strike="noStrike" cap="none" dirty="0">
                          <a:latin typeface="Arial"/>
                          <a:ea typeface="Arial"/>
                          <a:cs typeface="Arial"/>
                          <a:sym typeface="Arial"/>
                        </a:rPr>
                        <a:t>10%</a:t>
                      </a:r>
                      <a:endParaRPr dirty="0"/>
                    </a:p>
                    <a:p>
                      <a:pPr marL="0" marR="0" lvl="0" indent="0" algn="ctr" rtl="0">
                        <a:lnSpc>
                          <a:spcPct val="100000"/>
                        </a:lnSpc>
                        <a:spcBef>
                          <a:spcPts val="0"/>
                        </a:spcBef>
                        <a:spcAft>
                          <a:spcPts val="0"/>
                        </a:spcAft>
                        <a:buNone/>
                      </a:pPr>
                      <a:r>
                        <a:rPr lang="zh-TW" sz="1200" b="1" u="none" strike="noStrike" cap="none" dirty="0">
                          <a:latin typeface="Arial"/>
                          <a:ea typeface="Arial"/>
                          <a:cs typeface="Arial"/>
                          <a:sym typeface="Arial"/>
                        </a:rPr>
                        <a:t>(零用費)</a:t>
                      </a:r>
                      <a:endParaRPr sz="1200" b="1" u="none" strike="noStrike" cap="none" dirty="0">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ctr" rtl="0">
                        <a:lnSpc>
                          <a:spcPct val="100000"/>
                        </a:lnSpc>
                        <a:spcBef>
                          <a:spcPts val="0"/>
                        </a:spcBef>
                        <a:spcAft>
                          <a:spcPts val="0"/>
                        </a:spcAft>
                        <a:buNone/>
                      </a:pPr>
                      <a:r>
                        <a:rPr lang="zh-TW" sz="1200" b="1" i="0" u="none" strike="noStrike" cap="none">
                          <a:solidFill>
                            <a:srgbClr val="000000"/>
                          </a:solidFill>
                          <a:latin typeface="Arial"/>
                          <a:ea typeface="Arial"/>
                          <a:cs typeface="Arial"/>
                          <a:sym typeface="Arial"/>
                        </a:rPr>
                        <a:t>80%</a:t>
                      </a:r>
                      <a:endParaRPr dirty="0"/>
                    </a:p>
                    <a:p>
                      <a:pPr marL="0" marR="0" lvl="0" indent="0" algn="ctr" rtl="0">
                        <a:lnSpc>
                          <a:spcPct val="100000"/>
                        </a:lnSpc>
                        <a:spcBef>
                          <a:spcPts val="0"/>
                        </a:spcBef>
                        <a:spcAft>
                          <a:spcPts val="0"/>
                        </a:spcAft>
                        <a:buNone/>
                      </a:pPr>
                      <a:r>
                        <a:rPr lang="zh-TW" sz="1200" b="1" i="0" u="none" strike="noStrike" cap="none">
                          <a:solidFill>
                            <a:srgbClr val="000000"/>
                          </a:solidFill>
                          <a:latin typeface="Arial"/>
                          <a:ea typeface="Arial"/>
                          <a:cs typeface="Arial"/>
                          <a:sym typeface="Arial"/>
                        </a:rPr>
                        <a:t>(住70% + 零10%)</a:t>
                      </a:r>
                      <a:endParaRPr sz="1200" b="1" i="0" u="none" strike="noStrike" cap="none" dirty="0">
                        <a:solidFill>
                          <a:srgbClr val="000000"/>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ctr" rtl="0">
                        <a:lnSpc>
                          <a:spcPct val="100000"/>
                        </a:lnSpc>
                        <a:spcBef>
                          <a:spcPts val="0"/>
                        </a:spcBef>
                        <a:spcAft>
                          <a:spcPts val="0"/>
                        </a:spcAft>
                        <a:buNone/>
                      </a:pPr>
                      <a:r>
                        <a:rPr lang="zh-TW" sz="1100" b="1" i="0" u="none" strike="noStrike" cap="none" dirty="0">
                          <a:solidFill>
                            <a:srgbClr val="000000"/>
                          </a:solidFill>
                          <a:latin typeface="Arial"/>
                          <a:ea typeface="Arial"/>
                          <a:cs typeface="Arial"/>
                          <a:sym typeface="Arial"/>
                        </a:rPr>
                        <a:t>30%</a:t>
                      </a:r>
                      <a:endParaRPr dirty="0"/>
                    </a:p>
                    <a:p>
                      <a:pPr marL="0" marR="0" lvl="0" indent="0" algn="ctr" rtl="0">
                        <a:lnSpc>
                          <a:spcPct val="100000"/>
                        </a:lnSpc>
                        <a:spcBef>
                          <a:spcPts val="0"/>
                        </a:spcBef>
                        <a:spcAft>
                          <a:spcPts val="0"/>
                        </a:spcAft>
                        <a:buNone/>
                      </a:pPr>
                      <a:r>
                        <a:rPr lang="zh-TW" sz="1100" b="1" i="0" u="none" strike="noStrike" cap="none" dirty="0">
                          <a:solidFill>
                            <a:srgbClr val="000000"/>
                          </a:solidFill>
                          <a:latin typeface="Arial"/>
                          <a:ea typeface="Arial"/>
                          <a:cs typeface="Arial"/>
                          <a:sym typeface="Arial"/>
                        </a:rPr>
                        <a:t>(膳20% + 零10%)</a:t>
                      </a:r>
                      <a:endParaRPr sz="1100" b="1" i="0" u="none" strike="noStrike" cap="none" dirty="0">
                        <a:solidFill>
                          <a:srgbClr val="000000"/>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bl>
          </a:graphicData>
        </a:graphic>
      </p:graphicFrame>
      <p:sp>
        <p:nvSpPr>
          <p:cNvPr id="13" name="投影片編號版面配置區 2">
            <a:extLst>
              <a:ext uri="{FF2B5EF4-FFF2-40B4-BE49-F238E27FC236}">
                <a16:creationId xmlns:a16="http://schemas.microsoft.com/office/drawing/2014/main" id="{D4F2E1FF-6BEF-4B4D-8203-FBEC4C2043F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74</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55"/>
                                        </p:tgtEl>
                                        <p:attrNameLst>
                                          <p:attrName>style.visibility</p:attrName>
                                        </p:attrNameLst>
                                      </p:cBhvr>
                                      <p:to>
                                        <p:strVal val="visible"/>
                                      </p:to>
                                    </p:set>
                                    <p:animEffect transition="in" filter="fade">
                                      <p:cBhvr>
                                        <p:cTn id="7" dur="600"/>
                                        <p:tgtEl>
                                          <p:spTgt spid="2655"/>
                                        </p:tgtEl>
                                      </p:cBhvr>
                                    </p:animEffect>
                                  </p:childTnLst>
                                </p:cTn>
                              </p:par>
                              <p:par>
                                <p:cTn id="8" presetID="2" presetClass="entr" presetSubtype="4" fill="hold" nodeType="withEffect">
                                  <p:stCondLst>
                                    <p:cond delay="0"/>
                                  </p:stCondLst>
                                  <p:childTnLst>
                                    <p:set>
                                      <p:cBhvr>
                                        <p:cTn id="9" dur="1" fill="hold">
                                          <p:stCondLst>
                                            <p:cond delay="0"/>
                                          </p:stCondLst>
                                        </p:cTn>
                                        <p:tgtEl>
                                          <p:spTgt spid="2654"/>
                                        </p:tgtEl>
                                        <p:attrNameLst>
                                          <p:attrName>style.visibility</p:attrName>
                                        </p:attrNameLst>
                                      </p:cBhvr>
                                      <p:to>
                                        <p:strVal val="visible"/>
                                      </p:to>
                                    </p:set>
                                    <p:anim calcmode="lin" valueType="num">
                                      <p:cBhvr additive="base">
                                        <p:cTn id="10" dur="500"/>
                                        <p:tgtEl>
                                          <p:spTgt spid="26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sp>
        <p:nvSpPr>
          <p:cNvPr id="2665" name="Google Shape;2665;p99"/>
          <p:cNvSpPr/>
          <p:nvPr/>
        </p:nvSpPr>
        <p:spPr>
          <a:xfrm>
            <a:off x="6116149" y="3425527"/>
            <a:ext cx="2552922" cy="100741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66" name="Google Shape;2666;p99"/>
          <p:cNvSpPr/>
          <p:nvPr/>
        </p:nvSpPr>
        <p:spPr>
          <a:xfrm>
            <a:off x="6071902" y="1814951"/>
            <a:ext cx="2552922" cy="100741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67" name="Google Shape;2667;p99"/>
          <p:cNvSpPr/>
          <p:nvPr/>
        </p:nvSpPr>
        <p:spPr>
          <a:xfrm>
            <a:off x="972272" y="3440574"/>
            <a:ext cx="2552922" cy="100741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68" name="Google Shape;2668;p99"/>
          <p:cNvSpPr/>
          <p:nvPr/>
        </p:nvSpPr>
        <p:spPr>
          <a:xfrm>
            <a:off x="957521" y="1829998"/>
            <a:ext cx="2552922" cy="100741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69" name="Google Shape;2669;p9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670" name="Google Shape;2670;p9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671" name="Google Shape;2671;p9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2672" name="Google Shape;2672;p9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2673" name="Google Shape;2673;p99"/>
          <p:cNvSpPr txBox="1"/>
          <p:nvPr/>
        </p:nvSpPr>
        <p:spPr>
          <a:xfrm>
            <a:off x="3770773" y="2237486"/>
            <a:ext cx="1832795"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rPr>
              <a:t>購票證明（</a:t>
            </a:r>
            <a:r>
              <a:rPr kumimoji="0" lang="en-US" altLang="zh-TW"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3</a:t>
            </a:r>
            <a:r>
              <a:rPr kumimoji="0" lang="zh-TW" altLang="en-US" sz="18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rPr>
              <a:t>擇</a:t>
            </a:r>
            <a:r>
              <a:rPr kumimoji="0" lang="en-US" altLang="zh-TW"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1</a:t>
            </a:r>
            <a:r>
              <a:rPr kumimoji="0" lang="zh-TW" altLang="en-US" sz="18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74" name="Google Shape;2674;p9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675" name="Google Shape;2675;p99"/>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76" name="Google Shape;2676;p99"/>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國外差旅費 </a:t>
            </a: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 </a:t>
            </a: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辦公費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677" name="Google Shape;2677;p99"/>
          <p:cNvGraphicFramePr/>
          <p:nvPr>
            <p:extLst>
              <p:ext uri="{D42A27DB-BD31-4B8C-83A1-F6EECF244321}">
                <p14:modId xmlns:p14="http://schemas.microsoft.com/office/powerpoint/2010/main" val="4009483752"/>
              </p:ext>
            </p:extLst>
          </p:nvPr>
        </p:nvGraphicFramePr>
        <p:xfrm>
          <a:off x="2567389" y="1557494"/>
          <a:ext cx="4239562" cy="3160642"/>
        </p:xfrm>
        <a:graphic>
          <a:graphicData uri="http://schemas.openxmlformats.org/drawingml/2006/chart">
            <c:chart xmlns:c="http://schemas.openxmlformats.org/drawingml/2006/chart" xmlns:r="http://schemas.openxmlformats.org/officeDocument/2006/relationships" r:id="rId4"/>
          </a:graphicData>
        </a:graphic>
      </p:graphicFrame>
      <p:sp>
        <p:nvSpPr>
          <p:cNvPr id="2678" name="Google Shape;2678;p99"/>
          <p:cNvSpPr txBox="1"/>
          <p:nvPr/>
        </p:nvSpPr>
        <p:spPr>
          <a:xfrm>
            <a:off x="1040045" y="1874454"/>
            <a:ext cx="2485149" cy="96295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8571"/>
              </a:lnSpc>
              <a:spcBef>
                <a:spcPts val="0"/>
              </a:spcBef>
              <a:spcAft>
                <a:spcPts val="0"/>
              </a:spcAft>
              <a:buClr>
                <a:srgbClr val="000000"/>
              </a:buClr>
              <a:buSzPts val="1400"/>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✔護照費、簽證費、黃皮書費、預防針費、結匯手續費及機場服務費</a:t>
            </a:r>
            <a:endParaRPr kumimoji="0" sz="1400" b="0" i="0" u="none" strike="noStrike" kern="0" cap="none" spc="0" normalizeH="0" baseline="0" noProof="0" dirty="0">
              <a:ln>
                <a:noFill/>
              </a:ln>
              <a:solidFill>
                <a:srgbClr val="63696F"/>
              </a:solidFill>
              <a:effectLst/>
              <a:uLnTx/>
              <a:uFillTx/>
              <a:latin typeface="Microsoft JhengHei"/>
              <a:ea typeface="Microsoft JhengHei"/>
              <a:cs typeface="Microsoft JhengHei"/>
              <a:sym typeface="Microsoft JhengHei"/>
            </a:endParaRPr>
          </a:p>
        </p:txBody>
      </p:sp>
      <p:sp>
        <p:nvSpPr>
          <p:cNvPr id="2679" name="Google Shape;2679;p99"/>
          <p:cNvSpPr txBox="1"/>
          <p:nvPr/>
        </p:nvSpPr>
        <p:spPr>
          <a:xfrm>
            <a:off x="1054796" y="3485030"/>
            <a:ext cx="2244033" cy="96295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8571"/>
              </a:lnSpc>
              <a:spcBef>
                <a:spcPts val="0"/>
              </a:spcBef>
              <a:spcAft>
                <a:spcPts val="0"/>
              </a:spcAft>
              <a:buClr>
                <a:srgbClr val="000000"/>
              </a:buClr>
              <a:buSzPts val="1400"/>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✔一天上限</a:t>
            </a:r>
            <a:r>
              <a:rPr kumimoji="0" lang="en-US" altLang="zh-TW"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600</a:t>
            </a: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400" b="0" i="0" u="none" strike="noStrike" kern="0" cap="none" spc="0" normalizeH="0" baseline="0" noProof="0" dirty="0">
              <a:ln>
                <a:noFill/>
              </a:ln>
              <a:solidFill>
                <a:srgbClr val="63696F"/>
              </a:solidFill>
              <a:effectLst/>
              <a:uLnTx/>
              <a:uFillTx/>
              <a:latin typeface="Microsoft JhengHei"/>
              <a:ea typeface="Microsoft JhengHei"/>
              <a:cs typeface="Microsoft JhengHei"/>
              <a:sym typeface="Microsoft JhengHei"/>
            </a:endParaRPr>
          </a:p>
          <a:p>
            <a:pPr marL="0" marR="0" lvl="0" indent="0" algn="l" defTabSz="914400" rtl="0" eaLnBrk="1" fontAlgn="auto" latinLnBrk="0" hangingPunct="1">
              <a:lnSpc>
                <a:spcPct val="148571"/>
              </a:lnSpc>
              <a:spcBef>
                <a:spcPts val="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禮品費、交際費、計程車費、租車費等費用</a:t>
            </a:r>
            <a:endParaRPr kumimoji="0" sz="1400" b="0" i="0" u="none" strike="noStrike" kern="0" cap="none" spc="0" normalizeH="0" baseline="0" noProof="0" dirty="0">
              <a:ln>
                <a:noFill/>
              </a:ln>
              <a:solidFill>
                <a:srgbClr val="63696F"/>
              </a:solidFill>
              <a:effectLst/>
              <a:uLnTx/>
              <a:uFillTx/>
              <a:latin typeface="Microsoft JhengHei"/>
              <a:ea typeface="Microsoft JhengHei"/>
              <a:cs typeface="Microsoft JhengHei"/>
              <a:sym typeface="Microsoft JhengHei"/>
            </a:endParaRPr>
          </a:p>
        </p:txBody>
      </p:sp>
      <p:sp>
        <p:nvSpPr>
          <p:cNvPr id="2680" name="Google Shape;2680;p99"/>
          <p:cNvSpPr txBox="1"/>
          <p:nvPr/>
        </p:nvSpPr>
        <p:spPr>
          <a:xfrm>
            <a:off x="6272410" y="1859407"/>
            <a:ext cx="2352414" cy="64197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✔保險額度</a:t>
            </a:r>
            <a:r>
              <a:rPr kumimoji="0" lang="en-US" altLang="zh-TW"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400</a:t>
            </a: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萬元，以共同供應契約費率表為報支上限</a:t>
            </a:r>
            <a:endParaRPr kumimoji="0" sz="1400" b="0" i="0" u="none" strike="noStrike" kern="0" cap="none" spc="0" normalizeH="0" baseline="0" noProof="0" dirty="0">
              <a:ln>
                <a:noFill/>
              </a:ln>
              <a:solidFill>
                <a:srgbClr val="63696F"/>
              </a:solidFill>
              <a:effectLst/>
              <a:uLnTx/>
              <a:uFillTx/>
              <a:latin typeface="Microsoft JhengHei"/>
              <a:ea typeface="Microsoft JhengHei"/>
              <a:cs typeface="Microsoft JhengHei"/>
              <a:sym typeface="Microsoft JhengHei"/>
            </a:endParaRPr>
          </a:p>
        </p:txBody>
      </p:sp>
      <p:sp>
        <p:nvSpPr>
          <p:cNvPr id="2681" name="Google Shape;2681;p99"/>
          <p:cNvSpPr txBox="1"/>
          <p:nvPr/>
        </p:nvSpPr>
        <p:spPr>
          <a:xfrm>
            <a:off x="6316657" y="3469983"/>
            <a:ext cx="2244033" cy="64197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✔報名、註冊、郵電、翻譯及運費等費用</a:t>
            </a:r>
            <a:endParaRPr kumimoji="0" sz="1400" b="0" i="0" u="none" strike="noStrike" kern="0" cap="none" spc="0" normalizeH="0" baseline="0" noProof="0" dirty="0">
              <a:ln>
                <a:noFill/>
              </a:ln>
              <a:solidFill>
                <a:srgbClr val="63696F"/>
              </a:solidFill>
              <a:effectLst/>
              <a:uLnTx/>
              <a:uFillTx/>
              <a:latin typeface="Microsoft JhengHei"/>
              <a:ea typeface="Microsoft JhengHei"/>
              <a:cs typeface="Microsoft JhengHei"/>
              <a:sym typeface="Microsoft JhengHei"/>
            </a:endParaRPr>
          </a:p>
        </p:txBody>
      </p:sp>
      <p:sp>
        <p:nvSpPr>
          <p:cNvPr id="2682" name="Google Shape;2682;p99"/>
          <p:cNvSpPr txBox="1"/>
          <p:nvPr/>
        </p:nvSpPr>
        <p:spPr>
          <a:xfrm>
            <a:off x="2223908" y="1453733"/>
            <a:ext cx="4869900" cy="215444"/>
          </a:xfrm>
          <a:prstGeom prst="rect">
            <a:avLst/>
          </a:prstGeom>
          <a:noFill/>
          <a:ln>
            <a:noFill/>
          </a:ln>
        </p:spPr>
        <p:txBody>
          <a:bodyPr spcFirstLastPara="1" wrap="square" lIns="0" tIns="0" rIns="0" bIns="0" anchor="t" anchorCtr="0">
            <a:spAutoFit/>
          </a:bodyPr>
          <a:lstStyle/>
          <a:p>
            <a:pPr marL="228600" marR="0" lvl="0" indent="-228600" algn="ctr"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Arial"/>
                <a:ea typeface="Arial"/>
                <a:cs typeface="Arial"/>
                <a:sym typeface="Arial"/>
              </a:rPr>
              <a:t>辦公費需檢附</a:t>
            </a:r>
            <a:r>
              <a:rPr lang="zh-TW" altLang="en-US" dirty="0"/>
              <a:t>原始單據，限額內</a:t>
            </a:r>
            <a:r>
              <a:rPr kumimoji="0" lang="zh-TW" altLang="en-US" sz="1400" b="0" i="0" u="none" strike="noStrike" kern="0" cap="none" spc="0" normalizeH="0" baseline="0" noProof="0" dirty="0">
                <a:ln>
                  <a:noFill/>
                </a:ln>
                <a:solidFill>
                  <a:srgbClr val="FF00FF"/>
                </a:solidFill>
                <a:effectLst/>
                <a:uLnTx/>
                <a:uFillTx/>
                <a:latin typeface="Arial"/>
                <a:ea typeface="Arial"/>
                <a:cs typeface="Arial"/>
                <a:sym typeface="Arial"/>
              </a:rPr>
              <a:t>覈實報支</a:t>
            </a:r>
            <a:endParaRPr kumimoji="0" sz="1400" b="0" i="0" u="none" strike="noStrike" kern="0" cap="none" spc="0" normalizeH="0" baseline="0" noProof="0" dirty="0">
              <a:ln>
                <a:noFill/>
              </a:ln>
              <a:solidFill>
                <a:srgbClr val="FF00FF"/>
              </a:solidFill>
              <a:effectLst/>
              <a:uLnTx/>
              <a:uFillTx/>
              <a:latin typeface="Arial"/>
              <a:ea typeface="Arial"/>
              <a:cs typeface="Arial"/>
              <a:sym typeface="Arial"/>
            </a:endParaRPr>
          </a:p>
        </p:txBody>
      </p:sp>
      <p:sp>
        <p:nvSpPr>
          <p:cNvPr id="2683" name="Google Shape;2683;p99"/>
          <p:cNvSpPr txBox="1"/>
          <p:nvPr/>
        </p:nvSpPr>
        <p:spPr>
          <a:xfrm>
            <a:off x="2137018" y="4651715"/>
            <a:ext cx="5887776" cy="200055"/>
          </a:xfrm>
          <a:prstGeom prst="rect">
            <a:avLst/>
          </a:prstGeom>
          <a:noFill/>
          <a:ln>
            <a:noFill/>
          </a:ln>
        </p:spPr>
        <p:txBody>
          <a:bodyPr spcFirstLastPara="1" wrap="square" lIns="0" tIns="0" rIns="0" bIns="0" anchor="t" anchorCtr="0">
            <a:spAutoFit/>
          </a:bodyPr>
          <a:lstStyle/>
          <a:p>
            <a:pPr lvl="0" algn="ctr">
              <a:defRPr/>
            </a:pPr>
            <a:r>
              <a:rPr kumimoji="0" lang="zh-TW" altLang="en-US" sz="1300" b="0" i="0" u="none" strike="noStrike" kern="0" cap="none" spc="0" normalizeH="0" baseline="0" noProof="0" dirty="0">
                <a:ln>
                  <a:noFill/>
                </a:ln>
                <a:solidFill>
                  <a:srgbClr val="000000"/>
                </a:solidFill>
                <a:effectLst/>
                <a:uLnTx/>
                <a:uFillTx/>
                <a:sym typeface="Arial"/>
              </a:rPr>
              <a:t>❗移地研究不得報支</a:t>
            </a:r>
            <a:r>
              <a:rPr kumimoji="0" lang="zh-TW" altLang="en-US" sz="1300" b="0" i="0" u="none" strike="noStrike" kern="0" cap="none" spc="0" normalizeH="0" baseline="0" noProof="0" dirty="0">
                <a:ln>
                  <a:noFill/>
                </a:ln>
                <a:solidFill>
                  <a:srgbClr val="FF00FF"/>
                </a:solidFill>
                <a:effectLst/>
                <a:uLnTx/>
                <a:uFillTx/>
                <a:sym typeface="Arial"/>
              </a:rPr>
              <a:t>行政費（報名費及註冊費除外）</a:t>
            </a:r>
            <a:r>
              <a:rPr kumimoji="0" lang="zh-TW" altLang="en-US" sz="1300" b="0" i="0" u="none" strike="noStrike" kern="0" cap="none" spc="0" normalizeH="0" baseline="0" noProof="0" dirty="0">
                <a:ln>
                  <a:noFill/>
                </a:ln>
                <a:solidFill>
                  <a:schemeClr val="tx1"/>
                </a:solidFill>
                <a:effectLst/>
                <a:uLnTx/>
                <a:uFillTx/>
                <a:sym typeface="Arial"/>
              </a:rPr>
              <a:t>、</a:t>
            </a:r>
            <a:r>
              <a:rPr lang="zh-TW" altLang="en-US" sz="1300" dirty="0">
                <a:solidFill>
                  <a:srgbClr val="FF00FF"/>
                </a:solidFill>
              </a:rPr>
              <a:t>保險費</a:t>
            </a:r>
            <a:r>
              <a:rPr lang="zh-TW" altLang="en-US" sz="1300" dirty="0">
                <a:solidFill>
                  <a:schemeClr val="tx1"/>
                </a:solidFill>
              </a:rPr>
              <a:t>、</a:t>
            </a:r>
            <a:r>
              <a:rPr kumimoji="0" lang="zh-TW" altLang="en-US" sz="1300" b="0" i="0" u="none" strike="noStrike" kern="0" cap="none" spc="0" normalizeH="0" baseline="0" noProof="0" dirty="0">
                <a:ln>
                  <a:noFill/>
                </a:ln>
                <a:solidFill>
                  <a:srgbClr val="FF00FF"/>
                </a:solidFill>
                <a:effectLst/>
                <a:uLnTx/>
                <a:uFillTx/>
                <a:sym typeface="Arial"/>
              </a:rPr>
              <a:t>禮品交際及雜費</a:t>
            </a:r>
            <a:endParaRPr kumimoji="0" lang="en-US" altLang="zh-TW" sz="1300" b="0" i="0" u="none" strike="noStrike" kern="0" cap="none" spc="0" normalizeH="0" baseline="0" noProof="0" dirty="0">
              <a:ln>
                <a:noFill/>
              </a:ln>
              <a:solidFill>
                <a:schemeClr val="tx1"/>
              </a:solidFill>
              <a:effectLst/>
              <a:uLnTx/>
              <a:uFillTx/>
              <a:sym typeface="Arial"/>
            </a:endParaRPr>
          </a:p>
        </p:txBody>
      </p:sp>
      <p:sp>
        <p:nvSpPr>
          <p:cNvPr id="22" name="投影片編號版面配置區 2">
            <a:extLst>
              <a:ext uri="{FF2B5EF4-FFF2-40B4-BE49-F238E27FC236}">
                <a16:creationId xmlns:a16="http://schemas.microsoft.com/office/drawing/2014/main" id="{C2204F8B-703A-451E-A561-7EFBB8158FBC}"/>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75</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3"/>
                                        </p:tgtEl>
                                        <p:attrNameLst>
                                          <p:attrName>style.visibility</p:attrName>
                                        </p:attrNameLst>
                                      </p:cBhvr>
                                      <p:to>
                                        <p:strVal val="visible"/>
                                      </p:to>
                                    </p:set>
                                    <p:animEffect transition="in" filter="fade">
                                      <p:cBhvr>
                                        <p:cTn id="7" dur="600"/>
                                        <p:tgtEl>
                                          <p:spTgt spid="2673"/>
                                        </p:tgtEl>
                                      </p:cBhvr>
                                    </p:animEffect>
                                  </p:childTnLst>
                                </p:cTn>
                              </p:par>
                              <p:par>
                                <p:cTn id="8" presetID="1" presetClass="entr" presetSubtype="0" fill="hold" nodeType="withEffect">
                                  <p:stCondLst>
                                    <p:cond delay="0"/>
                                  </p:stCondLst>
                                  <p:childTnLst>
                                    <p:set>
                                      <p:cBhvr>
                                        <p:cTn id="9" dur="1" fill="hold">
                                          <p:stCondLst>
                                            <p:cond delay="0"/>
                                          </p:stCondLst>
                                        </p:cTn>
                                        <p:tgtEl>
                                          <p:spTgt spid="267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66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67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66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68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6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8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66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68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grpSp>
        <p:nvGrpSpPr>
          <p:cNvPr id="1792" name="Google Shape;1792;p68"/>
          <p:cNvGrpSpPr/>
          <p:nvPr/>
        </p:nvGrpSpPr>
        <p:grpSpPr>
          <a:xfrm>
            <a:off x="988307" y="1557277"/>
            <a:ext cx="809047" cy="686927"/>
            <a:chOff x="0" y="-28575"/>
            <a:chExt cx="433534" cy="368095"/>
          </a:xfrm>
        </p:grpSpPr>
        <p:sp>
          <p:nvSpPr>
            <p:cNvPr id="1793" name="Google Shape;1793;p6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94" name="Google Shape;1794;p6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795" name="Google Shape;1795;p6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796" name="Google Shape;1796;p6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97" name="Google Shape;1797;p68"/>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798" name="Google Shape;1798;p68"/>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99" name="Google Shape;1799;p68"/>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00" name="Google Shape;1800;p6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01" name="Google Shape;1801;p68"/>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802" name="Google Shape;1802;p68"/>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03" name="Google Shape;1803;p6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1804" name="Google Shape;1804;p68"/>
          <p:cNvSpPr/>
          <p:nvPr/>
        </p:nvSpPr>
        <p:spPr>
          <a:xfrm>
            <a:off x="3946218" y="960863"/>
            <a:ext cx="1251564" cy="41667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05" name="Google Shape;1805;p68"/>
          <p:cNvSpPr txBox="1"/>
          <p:nvPr/>
        </p:nvSpPr>
        <p:spPr>
          <a:xfrm>
            <a:off x="4264279" y="1093483"/>
            <a:ext cx="6140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郵資</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1806" name="Google Shape;1806;p68"/>
          <p:cNvGraphicFramePr/>
          <p:nvPr>
            <p:extLst>
              <p:ext uri="{D42A27DB-BD31-4B8C-83A1-F6EECF244321}">
                <p14:modId xmlns:p14="http://schemas.microsoft.com/office/powerpoint/2010/main" val="4282295677"/>
              </p:ext>
            </p:extLst>
          </p:nvPr>
        </p:nvGraphicFramePr>
        <p:xfrm>
          <a:off x="966868" y="2337827"/>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95000"/>
                        </a:lnSpc>
                        <a:spcBef>
                          <a:spcPts val="0"/>
                        </a:spcBef>
                        <a:spcAft>
                          <a:spcPts val="0"/>
                        </a:spcAft>
                        <a:buClr>
                          <a:srgbClr val="000000"/>
                        </a:buClr>
                        <a:buSzPts val="16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購買票品證明單</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95000"/>
                        </a:lnSpc>
                        <a:spcBef>
                          <a:spcPts val="0"/>
                        </a:spcBef>
                        <a:spcAft>
                          <a:spcPts val="0"/>
                        </a:spcAft>
                        <a:buClr>
                          <a:srgbClr val="000000"/>
                        </a:buClr>
                        <a:buSzPts val="1600"/>
                        <a:buFont typeface="Noto Sans Symbols"/>
                        <a:buChar char="■"/>
                      </a:pPr>
                      <a:r>
                        <a:rPr lang="zh-TW" sz="1400" b="0" i="0" u="none" strike="noStrike" cap="none" dirty="0">
                          <a:solidFill>
                            <a:srgbClr val="FF00FF"/>
                          </a:solidFill>
                          <a:latin typeface="Microsoft JhengHei"/>
                          <a:ea typeface="Microsoft JhengHei"/>
                          <a:cs typeface="Microsoft JhengHei"/>
                          <a:sym typeface="Microsoft JhengHei"/>
                        </a:rPr>
                        <a:t>包裹執據</a:t>
                      </a:r>
                      <a:r>
                        <a:rPr lang="zh-TW" sz="1400" b="0" i="0" u="none" strike="noStrike" cap="none" dirty="0">
                          <a:solidFill>
                            <a:schemeClr val="dk1"/>
                          </a:solidFill>
                          <a:latin typeface="Microsoft JhengHei"/>
                          <a:ea typeface="Microsoft JhengHei"/>
                          <a:cs typeface="Microsoft JhengHei"/>
                          <a:sym typeface="Microsoft JhengHei"/>
                        </a:rPr>
                        <a:t>不是原始憑證</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807" name="Google Shape;1807;p68"/>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1808" name="Google Shape;1808;p68"/>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1809" name="Google Shape;1809;p68"/>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1810" name="Google Shape;1810;p68"/>
          <p:cNvGrpSpPr/>
          <p:nvPr/>
        </p:nvGrpSpPr>
        <p:grpSpPr>
          <a:xfrm>
            <a:off x="4642248" y="1561239"/>
            <a:ext cx="809047" cy="686927"/>
            <a:chOff x="0" y="-28575"/>
            <a:chExt cx="433534" cy="368095"/>
          </a:xfrm>
        </p:grpSpPr>
        <p:sp>
          <p:nvSpPr>
            <p:cNvPr id="1811" name="Google Shape;1811;p6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12" name="Google Shape;1812;p6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13" name="Google Shape;1813;p68"/>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1814" name="Google Shape;1814;p68"/>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1815" name="Google Shape;1815;p68"/>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pic>
        <p:nvPicPr>
          <p:cNvPr id="26" name="圖片 25">
            <a:extLst>
              <a:ext uri="{FF2B5EF4-FFF2-40B4-BE49-F238E27FC236}">
                <a16:creationId xmlns:a16="http://schemas.microsoft.com/office/drawing/2014/main" id="{7425F19D-4BCC-40C0-AE33-3B7B25DEBE7E}"/>
              </a:ext>
            </a:extLst>
          </p:cNvPr>
          <p:cNvPicPr>
            <a:picLocks noChangeAspect="1"/>
          </p:cNvPicPr>
          <p:nvPr/>
        </p:nvPicPr>
        <p:blipFill>
          <a:blip r:embed="rId7"/>
          <a:stretch>
            <a:fillRect/>
          </a:stretch>
        </p:blipFill>
        <p:spPr>
          <a:xfrm>
            <a:off x="7055664" y="696272"/>
            <a:ext cx="1725064" cy="4303698"/>
          </a:xfrm>
          <a:prstGeom prst="rect">
            <a:avLst/>
          </a:prstGeom>
        </p:spPr>
      </p:pic>
      <p:pic>
        <p:nvPicPr>
          <p:cNvPr id="27" name="圖片 26">
            <a:extLst>
              <a:ext uri="{FF2B5EF4-FFF2-40B4-BE49-F238E27FC236}">
                <a16:creationId xmlns:a16="http://schemas.microsoft.com/office/drawing/2014/main" id="{249CB124-6ACD-480D-9CF0-7CE7F0E85B91}"/>
              </a:ext>
            </a:extLst>
          </p:cNvPr>
          <p:cNvPicPr>
            <a:picLocks noChangeAspect="1"/>
          </p:cNvPicPr>
          <p:nvPr/>
        </p:nvPicPr>
        <p:blipFill rotWithShape="1">
          <a:blip r:embed="rId8"/>
          <a:srcRect l="1184" t="3296" r="1324" b="2751"/>
          <a:stretch/>
        </p:blipFill>
        <p:spPr>
          <a:xfrm>
            <a:off x="812108" y="2951123"/>
            <a:ext cx="5372486" cy="2093644"/>
          </a:xfrm>
          <a:prstGeom prst="rect">
            <a:avLst/>
          </a:prstGeom>
        </p:spPr>
      </p:pic>
      <p:sp>
        <p:nvSpPr>
          <p:cNvPr id="28" name="投影片編號版面配置區 2">
            <a:extLst>
              <a:ext uri="{FF2B5EF4-FFF2-40B4-BE49-F238E27FC236}">
                <a16:creationId xmlns:a16="http://schemas.microsoft.com/office/drawing/2014/main" id="{BFD769C4-057D-4DC0-99F1-88D7FD22880F}"/>
              </a:ext>
            </a:extLst>
          </p:cNvPr>
          <p:cNvSpPr txBox="1">
            <a:spLocks/>
          </p:cNvSpPr>
          <p:nvPr/>
        </p:nvSpPr>
        <p:spPr>
          <a:xfrm>
            <a:off x="5984673" y="4863520"/>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76</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grpSp>
        <p:nvGrpSpPr>
          <p:cNvPr id="1820" name="Google Shape;1820;p69"/>
          <p:cNvGrpSpPr/>
          <p:nvPr/>
        </p:nvGrpSpPr>
        <p:grpSpPr>
          <a:xfrm>
            <a:off x="988307" y="1557277"/>
            <a:ext cx="809047" cy="686927"/>
            <a:chOff x="0" y="-28575"/>
            <a:chExt cx="433534" cy="368095"/>
          </a:xfrm>
        </p:grpSpPr>
        <p:sp>
          <p:nvSpPr>
            <p:cNvPr id="1821" name="Google Shape;1821;p6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22" name="Google Shape;1822;p6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23" name="Google Shape;1823;p6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824" name="Google Shape;1824;p6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25" name="Google Shape;1825;p69"/>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826" name="Google Shape;1826;p69"/>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27" name="Google Shape;1827;p69"/>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28" name="Google Shape;1828;p6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29" name="Google Shape;1829;p69"/>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830" name="Google Shape;1830;p69"/>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31" name="Google Shape;1831;p6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1832" name="Google Shape;1832;p69"/>
          <p:cNvSpPr/>
          <p:nvPr/>
        </p:nvSpPr>
        <p:spPr>
          <a:xfrm>
            <a:off x="3543078" y="930835"/>
            <a:ext cx="2057844" cy="439293"/>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33" name="Google Shape;1833;p69"/>
          <p:cNvSpPr txBox="1"/>
          <p:nvPr/>
        </p:nvSpPr>
        <p:spPr>
          <a:xfrm>
            <a:off x="3648010" y="1093483"/>
            <a:ext cx="1847981"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電話費、通信費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1834" name="Google Shape;1834;p69"/>
          <p:cNvGraphicFramePr/>
          <p:nvPr>
            <p:extLst>
              <p:ext uri="{D42A27DB-BD31-4B8C-83A1-F6EECF244321}">
                <p14:modId xmlns:p14="http://schemas.microsoft.com/office/powerpoint/2010/main" val="2877653613"/>
              </p:ext>
            </p:extLst>
          </p:nvPr>
        </p:nvGraphicFramePr>
        <p:xfrm>
          <a:off x="966868" y="2337827"/>
          <a:ext cx="7210250" cy="2461071"/>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00000"/>
                        </a:lnSpc>
                        <a:spcBef>
                          <a:spcPts val="0"/>
                        </a:spcBef>
                        <a:spcAft>
                          <a:spcPts val="0"/>
                        </a:spcAft>
                        <a:buClr>
                          <a:srgbClr val="000000"/>
                        </a:buClr>
                        <a:buSzPts val="16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「電子發票證明聯」</a:t>
                      </a:r>
                      <a:endParaRPr lang="en-US" altLang="zh-TW" sz="1400" u="none" strike="noStrike" cap="none" dirty="0">
                        <a:solidFill>
                          <a:srgbClr val="191919"/>
                        </a:solidFill>
                        <a:latin typeface="Microsoft JhengHei"/>
                        <a:ea typeface="Microsoft JhengHei"/>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600"/>
                        <a:buFont typeface="Noto Sans Symbols"/>
                        <a:buNone/>
                        <a:tabLst/>
                        <a:defRPr/>
                      </a:pPr>
                      <a:r>
                        <a:rPr lang="zh-TW" altLang="en-US" sz="1400" u="none" strike="noStrike" cap="none" dirty="0">
                          <a:solidFill>
                            <a:srgbClr val="191919"/>
                          </a:solidFill>
                          <a:latin typeface="Microsoft JhengHei"/>
                          <a:ea typeface="Microsoft JhengHei"/>
                          <a:cs typeface="Microsoft JhengHei"/>
                          <a:sym typeface="Microsoft JhengHei"/>
                        </a:rPr>
                        <a:t>或</a:t>
                      </a:r>
                      <a:endParaRPr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00000"/>
                        </a:lnSpc>
                        <a:spcBef>
                          <a:spcPts val="0"/>
                        </a:spcBef>
                        <a:spcAft>
                          <a:spcPts val="0"/>
                        </a:spcAft>
                        <a:buClr>
                          <a:srgbClr val="000000"/>
                        </a:buClr>
                        <a:buSzPts val="16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 「繳費通知單」加蓋「繳費證明章戳」或「取得代收款專用繳款證明」</a:t>
                      </a:r>
                      <a:endParaRPr lang="en-US" altLang="zh-TW" sz="1400" u="none" strike="noStrike" cap="none" dirty="0">
                        <a:solidFill>
                          <a:srgbClr val="191919"/>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6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或</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00000"/>
                        </a:lnSpc>
                        <a:spcBef>
                          <a:spcPts val="0"/>
                        </a:spcBef>
                        <a:spcAft>
                          <a:spcPts val="0"/>
                        </a:spcAft>
                        <a:buClr>
                          <a:srgbClr val="000000"/>
                        </a:buClr>
                        <a:buSzPts val="1600"/>
                        <a:buFont typeface="Noto Sans Symbols"/>
                        <a:buChar char="■"/>
                      </a:pPr>
                      <a:r>
                        <a:rPr lang="zh-TW" altLang="zh-TW" sz="1400" u="none" strike="noStrike" cap="none" dirty="0">
                          <a:solidFill>
                            <a:srgbClr val="191919"/>
                          </a:solidFill>
                          <a:latin typeface="Microsoft JhengHei"/>
                          <a:ea typeface="Microsoft JhengHei"/>
                          <a:cs typeface="Microsoft JhengHei"/>
                          <a:sym typeface="Microsoft JhengHei"/>
                        </a:rPr>
                        <a:t>本校開立的「自行收納款項</a:t>
                      </a:r>
                      <a:r>
                        <a:rPr lang="zh-TW" altLang="en-US" sz="1400" u="none" strike="noStrike" cap="none" dirty="0">
                          <a:solidFill>
                            <a:srgbClr val="191919"/>
                          </a:solidFill>
                          <a:latin typeface="Microsoft JhengHei"/>
                          <a:ea typeface="Microsoft JhengHei"/>
                          <a:cs typeface="Microsoft JhengHei"/>
                          <a:sym typeface="Microsoft JhengHei"/>
                        </a:rPr>
                        <a:t>統一</a:t>
                      </a:r>
                      <a:r>
                        <a:rPr lang="zh-TW" altLang="zh-TW" sz="1400" u="none" strike="noStrike" cap="none" dirty="0">
                          <a:solidFill>
                            <a:srgbClr val="191919"/>
                          </a:solidFill>
                          <a:latin typeface="Microsoft JhengHei"/>
                          <a:ea typeface="Microsoft JhengHei"/>
                          <a:cs typeface="Microsoft JhengHei"/>
                          <a:sym typeface="Microsoft JhengHei"/>
                        </a:rPr>
                        <a:t>收據」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00000"/>
                        </a:lnSpc>
                        <a:spcBef>
                          <a:spcPts val="0"/>
                        </a:spcBef>
                        <a:spcAft>
                          <a:spcPts val="0"/>
                        </a:spcAft>
                        <a:buClr>
                          <a:srgbClr val="000000"/>
                        </a:buClr>
                        <a:buSzPts val="1600"/>
                        <a:buFont typeface="Noto Sans Symbols"/>
                        <a:buChar char="■"/>
                      </a:pP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20000"/>
                        </a:lnSpc>
                        <a:spcBef>
                          <a:spcPts val="0"/>
                        </a:spcBef>
                        <a:spcAft>
                          <a:spcPts val="0"/>
                        </a:spcAft>
                        <a:buClr>
                          <a:srgbClr val="000000"/>
                        </a:buClr>
                        <a:buSzPts val="1600"/>
                        <a:buFont typeface="Noto Sans Symbols"/>
                        <a:buChar char="■"/>
                      </a:pPr>
                      <a:r>
                        <a:rPr lang="zh-TW" sz="1400" b="0" i="0" u="none" strike="noStrike" cap="none" dirty="0">
                          <a:solidFill>
                            <a:schemeClr val="dk1"/>
                          </a:solidFill>
                          <a:latin typeface="Microsoft JhengHei"/>
                          <a:ea typeface="Microsoft JhengHei"/>
                          <a:cs typeface="Microsoft JhengHei"/>
                          <a:sym typeface="Microsoft JhengHei"/>
                        </a:rPr>
                        <a:t>包含門號月租費、通話費、簡訊費、傳輸費、網際網路費等費用，但</a:t>
                      </a:r>
                      <a:r>
                        <a:rPr lang="zh-TW" altLang="en-US" sz="1400" u="none" strike="noStrike" cap="none" dirty="0">
                          <a:solidFill>
                            <a:srgbClr val="FF00FF"/>
                          </a:solidFill>
                          <a:latin typeface="Microsoft JhengHei"/>
                          <a:ea typeface="Microsoft JhengHei"/>
                          <a:cs typeface="Microsoft JhengHei"/>
                          <a:sym typeface="Microsoft JhengHei"/>
                        </a:rPr>
                        <a:t>住宅家用電話不得報支</a:t>
                      </a:r>
                      <a:r>
                        <a:rPr lang="zh-TW" sz="1400" b="0" i="0" u="none" strike="noStrike" cap="none" dirty="0">
                          <a:solidFill>
                            <a:schemeClr val="dk1"/>
                          </a:solidFill>
                          <a:latin typeface="Microsoft JhengHei"/>
                          <a:ea typeface="Microsoft JhengHei"/>
                          <a:cs typeface="Microsoft JhengHei"/>
                          <a:sym typeface="Microsoft JhengHei"/>
                        </a:rPr>
                        <a:t>。</a:t>
                      </a:r>
                      <a:endParaRPr sz="1400" b="0" i="0" u="none" strike="noStrike" cap="none" dirty="0">
                        <a:solidFill>
                          <a:schemeClr val="dk1"/>
                        </a:solidFill>
                        <a:latin typeface="Microsoft JhengHei"/>
                        <a:ea typeface="Microsoft JhengHei"/>
                        <a:cs typeface="Microsoft JhengHei"/>
                        <a:sym typeface="Microsoft JhengHei"/>
                      </a:endParaRPr>
                    </a:p>
                    <a:p>
                      <a:pPr marL="171450" marR="0" lvl="0" indent="-69850" algn="l" rtl="0">
                        <a:lnSpc>
                          <a:spcPct val="120000"/>
                        </a:lnSpc>
                        <a:spcBef>
                          <a:spcPts val="0"/>
                        </a:spcBef>
                        <a:spcAft>
                          <a:spcPts val="0"/>
                        </a:spcAft>
                        <a:buClr>
                          <a:srgbClr val="000000"/>
                        </a:buClr>
                        <a:buSzPts val="1600"/>
                        <a:buFont typeface="Noto Sans Symbols"/>
                        <a:buNone/>
                      </a:pPr>
                      <a:endParaRPr sz="1200" b="0" i="0" u="none" strike="noStrike" cap="none" dirty="0">
                        <a:solidFill>
                          <a:schemeClr val="dk1"/>
                        </a:solidFill>
                        <a:latin typeface="Microsoft JhengHei"/>
                        <a:ea typeface="Microsoft JhengHei"/>
                        <a:cs typeface="Microsoft JhengHei"/>
                        <a:sym typeface="Microsoft JhengHei"/>
                      </a:endParaRPr>
                    </a:p>
                    <a:p>
                      <a:pPr marL="171450" marR="0" lvl="0" indent="-171450" algn="l" rtl="0">
                        <a:lnSpc>
                          <a:spcPct val="120000"/>
                        </a:lnSpc>
                        <a:spcBef>
                          <a:spcPts val="0"/>
                        </a:spcBef>
                        <a:spcAft>
                          <a:spcPts val="0"/>
                        </a:spcAft>
                        <a:buClr>
                          <a:srgbClr val="000000"/>
                        </a:buClr>
                        <a:buSzPts val="1600"/>
                        <a:buFont typeface="Noto Sans Symbols"/>
                        <a:buChar char="■"/>
                      </a:pPr>
                      <a:r>
                        <a:rPr lang="zh-TW" sz="1400" b="0" i="0" u="none" strike="noStrike" cap="none" dirty="0">
                          <a:solidFill>
                            <a:schemeClr val="dk1"/>
                          </a:solidFill>
                          <a:latin typeface="Microsoft JhengHei"/>
                          <a:ea typeface="Microsoft JhengHei"/>
                          <a:cs typeface="Microsoft JhengHei"/>
                          <a:sym typeface="Microsoft JhengHei"/>
                        </a:rPr>
                        <a:t>行動電話：限於「以本校登記之門號」。</a:t>
                      </a:r>
                      <a:endParaRPr lang="en-US" altLang="zh-TW" sz="1400" b="0" i="0" u="none" strike="noStrike" cap="none" dirty="0">
                        <a:solidFill>
                          <a:schemeClr val="dk1"/>
                        </a:solidFill>
                        <a:latin typeface="Microsoft JhengHei"/>
                        <a:ea typeface="Microsoft JhengHei"/>
                        <a:cs typeface="Microsoft JhengHei"/>
                        <a:sym typeface="Microsoft JhengHei"/>
                      </a:endParaRPr>
                    </a:p>
                    <a:p>
                      <a:pPr marL="171450" marR="0" lvl="0" indent="-171450" algn="l" rtl="0">
                        <a:lnSpc>
                          <a:spcPct val="120000"/>
                        </a:lnSpc>
                        <a:spcBef>
                          <a:spcPts val="0"/>
                        </a:spcBef>
                        <a:spcAft>
                          <a:spcPts val="0"/>
                        </a:spcAft>
                        <a:buClr>
                          <a:srgbClr val="000000"/>
                        </a:buClr>
                        <a:buSzPts val="1600"/>
                        <a:buFont typeface="Noto Sans Symbols"/>
                        <a:buChar char="■"/>
                      </a:pPr>
                      <a:r>
                        <a:rPr lang="zh-TW" sz="1400" b="0" i="0" u="none" strike="noStrike" cap="none" dirty="0">
                          <a:solidFill>
                            <a:schemeClr val="dk1"/>
                          </a:solidFill>
                          <a:latin typeface="Microsoft JhengHei"/>
                          <a:ea typeface="Microsoft JhengHei"/>
                          <a:cs typeface="Microsoft JhengHei"/>
                          <a:sym typeface="Microsoft JhengHei"/>
                        </a:rPr>
                        <a:t>每月行動電話通信費金額以500元為原則，超出者須簽請校長核定並以1,000元為上限，超過核定金額部分，由使用人自行負擔。</a:t>
                      </a: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835" name="Google Shape;1835;p69"/>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1836" name="Google Shape;1836;p69"/>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1837" name="Google Shape;1837;p69"/>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1838" name="Google Shape;1838;p69"/>
          <p:cNvGrpSpPr/>
          <p:nvPr/>
        </p:nvGrpSpPr>
        <p:grpSpPr>
          <a:xfrm>
            <a:off x="4642248" y="1561239"/>
            <a:ext cx="809047" cy="686927"/>
            <a:chOff x="0" y="-28575"/>
            <a:chExt cx="433534" cy="368095"/>
          </a:xfrm>
        </p:grpSpPr>
        <p:sp>
          <p:nvSpPr>
            <p:cNvPr id="1839" name="Google Shape;1839;p6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40" name="Google Shape;1840;p6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41" name="Google Shape;1841;p69"/>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1842" name="Google Shape;1842;p69"/>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1843" name="Google Shape;1843;p69"/>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923202F9-5332-456E-8D3F-2D82BAC047B9}"/>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77</a:t>
            </a:fld>
            <a:endParaRPr lang="zh-TW" altLang="en-US" sz="1000" dirty="0">
              <a:solidFill>
                <a:schemeClr val="tx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87"/>
        <p:cNvGrpSpPr/>
        <p:nvPr/>
      </p:nvGrpSpPr>
      <p:grpSpPr>
        <a:xfrm>
          <a:off x="0" y="0"/>
          <a:ext cx="0" cy="0"/>
          <a:chOff x="0" y="0"/>
          <a:chExt cx="0" cy="0"/>
        </a:xfrm>
      </p:grpSpPr>
      <p:sp>
        <p:nvSpPr>
          <p:cNvPr id="2688" name="Google Shape;2688;p100"/>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2689" name="Google Shape;2689;p100"/>
          <p:cNvGrpSpPr/>
          <p:nvPr/>
        </p:nvGrpSpPr>
        <p:grpSpPr>
          <a:xfrm>
            <a:off x="988307" y="1557277"/>
            <a:ext cx="809047" cy="686927"/>
            <a:chOff x="0" y="-28575"/>
            <a:chExt cx="433534" cy="368095"/>
          </a:xfrm>
        </p:grpSpPr>
        <p:sp>
          <p:nvSpPr>
            <p:cNvPr id="2690" name="Google Shape;2690;p10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91" name="Google Shape;2691;p10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692" name="Google Shape;2692;p100"/>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693" name="Google Shape;2693;p10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694" name="Google Shape;2694;p100"/>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695" name="Google Shape;2695;p100"/>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696" name="Google Shape;2696;p100"/>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697" name="Google Shape;2697;p10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698" name="Google Shape;2698;p100"/>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699" name="Google Shape;2699;p100"/>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00" name="Google Shape;2700;p100"/>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三、各項經費報支重點及應檢附資料</a:t>
            </a:r>
            <a:endParaRPr sz="2400" b="1" i="0" u="none" strike="noStrike" cap="none" dirty="0">
              <a:solidFill>
                <a:srgbClr val="191919"/>
              </a:solidFill>
              <a:latin typeface="Microsoft JhengHei"/>
              <a:ea typeface="Microsoft JhengHei"/>
              <a:cs typeface="Microsoft JhengHei"/>
              <a:sym typeface="Microsoft JhengHei"/>
            </a:endParaRPr>
          </a:p>
        </p:txBody>
      </p:sp>
      <p:sp>
        <p:nvSpPr>
          <p:cNvPr id="2701" name="Google Shape;2701;p100"/>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rtl="0">
              <a:lnSpc>
                <a:spcPct val="103333"/>
              </a:lnSpc>
              <a:spcBef>
                <a:spcPts val="0"/>
              </a:spcBef>
              <a:spcAft>
                <a:spcPts val="0"/>
              </a:spcAft>
              <a:buNone/>
            </a:pPr>
            <a:r>
              <a:rPr lang="zh-TW" sz="1800" b="1" i="0" u="none" strike="noStrike" cap="none">
                <a:solidFill>
                  <a:srgbClr val="0C0C0C"/>
                </a:solidFill>
                <a:latin typeface="Microsoft JhengHei"/>
                <a:ea typeface="Microsoft JhengHei"/>
                <a:cs typeface="Microsoft JhengHei"/>
                <a:sym typeface="Microsoft JhengHei"/>
              </a:rPr>
              <a:t>彈性支用額度</a:t>
            </a:r>
            <a:endParaRPr sz="1800" b="1" i="0" u="none" strike="noStrike" cap="none" dirty="0">
              <a:solidFill>
                <a:srgbClr val="0C0C0C"/>
              </a:solidFill>
              <a:latin typeface="Microsoft JhengHei"/>
              <a:ea typeface="Microsoft JhengHei"/>
              <a:cs typeface="Microsoft JhengHei"/>
              <a:sym typeface="Microsoft JhengHei"/>
            </a:endParaRPr>
          </a:p>
        </p:txBody>
      </p:sp>
      <p:graphicFrame>
        <p:nvGraphicFramePr>
          <p:cNvPr id="2702" name="Google Shape;2702;p100"/>
          <p:cNvGraphicFramePr/>
          <p:nvPr>
            <p:extLst>
              <p:ext uri="{D42A27DB-BD31-4B8C-83A1-F6EECF244321}">
                <p14:modId xmlns:p14="http://schemas.microsoft.com/office/powerpoint/2010/main" val="2365982846"/>
              </p:ext>
            </p:extLst>
          </p:nvPr>
        </p:nvGraphicFramePr>
        <p:xfrm>
          <a:off x="686708" y="2221916"/>
          <a:ext cx="8203108" cy="2563560"/>
        </p:xfrm>
        <a:graphic>
          <a:graphicData uri="http://schemas.openxmlformats.org/drawingml/2006/table">
            <a:tbl>
              <a:tblPr>
                <a:noFill/>
                <a:tableStyleId>{4E751268-4BBB-464D-860C-81C6A8BF96F4}</a:tableStyleId>
              </a:tblPr>
              <a:tblGrid>
                <a:gridCol w="3975727">
                  <a:extLst>
                    <a:ext uri="{9D8B030D-6E8A-4147-A177-3AD203B41FA5}">
                      <a16:colId xmlns:a16="http://schemas.microsoft.com/office/drawing/2014/main" val="20000"/>
                    </a:ext>
                  </a:extLst>
                </a:gridCol>
                <a:gridCol w="4227381">
                  <a:extLst>
                    <a:ext uri="{9D8B030D-6E8A-4147-A177-3AD203B41FA5}">
                      <a16:colId xmlns:a16="http://schemas.microsoft.com/office/drawing/2014/main" val="20001"/>
                    </a:ext>
                  </a:extLst>
                </a:gridCol>
              </a:tblGrid>
              <a:tr h="2355425">
                <a:tc>
                  <a:txBody>
                    <a:bodyPr/>
                    <a:lstStyle/>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191919"/>
                          </a:solidFill>
                          <a:latin typeface="Microsoft JhengHei"/>
                          <a:ea typeface="Microsoft JhengHei"/>
                          <a:cs typeface="Arial"/>
                          <a:sym typeface="Arial"/>
                        </a:rPr>
                        <a:t>可使用之額度請詳核定清單。</a:t>
                      </a:r>
                      <a:endParaRPr sz="1400" b="0" i="0" u="none" strike="noStrike" cap="none" dirty="0">
                        <a:solidFill>
                          <a:srgbClr val="191919"/>
                        </a:solidFill>
                        <a:latin typeface="Microsoft JhengHei"/>
                        <a:ea typeface="Microsoft JhengHei"/>
                        <a:cs typeface="Arial"/>
                        <a:sym typeface="Arial"/>
                      </a:endParaRPr>
                    </a:p>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191919"/>
                          </a:solidFill>
                          <a:latin typeface="Microsoft JhengHei"/>
                          <a:ea typeface="Microsoft JhengHei"/>
                          <a:cs typeface="Arial"/>
                          <a:sym typeface="Arial"/>
                        </a:rPr>
                        <a:t>報支經費方式 </a:t>
                      </a:r>
                      <a:r>
                        <a:rPr lang="en-US" altLang="zh-TW" sz="1400" b="0" i="0" u="none" strike="noStrike" cap="none" dirty="0">
                          <a:solidFill>
                            <a:srgbClr val="191919"/>
                          </a:solidFill>
                          <a:latin typeface="Microsoft JhengHei"/>
                          <a:ea typeface="Microsoft JhengHei"/>
                          <a:cs typeface="Arial"/>
                          <a:sym typeface="Arial"/>
                        </a:rPr>
                        <a:t>:</a:t>
                      </a:r>
                      <a:endParaRPr sz="1400" b="0" i="0" u="none" strike="noStrike" cap="none" dirty="0">
                        <a:solidFill>
                          <a:srgbClr val="191919"/>
                        </a:solidFill>
                        <a:latin typeface="Microsoft JhengHei"/>
                        <a:ea typeface="Microsoft JhengHei"/>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1.</a:t>
                      </a:r>
                      <a:r>
                        <a:rPr lang="zh-TW" altLang="en-US" sz="1400" b="0" i="0" u="none" strike="noStrike" cap="none" dirty="0">
                          <a:solidFill>
                            <a:srgbClr val="191919"/>
                          </a:solidFill>
                          <a:latin typeface="Microsoft JhengHei"/>
                          <a:ea typeface="Microsoft JhengHei"/>
                          <a:cs typeface="Arial"/>
                          <a:sym typeface="Arial"/>
                        </a:rPr>
                        <a:t>憑證需單獨黏貼於支出憑證黏存單上，</a:t>
                      </a:r>
                      <a:endParaRPr lang="en-US" altLang="zh-TW" sz="1400" b="0" i="0" u="none" strike="noStrike" cap="none" dirty="0">
                        <a:solidFill>
                          <a:srgbClr val="191919"/>
                        </a:solidFill>
                        <a:latin typeface="Microsoft JhengHei"/>
                        <a:ea typeface="Microsoft JhengHei"/>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a:t>
                      </a:r>
                      <a:r>
                        <a:rPr lang="zh-TW" altLang="en-US" sz="1400" b="0" i="0" u="none" strike="noStrike" cap="none" dirty="0">
                          <a:solidFill>
                            <a:srgbClr val="191919"/>
                          </a:solidFill>
                          <a:latin typeface="Microsoft JhengHei"/>
                          <a:ea typeface="Microsoft JhengHei"/>
                          <a:cs typeface="Arial"/>
                          <a:sym typeface="Arial"/>
                        </a:rPr>
                        <a:t>不得與業務費單據一併黏貼。</a:t>
                      </a:r>
                      <a:endParaRPr lang="en-US" altLang="zh-TW" sz="1400" b="0" i="0" u="none" strike="noStrike" cap="none" dirty="0">
                        <a:solidFill>
                          <a:srgbClr val="191919"/>
                        </a:solidFill>
                        <a:latin typeface="Microsoft JhengHei"/>
                        <a:ea typeface="Microsoft JhengHei"/>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2.</a:t>
                      </a:r>
                      <a:r>
                        <a:rPr lang="zh-TW" altLang="en-US" sz="1400" b="0" i="0" u="none" strike="noStrike" cap="none" dirty="0">
                          <a:solidFill>
                            <a:srgbClr val="191919"/>
                          </a:solidFill>
                          <a:latin typeface="Microsoft JhengHei"/>
                          <a:ea typeface="Microsoft JhengHei"/>
                          <a:cs typeface="Arial"/>
                          <a:sym typeface="Arial"/>
                        </a:rPr>
                        <a:t>支出憑證黏存單上的「預算科目」欄位</a:t>
                      </a:r>
                      <a:endParaRPr lang="en-US" altLang="zh-TW" sz="1400" b="0" i="0" u="none" strike="noStrike" cap="none" dirty="0">
                        <a:solidFill>
                          <a:srgbClr val="191919"/>
                        </a:solidFill>
                        <a:latin typeface="Microsoft JhengHei"/>
                        <a:ea typeface="Microsoft JhengHei"/>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a:t>
                      </a:r>
                      <a:r>
                        <a:rPr lang="zh-TW" altLang="en-US" sz="1400" b="0" i="0" u="none" strike="noStrike" cap="none" dirty="0">
                          <a:solidFill>
                            <a:srgbClr val="191919"/>
                          </a:solidFill>
                          <a:latin typeface="Microsoft JhengHei"/>
                          <a:ea typeface="Microsoft JhengHei"/>
                          <a:cs typeface="Arial"/>
                          <a:sym typeface="Arial"/>
                        </a:rPr>
                        <a:t>註明為「</a:t>
                      </a:r>
                      <a:r>
                        <a:rPr lang="zh-TW" altLang="en-US" sz="1400" b="0" i="0" u="none" strike="noStrike" cap="none" dirty="0">
                          <a:solidFill>
                            <a:srgbClr val="FF0000"/>
                          </a:solidFill>
                          <a:latin typeface="Microsoft JhengHei"/>
                          <a:ea typeface="Microsoft JhengHei"/>
                          <a:cs typeface="Arial"/>
                          <a:sym typeface="Arial"/>
                        </a:rPr>
                        <a:t>動支彈性支用額度</a:t>
                      </a:r>
                      <a:r>
                        <a:rPr lang="zh-TW" altLang="en-US" sz="1400" b="0" i="0" u="none" strike="noStrike" cap="none" dirty="0">
                          <a:solidFill>
                            <a:srgbClr val="191919"/>
                          </a:solidFill>
                          <a:latin typeface="Microsoft JhengHei"/>
                          <a:ea typeface="Microsoft JhengHei"/>
                          <a:cs typeface="Arial"/>
                          <a:sym typeface="Arial"/>
                        </a:rPr>
                        <a:t>」。</a:t>
                      </a:r>
                      <a:endParaRPr lang="en-US" altLang="zh-TW" sz="1400" b="0" i="0" u="none" strike="noStrike" cap="none" dirty="0">
                        <a:solidFill>
                          <a:srgbClr val="191919"/>
                        </a:solidFill>
                        <a:latin typeface="Microsoft JhengHei"/>
                        <a:ea typeface="Microsoft JhengHei"/>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3.</a:t>
                      </a:r>
                      <a:r>
                        <a:rPr lang="zh-TW" altLang="en-US" sz="1400" b="0" i="0" u="none" strike="noStrike" cap="none" dirty="0">
                          <a:solidFill>
                            <a:srgbClr val="191919"/>
                          </a:solidFill>
                          <a:latin typeface="Microsoft JhengHei"/>
                          <a:ea typeface="Microsoft JhengHei"/>
                          <a:cs typeface="Arial"/>
                          <a:sym typeface="Arial"/>
                        </a:rPr>
                        <a:t>報支油料費，請檢附相關里程資訊及</a:t>
                      </a:r>
                      <a:endParaRPr lang="en-US" altLang="zh-TW" sz="1400" b="0" i="0" u="none" strike="noStrike" cap="none" dirty="0">
                        <a:solidFill>
                          <a:srgbClr val="191919"/>
                        </a:solidFill>
                        <a:latin typeface="Microsoft JhengHei"/>
                        <a:ea typeface="Microsoft JhengHei"/>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a:t>
                      </a:r>
                      <a:r>
                        <a:rPr lang="zh-TW" altLang="en-US" sz="1400" b="0" i="0" u="none" strike="noStrike" cap="none" dirty="0">
                          <a:solidFill>
                            <a:srgbClr val="191919"/>
                          </a:solidFill>
                          <a:latin typeface="Microsoft JhengHei"/>
                          <a:ea typeface="Microsoft JhengHei"/>
                          <a:cs typeface="Arial"/>
                          <a:sym typeface="Arial"/>
                        </a:rPr>
                        <a:t>註明油資計算方式。</a:t>
                      </a:r>
                      <a:endParaRPr sz="1400" b="0" i="0" u="none" strike="noStrike" cap="none" dirty="0">
                        <a:solidFill>
                          <a:srgbClr val="191919"/>
                        </a:solidFill>
                        <a:latin typeface="Microsoft JhengHei"/>
                        <a:ea typeface="Microsoft JhengHei"/>
                        <a:sym typeface="Arial"/>
                      </a:endParaRPr>
                    </a:p>
                    <a:p>
                      <a:pPr marL="342900" marR="0" lvl="0" indent="-25400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1" indent="-342900" algn="just" rtl="0">
                        <a:lnSpc>
                          <a:spcPct val="100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接待</a:t>
                      </a:r>
                      <a:r>
                        <a:rPr lang="zh-TW" sz="1400" b="1" i="0" u="none" strike="noStrike" cap="none" dirty="0">
                          <a:solidFill>
                            <a:srgbClr val="FF00FF"/>
                          </a:solidFill>
                          <a:latin typeface="微軟正黑體" panose="020B0604030504040204" pitchFamily="34" charset="-120"/>
                          <a:ea typeface="微軟正黑體" panose="020B0604030504040204" pitchFamily="34" charset="-120"/>
                          <a:cs typeface="Arial"/>
                          <a:sym typeface="Arial"/>
                        </a:rPr>
                        <a:t>國外訪賓</a:t>
                      </a: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之餐敘及饋贈、或國際交流。</a:t>
                      </a:r>
                      <a:endParaRPr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a:p>
                      <a:pPr marL="342900" marR="0" lvl="1" indent="-342900" algn="just" rtl="0">
                        <a:lnSpc>
                          <a:spcPct val="100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同一執行機構人員</a:t>
                      </a:r>
                      <a:r>
                        <a:rPr lang="zh-TW" sz="1400" b="0" i="0" u="none" strike="noStrike" cap="none" dirty="0">
                          <a:solidFill>
                            <a:srgbClr val="9900FF"/>
                          </a:solidFill>
                          <a:latin typeface="微軟正黑體" panose="020B0604030504040204" pitchFamily="34" charset="-120"/>
                          <a:ea typeface="微軟正黑體" panose="020B0604030504040204" pitchFamily="34" charset="-120"/>
                          <a:cs typeface="Arial"/>
                          <a:sym typeface="Arial"/>
                        </a:rPr>
                        <a:t>(非計畫內相關人員)</a:t>
                      </a: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支援計畫研究相關會議之諮詢或文件資料之撰稿、審查等，得認定為外聘專家學者，支給</a:t>
                      </a:r>
                      <a:r>
                        <a:rPr lang="zh-TW" sz="1400" b="0" i="0" u="none" strike="noStrike" cap="none" dirty="0">
                          <a:solidFill>
                            <a:srgbClr val="FF00FF"/>
                          </a:solidFill>
                          <a:latin typeface="微軟正黑體" panose="020B0604030504040204" pitchFamily="34" charset="-120"/>
                          <a:ea typeface="微軟正黑體" panose="020B0604030504040204" pitchFamily="34" charset="-120"/>
                          <a:cs typeface="Arial"/>
                          <a:sym typeface="Arial"/>
                        </a:rPr>
                        <a:t>出席費、稿費或審查費。</a:t>
                      </a:r>
                      <a:endParaRPr sz="1400" b="0" i="0" u="none" strike="noStrike" cap="none" dirty="0">
                        <a:solidFill>
                          <a:srgbClr val="FF00FF"/>
                        </a:solidFill>
                        <a:latin typeface="微軟正黑體" panose="020B0604030504040204" pitchFamily="34" charset="-120"/>
                        <a:ea typeface="微軟正黑體" panose="020B0604030504040204" pitchFamily="34" charset="-120"/>
                        <a:cs typeface="Arial"/>
                        <a:sym typeface="Arial"/>
                      </a:endParaRPr>
                    </a:p>
                    <a:p>
                      <a:pPr marL="342900" marR="0" lvl="1" indent="-342900" algn="just" rtl="0">
                        <a:lnSpc>
                          <a:spcPct val="100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同一執行機構人員</a:t>
                      </a:r>
                      <a:r>
                        <a:rPr lang="zh-TW" sz="1400" b="0" i="0" u="none" strike="noStrike" cap="none" dirty="0">
                          <a:solidFill>
                            <a:srgbClr val="9900FF"/>
                          </a:solidFill>
                          <a:latin typeface="微軟正黑體" panose="020B0604030504040204" pitchFamily="34" charset="-120"/>
                          <a:ea typeface="微軟正黑體" panose="020B0604030504040204" pitchFamily="34" charset="-120"/>
                          <a:cs typeface="Arial"/>
                          <a:sym typeface="Arial"/>
                        </a:rPr>
                        <a:t>(非計畫內相關人員)</a:t>
                      </a: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支援計畫研究相關講座，以</a:t>
                      </a:r>
                      <a:r>
                        <a:rPr lang="zh-TW" sz="1400" b="0" i="0" u="none" strike="noStrike" cap="none" dirty="0">
                          <a:solidFill>
                            <a:srgbClr val="FF00FF"/>
                          </a:solidFill>
                          <a:latin typeface="微軟正黑體" panose="020B0604030504040204" pitchFamily="34" charset="-120"/>
                          <a:ea typeface="微軟正黑體" panose="020B0604030504040204" pitchFamily="34" charset="-120"/>
                          <a:cs typeface="Arial"/>
                          <a:sym typeface="Arial"/>
                        </a:rPr>
                        <a:t>外聘人員標準</a:t>
                      </a: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支給</a:t>
                      </a:r>
                      <a:r>
                        <a:rPr lang="zh-TW" sz="1400" b="0" i="0" u="none" strike="noStrike" cap="none" dirty="0">
                          <a:solidFill>
                            <a:srgbClr val="FF00FF"/>
                          </a:solidFill>
                          <a:latin typeface="微軟正黑體" panose="020B0604030504040204" pitchFamily="34" charset="-120"/>
                          <a:ea typeface="微軟正黑體" panose="020B0604030504040204" pitchFamily="34" charset="-120"/>
                          <a:cs typeface="Arial"/>
                          <a:sym typeface="Arial"/>
                        </a:rPr>
                        <a:t>鐘點費</a:t>
                      </a: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a:t>
                      </a:r>
                      <a:endParaRPr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a:p>
                      <a:pPr marL="342900" marR="0" lvl="1" indent="-342900" algn="just" rtl="0">
                        <a:lnSpc>
                          <a:spcPct val="100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依實際研究需要，核實報支計程車資或自行駕車的油料、過路(橋)、停車等費用。</a:t>
                      </a:r>
                      <a:endParaRPr dirty="0">
                        <a:latin typeface="微軟正黑體" panose="020B0604030504040204" pitchFamily="34" charset="-120"/>
                        <a:ea typeface="微軟正黑體" panose="020B0604030504040204" pitchFamily="34" charset="-120"/>
                      </a:endParaRPr>
                    </a:p>
                    <a:p>
                      <a:pPr marL="342900" marR="0" lvl="1" indent="-342900" algn="just" rtl="0">
                        <a:lnSpc>
                          <a:spcPct val="100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回饋學術研究問卷或田野調查受訪(試)者之郵政禮券費用</a:t>
                      </a:r>
                      <a:endParaRPr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703" name="Google Shape;2703;p100"/>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lang="zh-TW" altLang="en-US" sz="1800" b="1" i="0" u="none" strike="noStrike" cap="none" dirty="0">
                <a:solidFill>
                  <a:srgbClr val="191919"/>
                </a:solidFill>
                <a:latin typeface="Microsoft JhengHei"/>
                <a:ea typeface="Microsoft JhengHei"/>
                <a:cs typeface="Arial"/>
                <a:sym typeface="Arial"/>
              </a:rPr>
              <a:t>報支重點</a:t>
            </a:r>
            <a:endPar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704" name="Google Shape;2704;p100"/>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705" name="Google Shape;2705;p100"/>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706" name="Google Shape;2706;p100"/>
          <p:cNvGrpSpPr/>
          <p:nvPr/>
        </p:nvGrpSpPr>
        <p:grpSpPr>
          <a:xfrm>
            <a:off x="4642248" y="1561239"/>
            <a:ext cx="809047" cy="686927"/>
            <a:chOff x="0" y="-28575"/>
            <a:chExt cx="433534" cy="368095"/>
          </a:xfrm>
        </p:grpSpPr>
        <p:sp>
          <p:nvSpPr>
            <p:cNvPr id="2707" name="Google Shape;2707;p10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08" name="Google Shape;2708;p10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709" name="Google Shape;2709;p100"/>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algn="ctr">
              <a:lnSpc>
                <a:spcPct val="116666"/>
              </a:lnSpc>
              <a:buSzPts val="1800"/>
            </a:pPr>
            <a:r>
              <a:rPr lang="zh-TW" altLang="en-US" sz="1800" b="1"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使用範圍</a:t>
            </a:r>
            <a:endParaRPr sz="1800" b="1" i="0" u="none" strike="noStrike" cap="none" dirty="0">
              <a:solidFill>
                <a:srgbClr val="0C0C0C"/>
              </a:solidFill>
              <a:latin typeface="Microsoft JhengHei"/>
              <a:ea typeface="Microsoft JhengHei"/>
              <a:cs typeface="Microsoft JhengHei"/>
              <a:sym typeface="Microsoft JhengHei"/>
            </a:endParaRPr>
          </a:p>
        </p:txBody>
      </p:sp>
      <p:cxnSp>
        <p:nvCxnSpPr>
          <p:cNvPr id="2710" name="Google Shape;2710;p100"/>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711" name="Google Shape;2711;p100"/>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0AF967EE-2148-4C04-AE79-31E5D8ABCE0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78</a:t>
            </a:fld>
            <a:endParaRPr lang="zh-TW" altLang="en-US" sz="1000" dirty="0">
              <a:solidFill>
                <a:schemeClr val="tx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29"/>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839" name="Google Shape;839;p29"/>
          <p:cNvGrpSpPr/>
          <p:nvPr/>
        </p:nvGrpSpPr>
        <p:grpSpPr>
          <a:xfrm>
            <a:off x="8098784" y="3994404"/>
            <a:ext cx="1225436" cy="1225436"/>
            <a:chOff x="0" y="0"/>
            <a:chExt cx="812800" cy="812800"/>
          </a:xfrm>
        </p:grpSpPr>
        <p:sp>
          <p:nvSpPr>
            <p:cNvPr id="840" name="Google Shape;840;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41" name="Google Shape;841;p2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842" name="Google Shape;842;p29"/>
          <p:cNvSpPr txBox="1"/>
          <p:nvPr/>
        </p:nvSpPr>
        <p:spPr>
          <a:xfrm>
            <a:off x="1715548" y="2017753"/>
            <a:ext cx="5712900" cy="5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zh-TW" altLang="en-US" sz="3600" b="1" i="0" u="none" strike="noStrike" cap="none" dirty="0">
                <a:solidFill>
                  <a:srgbClr val="000000"/>
                </a:solidFill>
                <a:latin typeface="Microsoft JhengHei"/>
                <a:ea typeface="Microsoft JhengHei"/>
                <a:cs typeface="Microsoft JhengHei"/>
                <a:sym typeface="Microsoft JhengHei"/>
              </a:rPr>
              <a:t>四</a:t>
            </a:r>
            <a:r>
              <a:rPr lang="zh-TW" sz="3600" b="1" i="0" u="none" strike="noStrike" cap="none" dirty="0">
                <a:solidFill>
                  <a:srgbClr val="000000"/>
                </a:solidFill>
                <a:latin typeface="Microsoft JhengHei"/>
                <a:ea typeface="Microsoft JhengHei"/>
                <a:cs typeface="Microsoft JhengHei"/>
                <a:sym typeface="Microsoft JhengHei"/>
              </a:rPr>
              <a:t>、</a:t>
            </a:r>
            <a:r>
              <a:rPr lang="zh-TW" sz="3600" b="1" i="0" u="none" strike="noStrike" cap="none" dirty="0">
                <a:solidFill>
                  <a:srgbClr val="191919"/>
                </a:solidFill>
                <a:latin typeface="Microsoft JhengHei"/>
                <a:ea typeface="Microsoft JhengHei"/>
                <a:cs typeface="Microsoft JhengHei"/>
                <a:sym typeface="Microsoft JhengHei"/>
              </a:rPr>
              <a:t>報帳相關表單及流程</a:t>
            </a:r>
            <a:endParaRPr sz="700" b="0" i="0" u="none" strike="noStrike" cap="none" dirty="0">
              <a:solidFill>
                <a:srgbClr val="000000"/>
              </a:solidFill>
              <a:latin typeface="Arial"/>
              <a:ea typeface="Arial"/>
              <a:cs typeface="Arial"/>
              <a:sym typeface="Arial"/>
            </a:endParaRPr>
          </a:p>
        </p:txBody>
      </p:sp>
      <p:sp>
        <p:nvSpPr>
          <p:cNvPr id="843" name="Google Shape;843;p29"/>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844" name="Google Shape;844;p29"/>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845" name="Google Shape;845;p2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46" name="Google Shape;846;p2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47" name="Google Shape;847;p2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48" name="Google Shape;848;p2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49" name="Google Shape;849;p29"/>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50" name="Google Shape;850;p29"/>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51" name="Google Shape;851;p29"/>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 name="投影片編號版面配置區 2">
            <a:extLst>
              <a:ext uri="{FF2B5EF4-FFF2-40B4-BE49-F238E27FC236}">
                <a16:creationId xmlns:a16="http://schemas.microsoft.com/office/drawing/2014/main" id="{AF725D5D-215A-4DD5-B549-109D9A4F33F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79</a:t>
            </a:fld>
            <a:endParaRPr lang="zh-TW" altLang="en-US" sz="1000" dirty="0">
              <a:solidFill>
                <a:schemeClr val="tx1"/>
              </a:solidFill>
            </a:endParaRPr>
          </a:p>
        </p:txBody>
      </p:sp>
    </p:spTree>
    <p:extLst>
      <p:ext uri="{BB962C8B-B14F-4D97-AF65-F5344CB8AC3E}">
        <p14:creationId xmlns:p14="http://schemas.microsoft.com/office/powerpoint/2010/main" val="578096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9"/>
          <p:cNvSpPr/>
          <p:nvPr/>
        </p:nvSpPr>
        <p:spPr>
          <a:xfrm>
            <a:off x="342900" y="1030726"/>
            <a:ext cx="1846869" cy="1589548"/>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9" name="Google Shape;269;p9"/>
          <p:cNvSpPr/>
          <p:nvPr/>
        </p:nvSpPr>
        <p:spPr>
          <a:xfrm>
            <a:off x="6954930" y="1030716"/>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0" name="Google Shape;270;p9"/>
          <p:cNvSpPr/>
          <p:nvPr/>
        </p:nvSpPr>
        <p:spPr>
          <a:xfrm>
            <a:off x="342900" y="3180647"/>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71" name="Google Shape;271;p9"/>
          <p:cNvSpPr/>
          <p:nvPr/>
        </p:nvSpPr>
        <p:spPr>
          <a:xfrm>
            <a:off x="6954930" y="3180647"/>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272" name="Google Shape;272;p9"/>
          <p:cNvGrpSpPr/>
          <p:nvPr/>
        </p:nvGrpSpPr>
        <p:grpSpPr>
          <a:xfrm>
            <a:off x="6591300" y="794729"/>
            <a:ext cx="545430" cy="545431"/>
            <a:chOff x="0" y="0"/>
            <a:chExt cx="812800" cy="812800"/>
          </a:xfrm>
        </p:grpSpPr>
        <p:sp>
          <p:nvSpPr>
            <p:cNvPr id="273" name="Google Shape;27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74" name="Google Shape;274;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275" name="Google Shape;275;p9"/>
          <p:cNvGrpSpPr/>
          <p:nvPr/>
        </p:nvGrpSpPr>
        <p:grpSpPr>
          <a:xfrm>
            <a:off x="2046450" y="802466"/>
            <a:ext cx="545431" cy="545431"/>
            <a:chOff x="0" y="0"/>
            <a:chExt cx="812800" cy="812800"/>
          </a:xfrm>
        </p:grpSpPr>
        <p:sp>
          <p:nvSpPr>
            <p:cNvPr id="276" name="Google Shape;276;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E56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7" name="Google Shape;277;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278" name="Google Shape;278;p9"/>
          <p:cNvGrpSpPr/>
          <p:nvPr/>
        </p:nvGrpSpPr>
        <p:grpSpPr>
          <a:xfrm>
            <a:off x="6592052" y="2945410"/>
            <a:ext cx="543928" cy="543928"/>
            <a:chOff x="0" y="0"/>
            <a:chExt cx="812800" cy="812800"/>
          </a:xfrm>
        </p:grpSpPr>
        <p:sp>
          <p:nvSpPr>
            <p:cNvPr id="279" name="Google Shape;279;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7D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0" name="Google Shape;280;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281" name="Google Shape;281;p9"/>
          <p:cNvGrpSpPr/>
          <p:nvPr/>
        </p:nvGrpSpPr>
        <p:grpSpPr>
          <a:xfrm>
            <a:off x="2008021" y="2945410"/>
            <a:ext cx="543928" cy="543928"/>
            <a:chOff x="0" y="0"/>
            <a:chExt cx="812800" cy="812800"/>
          </a:xfrm>
        </p:grpSpPr>
        <p:sp>
          <p:nvSpPr>
            <p:cNvPr id="282" name="Google Shape;282;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7E8"/>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3" name="Google Shape;283;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grpSp>
      <p:grpSp>
        <p:nvGrpSpPr>
          <p:cNvPr id="284" name="Google Shape;284;p9"/>
          <p:cNvGrpSpPr/>
          <p:nvPr/>
        </p:nvGrpSpPr>
        <p:grpSpPr>
          <a:xfrm>
            <a:off x="3324786" y="1102511"/>
            <a:ext cx="1261916" cy="1261916"/>
            <a:chOff x="0" y="0"/>
            <a:chExt cx="812800" cy="812800"/>
          </a:xfrm>
        </p:grpSpPr>
        <p:sp>
          <p:nvSpPr>
            <p:cNvPr id="285" name="Google Shape;285;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95250" cap="sq" cmpd="sng">
              <a:solidFill>
                <a:srgbClr val="A8E56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92D050"/>
                </a:solidFill>
                <a:latin typeface="Arial"/>
                <a:ea typeface="Arial"/>
                <a:cs typeface="Arial"/>
                <a:sym typeface="Arial"/>
              </a:endParaRPr>
            </a:p>
          </p:txBody>
        </p:sp>
        <p:sp>
          <p:nvSpPr>
            <p:cNvPr id="286" name="Google Shape;286;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rgbClr val="92D050"/>
                </a:solidFill>
                <a:latin typeface="Calibri"/>
                <a:ea typeface="Calibri"/>
                <a:cs typeface="Calibri"/>
                <a:sym typeface="Calibri"/>
              </a:endParaRPr>
            </a:p>
          </p:txBody>
        </p:sp>
      </p:grpSp>
      <p:grpSp>
        <p:nvGrpSpPr>
          <p:cNvPr id="287" name="Google Shape;287;p9"/>
          <p:cNvGrpSpPr/>
          <p:nvPr/>
        </p:nvGrpSpPr>
        <p:grpSpPr>
          <a:xfrm>
            <a:off x="4712007" y="1064871"/>
            <a:ext cx="1261916" cy="1261916"/>
            <a:chOff x="0" y="0"/>
            <a:chExt cx="812800" cy="812800"/>
          </a:xfrm>
        </p:grpSpPr>
        <p:sp>
          <p:nvSpPr>
            <p:cNvPr id="288" name="Google Shape;288;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cmpd="sng">
              <a:solidFill>
                <a:srgbClr val="FBDE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9" name="Google Shape;289;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290" name="Google Shape;290;p9"/>
          <p:cNvGrpSpPr/>
          <p:nvPr/>
        </p:nvGrpSpPr>
        <p:grpSpPr>
          <a:xfrm>
            <a:off x="2587057" y="2383099"/>
            <a:ext cx="1261916" cy="1261916"/>
            <a:chOff x="0" y="0"/>
            <a:chExt cx="812800" cy="812800"/>
          </a:xfrm>
        </p:grpSpPr>
        <p:sp>
          <p:nvSpPr>
            <p:cNvPr id="291" name="Google Shape;29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cmpd="sng">
              <a:solidFill>
                <a:srgbClr val="8CD7E7"/>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2" name="Google Shape;292;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293" name="Google Shape;293;p9"/>
          <p:cNvGrpSpPr/>
          <p:nvPr/>
        </p:nvGrpSpPr>
        <p:grpSpPr>
          <a:xfrm>
            <a:off x="5295158" y="2417580"/>
            <a:ext cx="1261916" cy="1261916"/>
            <a:chOff x="0" y="0"/>
            <a:chExt cx="812800" cy="812800"/>
          </a:xfrm>
        </p:grpSpPr>
        <p:sp>
          <p:nvSpPr>
            <p:cNvPr id="294" name="Google Shape;29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7DCF">
                <a:alpha val="0"/>
              </a:srgbClr>
            </a:solidFill>
            <a:ln w="95250"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rgbClr val="9900FF"/>
                </a:solidFill>
                <a:latin typeface="Calibri"/>
                <a:ea typeface="Calibri"/>
                <a:cs typeface="Calibri"/>
                <a:sym typeface="Calibri"/>
              </a:endParaRPr>
            </a:p>
          </p:txBody>
        </p:sp>
        <p:sp>
          <p:nvSpPr>
            <p:cNvPr id="295" name="Google Shape;295;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rgbClr val="9900FF"/>
                </a:solidFill>
                <a:latin typeface="Calibri"/>
                <a:ea typeface="Calibri"/>
                <a:cs typeface="Calibri"/>
                <a:sym typeface="Calibri"/>
              </a:endParaRPr>
            </a:p>
          </p:txBody>
        </p:sp>
      </p:grpSp>
      <p:sp>
        <p:nvSpPr>
          <p:cNvPr id="296" name="Google Shape;296;p9"/>
          <p:cNvSpPr txBox="1"/>
          <p:nvPr/>
        </p:nvSpPr>
        <p:spPr>
          <a:xfrm>
            <a:off x="480689" y="1038900"/>
            <a:ext cx="1767000" cy="1604927"/>
          </a:xfrm>
          <a:prstGeom prst="rect">
            <a:avLst/>
          </a:prstGeom>
          <a:noFill/>
          <a:ln>
            <a:noFill/>
          </a:ln>
        </p:spPr>
        <p:txBody>
          <a:bodyPr spcFirstLastPara="1" wrap="square" lIns="0" tIns="0" rIns="0" bIns="0" anchor="t" anchorCtr="0">
            <a:spAutoFit/>
          </a:bodyPr>
          <a:lstStyle/>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計畫申請</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chemeClr val="dk1"/>
                </a:solidFill>
                <a:latin typeface="Microsoft JhengHei"/>
                <a:ea typeface="Microsoft JhengHei"/>
                <a:cs typeface="Microsoft JhengHei"/>
                <a:sym typeface="Microsoft JhengHei"/>
              </a:rPr>
              <a:t> </a:t>
            </a:r>
            <a:r>
              <a:rPr lang="zh-TW" sz="1400" b="0" i="0" u="none" strike="noStrike" cap="none" dirty="0">
                <a:solidFill>
                  <a:srgbClr val="000000"/>
                </a:solidFill>
                <a:latin typeface="Microsoft JhengHei"/>
                <a:ea typeface="Microsoft JhengHei"/>
                <a:cs typeface="Microsoft JhengHei"/>
                <a:sym typeface="Microsoft JhengHei"/>
              </a:rPr>
              <a:t>建置計畫代碼</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計畫變更</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國科會系統操作</a:t>
            </a:r>
            <a:endParaRPr sz="700" b="0" i="0" u="none" strike="noStrike" cap="none" dirty="0">
              <a:solidFill>
                <a:srgbClr val="000000"/>
              </a:solidFill>
              <a:latin typeface="Arial"/>
              <a:ea typeface="Arial"/>
              <a:cs typeface="Arial"/>
              <a:sym typeface="Arial"/>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計畫類臨時工</a:t>
            </a: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297" name="Google Shape;297;p9"/>
          <p:cNvSpPr txBox="1"/>
          <p:nvPr/>
        </p:nvSpPr>
        <p:spPr>
          <a:xfrm>
            <a:off x="2158866" y="902827"/>
            <a:ext cx="320599" cy="344710"/>
          </a:xfrm>
          <a:prstGeom prst="rect">
            <a:avLst/>
          </a:prstGeom>
          <a:noFill/>
          <a:ln>
            <a:noFill/>
          </a:ln>
        </p:spPr>
        <p:txBody>
          <a:bodyPr spcFirstLastPara="1" wrap="square" lIns="0" tIns="0" rIns="0" bIns="0" anchor="ctr" anchorCtr="0">
            <a:spAutoFit/>
          </a:bodyPr>
          <a:lstStyle/>
          <a:p>
            <a:pPr marL="0" marR="0" lvl="0" indent="0" algn="ctr" rtl="0">
              <a:lnSpc>
                <a:spcPct val="140012"/>
              </a:lnSpc>
              <a:spcBef>
                <a:spcPts val="0"/>
              </a:spcBef>
              <a:spcAft>
                <a:spcPts val="0"/>
              </a:spcAft>
              <a:buClr>
                <a:srgbClr val="000000"/>
              </a:buClr>
              <a:buSzPts val="1600"/>
              <a:buFont typeface="Arial"/>
              <a:buNone/>
            </a:pPr>
            <a:r>
              <a:rPr lang="zh-TW" sz="1600" b="0" i="0" u="none" strike="noStrike" cap="none">
                <a:solidFill>
                  <a:srgbClr val="0C0C0C"/>
                </a:solidFill>
                <a:latin typeface="Microsoft JhengHei"/>
                <a:ea typeface="Microsoft JhengHei"/>
                <a:cs typeface="Microsoft JhengHei"/>
                <a:sym typeface="Microsoft JhengHei"/>
              </a:rPr>
              <a:t>研</a:t>
            </a:r>
            <a:endParaRPr sz="1600" b="0" i="0" u="none" strike="noStrike" cap="none" dirty="0">
              <a:solidFill>
                <a:srgbClr val="0C0C0C"/>
              </a:solidFill>
              <a:latin typeface="Microsoft JhengHei"/>
              <a:ea typeface="Microsoft JhengHei"/>
              <a:cs typeface="Microsoft JhengHei"/>
              <a:sym typeface="Microsoft JhengHei"/>
            </a:endParaRPr>
          </a:p>
        </p:txBody>
      </p:sp>
      <p:sp>
        <p:nvSpPr>
          <p:cNvPr id="298" name="Google Shape;298;p9"/>
          <p:cNvSpPr txBox="1"/>
          <p:nvPr/>
        </p:nvSpPr>
        <p:spPr>
          <a:xfrm>
            <a:off x="6703716" y="938178"/>
            <a:ext cx="320599" cy="258532"/>
          </a:xfrm>
          <a:prstGeom prst="rect">
            <a:avLst/>
          </a:prstGeom>
          <a:noFill/>
          <a:ln>
            <a:noFill/>
          </a:ln>
        </p:spPr>
        <p:txBody>
          <a:bodyPr spcFirstLastPara="1" wrap="square" lIns="0" tIns="0" rIns="0" bIns="0" anchor="ctr" anchorCtr="0">
            <a:spAutoFit/>
          </a:bodyPr>
          <a:lstStyle/>
          <a:p>
            <a:pPr marL="0" marR="0" lvl="0" indent="0" algn="ctr" rtl="0">
              <a:lnSpc>
                <a:spcPct val="105001"/>
              </a:lnSpc>
              <a:spcBef>
                <a:spcPts val="0"/>
              </a:spcBef>
              <a:spcAft>
                <a:spcPts val="0"/>
              </a:spcAft>
              <a:buClr>
                <a:srgbClr val="000000"/>
              </a:buClr>
              <a:buSzPts val="1600"/>
              <a:buFont typeface="Arial"/>
              <a:buNone/>
            </a:pPr>
            <a:r>
              <a:rPr lang="zh-TW" sz="1600" b="0" i="0" u="none" strike="noStrike" cap="none">
                <a:solidFill>
                  <a:schemeClr val="dk1"/>
                </a:solidFill>
                <a:latin typeface="Microsoft JhengHei"/>
                <a:ea typeface="Microsoft JhengHei"/>
                <a:cs typeface="Microsoft JhengHei"/>
                <a:sym typeface="Microsoft JhengHei"/>
              </a:rPr>
              <a:t>人</a:t>
            </a:r>
            <a:endParaRPr sz="1600" b="0" i="0" u="none" strike="noStrike" cap="none" dirty="0">
              <a:solidFill>
                <a:schemeClr val="dk1"/>
              </a:solidFill>
              <a:latin typeface="Microsoft JhengHei"/>
              <a:ea typeface="Microsoft JhengHei"/>
              <a:cs typeface="Microsoft JhengHei"/>
              <a:sym typeface="Microsoft JhengHei"/>
            </a:endParaRPr>
          </a:p>
        </p:txBody>
      </p:sp>
      <p:sp>
        <p:nvSpPr>
          <p:cNvPr id="299" name="Google Shape;299;p9"/>
          <p:cNvSpPr txBox="1"/>
          <p:nvPr/>
        </p:nvSpPr>
        <p:spPr>
          <a:xfrm>
            <a:off x="2119686" y="3045019"/>
            <a:ext cx="320599" cy="344710"/>
          </a:xfrm>
          <a:prstGeom prst="rect">
            <a:avLst/>
          </a:prstGeom>
          <a:noFill/>
          <a:ln>
            <a:noFill/>
          </a:ln>
        </p:spPr>
        <p:txBody>
          <a:bodyPr spcFirstLastPara="1" wrap="square" lIns="0" tIns="0" rIns="0" bIns="0" anchor="ctr" anchorCtr="0">
            <a:spAutoFit/>
          </a:bodyPr>
          <a:lstStyle/>
          <a:p>
            <a:pPr marL="0" marR="0" lvl="0" indent="0" algn="ctr" rtl="0">
              <a:lnSpc>
                <a:spcPct val="140012"/>
              </a:lnSpc>
              <a:spcBef>
                <a:spcPts val="0"/>
              </a:spcBef>
              <a:spcAft>
                <a:spcPts val="0"/>
              </a:spcAft>
              <a:buClr>
                <a:srgbClr val="000000"/>
              </a:buClr>
              <a:buSzPts val="1600"/>
              <a:buFont typeface="Arial"/>
              <a:buNone/>
            </a:pPr>
            <a:r>
              <a:rPr lang="zh-TW" sz="1600" b="0" i="0" u="none" strike="noStrike" cap="none" dirty="0">
                <a:solidFill>
                  <a:srgbClr val="000000"/>
                </a:solidFill>
                <a:latin typeface="Microsoft JhengHei"/>
                <a:ea typeface="Microsoft JhengHei"/>
                <a:cs typeface="Microsoft JhengHei"/>
                <a:sym typeface="Microsoft JhengHei"/>
              </a:rPr>
              <a:t>秘</a:t>
            </a:r>
            <a:endParaRPr sz="1600" b="0" i="0" u="none" strike="noStrike" cap="none" dirty="0">
              <a:solidFill>
                <a:srgbClr val="000000"/>
              </a:solidFill>
              <a:latin typeface="Microsoft JhengHei"/>
              <a:ea typeface="Microsoft JhengHei"/>
              <a:cs typeface="Microsoft JhengHei"/>
              <a:sym typeface="Microsoft JhengHei"/>
            </a:endParaRPr>
          </a:p>
        </p:txBody>
      </p:sp>
      <p:sp>
        <p:nvSpPr>
          <p:cNvPr id="300" name="Google Shape;300;p9"/>
          <p:cNvSpPr txBox="1"/>
          <p:nvPr/>
        </p:nvSpPr>
        <p:spPr>
          <a:xfrm>
            <a:off x="6703717" y="3045019"/>
            <a:ext cx="320599" cy="344710"/>
          </a:xfrm>
          <a:prstGeom prst="rect">
            <a:avLst/>
          </a:prstGeom>
          <a:noFill/>
          <a:ln>
            <a:noFill/>
          </a:ln>
        </p:spPr>
        <p:txBody>
          <a:bodyPr spcFirstLastPara="1" wrap="square" lIns="0" tIns="0" rIns="0" bIns="0" anchor="ctr" anchorCtr="0">
            <a:spAutoFit/>
          </a:bodyPr>
          <a:lstStyle/>
          <a:p>
            <a:pPr marL="0" marR="0" lvl="0" indent="0" algn="ctr" rtl="0">
              <a:lnSpc>
                <a:spcPct val="140012"/>
              </a:lnSpc>
              <a:spcBef>
                <a:spcPts val="0"/>
              </a:spcBef>
              <a:spcAft>
                <a:spcPts val="0"/>
              </a:spcAft>
              <a:buClr>
                <a:srgbClr val="000000"/>
              </a:buClr>
              <a:buSzPts val="1600"/>
              <a:buFont typeface="Arial"/>
              <a:buNone/>
            </a:pPr>
            <a:r>
              <a:rPr lang="zh-TW" sz="1600" b="0" i="0" u="none" strike="noStrike" cap="none">
                <a:solidFill>
                  <a:srgbClr val="FFFFFF"/>
                </a:solidFill>
                <a:latin typeface="Microsoft JhengHei"/>
                <a:ea typeface="Microsoft JhengHei"/>
                <a:cs typeface="Microsoft JhengHei"/>
                <a:sym typeface="Microsoft JhengHei"/>
              </a:rPr>
              <a:t>主</a:t>
            </a:r>
            <a:endParaRPr sz="1600" b="0" i="0" u="none" strike="noStrike" cap="none" dirty="0">
              <a:solidFill>
                <a:srgbClr val="FFFFFF"/>
              </a:solidFill>
              <a:latin typeface="Microsoft JhengHei"/>
              <a:ea typeface="Microsoft JhengHei"/>
              <a:cs typeface="Microsoft JhengHei"/>
              <a:sym typeface="Microsoft JhengHei"/>
            </a:endParaRPr>
          </a:p>
        </p:txBody>
      </p:sp>
      <p:sp>
        <p:nvSpPr>
          <p:cNvPr id="301" name="Google Shape;301;p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302" name="Google Shape;302;p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303" name="Google Shape;303;p9"/>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304" name="Google Shape;304;p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305" name="Google Shape;305;p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306" name="Google Shape;306;p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307" name="Google Shape;307;p9"/>
          <p:cNvSpPr txBox="1"/>
          <p:nvPr/>
        </p:nvSpPr>
        <p:spPr>
          <a:xfrm>
            <a:off x="1775069" y="361950"/>
            <a:ext cx="5593862"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二、</a:t>
            </a:r>
            <a:r>
              <a:rPr lang="zh-TW" sz="2400" b="1" i="0" u="none" strike="noStrike" cap="none" dirty="0">
                <a:solidFill>
                  <a:srgbClr val="191919"/>
                </a:solidFill>
                <a:latin typeface="Microsoft JhengHei"/>
                <a:ea typeface="Microsoft JhengHei"/>
                <a:cs typeface="Microsoft JhengHei"/>
                <a:sym typeface="Microsoft JhengHei"/>
              </a:rPr>
              <a:t>計畫相關單位 01</a:t>
            </a:r>
            <a:endParaRPr sz="700" b="0" i="0" u="none" strike="noStrike" cap="none" dirty="0">
              <a:solidFill>
                <a:srgbClr val="000000"/>
              </a:solidFill>
              <a:latin typeface="Arial"/>
              <a:ea typeface="Arial"/>
              <a:cs typeface="Arial"/>
              <a:sym typeface="Arial"/>
            </a:endParaRPr>
          </a:p>
        </p:txBody>
      </p:sp>
      <p:sp>
        <p:nvSpPr>
          <p:cNvPr id="308" name="Google Shape;308;p9"/>
          <p:cNvSpPr txBox="1"/>
          <p:nvPr/>
        </p:nvSpPr>
        <p:spPr>
          <a:xfrm>
            <a:off x="3322130" y="1634062"/>
            <a:ext cx="1261916" cy="258532"/>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a:solidFill>
                  <a:srgbClr val="000000"/>
                </a:solidFill>
                <a:latin typeface="Microsoft JhengHei"/>
                <a:ea typeface="Microsoft JhengHei"/>
                <a:cs typeface="Microsoft JhengHei"/>
                <a:sym typeface="Microsoft JhengHei"/>
              </a:rPr>
              <a:t>研發處</a:t>
            </a:r>
            <a:endParaRPr sz="2000" b="1" i="0" u="none" strike="noStrike" cap="none" dirty="0">
              <a:solidFill>
                <a:srgbClr val="000000"/>
              </a:solidFill>
              <a:latin typeface="Microsoft JhengHei"/>
              <a:ea typeface="Microsoft JhengHei"/>
              <a:cs typeface="Microsoft JhengHei"/>
              <a:sym typeface="Microsoft JhengHei"/>
            </a:endParaRPr>
          </a:p>
        </p:txBody>
      </p:sp>
      <p:sp>
        <p:nvSpPr>
          <p:cNvPr id="309" name="Google Shape;309;p9"/>
          <p:cNvSpPr txBox="1"/>
          <p:nvPr/>
        </p:nvSpPr>
        <p:spPr>
          <a:xfrm>
            <a:off x="4267338" y="1592883"/>
            <a:ext cx="2174570" cy="440377"/>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dirty="0">
                <a:solidFill>
                  <a:schemeClr val="dk1"/>
                </a:solidFill>
                <a:latin typeface="Microsoft JhengHei"/>
                <a:ea typeface="Microsoft JhengHei"/>
                <a:cs typeface="Microsoft JhengHei"/>
                <a:sym typeface="Microsoft JhengHei"/>
              </a:rPr>
              <a:t>人事室</a:t>
            </a:r>
            <a:endParaRPr sz="20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83975"/>
              </a:lnSpc>
              <a:spcBef>
                <a:spcPts val="0"/>
              </a:spcBef>
              <a:spcAft>
                <a:spcPts val="0"/>
              </a:spcAft>
              <a:buClr>
                <a:srgbClr val="000000"/>
              </a:buClr>
              <a:buSzPts val="2000"/>
              <a:buFont typeface="Arial"/>
              <a:buNone/>
            </a:pPr>
            <a:endParaRPr sz="2000" b="1" i="0" u="none" strike="noStrike" cap="none" dirty="0">
              <a:solidFill>
                <a:schemeClr val="dk1"/>
              </a:solidFill>
              <a:latin typeface="Microsoft JhengHei"/>
              <a:ea typeface="Microsoft JhengHei"/>
              <a:cs typeface="Microsoft JhengHei"/>
              <a:sym typeface="Microsoft JhengHei"/>
            </a:endParaRPr>
          </a:p>
        </p:txBody>
      </p:sp>
      <p:sp>
        <p:nvSpPr>
          <p:cNvPr id="310" name="Google Shape;310;p9"/>
          <p:cNvSpPr txBox="1"/>
          <p:nvPr/>
        </p:nvSpPr>
        <p:spPr>
          <a:xfrm>
            <a:off x="7148375" y="1305519"/>
            <a:ext cx="1570200" cy="962956"/>
          </a:xfrm>
          <a:prstGeom prst="rect">
            <a:avLst/>
          </a:prstGeom>
          <a:noFill/>
          <a:ln>
            <a:noFill/>
          </a:ln>
        </p:spPr>
        <p:txBody>
          <a:bodyPr spcFirstLastPara="1" wrap="square" lIns="0" tIns="0" rIns="0" bIns="0" anchor="t" anchorCtr="0">
            <a:spAutoFit/>
          </a:bodyPr>
          <a:lstStyle/>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人員進用</a:t>
            </a:r>
            <a:r>
              <a:rPr lang="zh-TW" dirty="0">
                <a:latin typeface="Microsoft JhengHei"/>
                <a:ea typeface="Microsoft JhengHei"/>
                <a:cs typeface="Microsoft JhengHei"/>
                <a:sym typeface="Microsoft JhengHei"/>
              </a:rPr>
              <a:t>、異動</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勞健保</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請假(出差)</a:t>
            </a: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11" name="Google Shape;311;p9"/>
          <p:cNvSpPr txBox="1"/>
          <p:nvPr/>
        </p:nvSpPr>
        <p:spPr>
          <a:xfrm>
            <a:off x="2130730" y="2909875"/>
            <a:ext cx="2174570" cy="222369"/>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dirty="0">
                <a:solidFill>
                  <a:srgbClr val="000000"/>
                </a:solidFill>
                <a:latin typeface="Microsoft JhengHei"/>
                <a:ea typeface="Microsoft JhengHei"/>
                <a:cs typeface="Microsoft JhengHei"/>
                <a:sym typeface="Microsoft JhengHei"/>
              </a:rPr>
              <a:t>秘書處</a:t>
            </a:r>
            <a:endParaRPr sz="2000" b="1" i="0" u="none" strike="noStrike" cap="none" dirty="0">
              <a:solidFill>
                <a:srgbClr val="000000"/>
              </a:solidFill>
              <a:latin typeface="Microsoft JhengHei"/>
              <a:ea typeface="Microsoft JhengHei"/>
              <a:cs typeface="Microsoft JhengHei"/>
              <a:sym typeface="Microsoft JhengHei"/>
            </a:endParaRPr>
          </a:p>
        </p:txBody>
      </p:sp>
      <p:sp>
        <p:nvSpPr>
          <p:cNvPr id="312" name="Google Shape;312;p9"/>
          <p:cNvSpPr txBox="1"/>
          <p:nvPr/>
        </p:nvSpPr>
        <p:spPr>
          <a:xfrm>
            <a:off x="476250" y="3790950"/>
            <a:ext cx="1570200" cy="535800"/>
          </a:xfrm>
          <a:prstGeom prst="rect">
            <a:avLst/>
          </a:prstGeom>
          <a:noFill/>
          <a:ln>
            <a:noFill/>
          </a:ln>
        </p:spPr>
        <p:txBody>
          <a:bodyPr spcFirstLastPara="1" wrap="square" lIns="0" tIns="0" rIns="0" bIns="0" anchor="t" anchorCtr="0">
            <a:spAutoFit/>
          </a:bodyPr>
          <a:lstStyle/>
          <a:p>
            <a:pPr marL="0" marR="0" lvl="0" indent="0" algn="l" rtl="0">
              <a:lnSpc>
                <a:spcPct val="148571"/>
              </a:lnSpc>
              <a:spcBef>
                <a:spcPts val="0"/>
              </a:spcBef>
              <a:spcAft>
                <a:spcPts val="0"/>
              </a:spcAft>
              <a:buClr>
                <a:srgbClr val="000000"/>
              </a:buClr>
              <a:buSzPts val="14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用印申請</a:t>
            </a:r>
            <a:br>
              <a:rPr lang="zh-TW" sz="1400" b="0" i="0" u="none" strike="noStrike" cap="none" dirty="0">
                <a:solidFill>
                  <a:srgbClr val="000000"/>
                </a:solidFill>
                <a:latin typeface="Microsoft JhengHei"/>
                <a:ea typeface="Microsoft JhengHei"/>
                <a:cs typeface="Microsoft JhengHei"/>
                <a:sym typeface="Microsoft JhengHei"/>
              </a:rPr>
            </a:b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13" name="Google Shape;313;p9"/>
          <p:cNvSpPr txBox="1"/>
          <p:nvPr/>
        </p:nvSpPr>
        <p:spPr>
          <a:xfrm>
            <a:off x="7135698" y="3776374"/>
            <a:ext cx="1570200" cy="215400"/>
          </a:xfrm>
          <a:prstGeom prst="rect">
            <a:avLst/>
          </a:prstGeom>
          <a:noFill/>
          <a:ln>
            <a:noFill/>
          </a:ln>
        </p:spPr>
        <p:txBody>
          <a:bodyPr spcFirstLastPara="1" wrap="square" lIns="0" tIns="0" rIns="0" bIns="0" anchor="t" anchorCtr="0">
            <a:spAutoFit/>
          </a:bodyPr>
          <a:lstStyle/>
          <a:p>
            <a:pPr marL="0" marR="0" lvl="0" indent="0" algn="l" rtl="0">
              <a:lnSpc>
                <a:spcPct val="148571"/>
              </a:lnSpc>
              <a:spcBef>
                <a:spcPts val="0"/>
              </a:spcBef>
              <a:spcAft>
                <a:spcPts val="0"/>
              </a:spcAft>
              <a:buClr>
                <a:srgbClr val="000000"/>
              </a:buClr>
              <a:buSzPts val="1400"/>
              <a:buFont typeface="Arial"/>
              <a:buNone/>
            </a:pPr>
            <a:r>
              <a:rPr lang="zh-TW" sz="1400" b="0" i="0" u="none" strike="noStrike" cap="none">
                <a:solidFill>
                  <a:srgbClr val="000000"/>
                </a:solidFill>
                <a:latin typeface="Microsoft JhengHei"/>
                <a:ea typeface="Microsoft JhengHei"/>
                <a:cs typeface="Microsoft JhengHei"/>
                <a:sym typeface="Microsoft JhengHei"/>
              </a:rPr>
              <a:t>經費報支</a:t>
            </a: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14" name="Google Shape;314;p9"/>
          <p:cNvSpPr txBox="1"/>
          <p:nvPr/>
        </p:nvSpPr>
        <p:spPr>
          <a:xfrm>
            <a:off x="4838700" y="2954330"/>
            <a:ext cx="2174570" cy="222369"/>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dirty="0">
                <a:solidFill>
                  <a:schemeClr val="dk1"/>
                </a:solidFill>
                <a:latin typeface="Microsoft JhengHei"/>
                <a:ea typeface="Microsoft JhengHei"/>
                <a:cs typeface="Microsoft JhengHei"/>
                <a:sym typeface="Microsoft JhengHei"/>
              </a:rPr>
              <a:t>主計室</a:t>
            </a:r>
            <a:endParaRPr sz="2000" b="1" i="0" u="none" strike="noStrike" cap="none" dirty="0">
              <a:solidFill>
                <a:schemeClr val="dk1"/>
              </a:solidFill>
              <a:latin typeface="Microsoft JhengHei"/>
              <a:ea typeface="Microsoft JhengHei"/>
              <a:cs typeface="Microsoft JhengHei"/>
              <a:sym typeface="Microsoft JhengHei"/>
            </a:endParaRPr>
          </a:p>
        </p:txBody>
      </p:sp>
      <p:grpSp>
        <p:nvGrpSpPr>
          <p:cNvPr id="315" name="Google Shape;315;p9"/>
          <p:cNvGrpSpPr/>
          <p:nvPr/>
        </p:nvGrpSpPr>
        <p:grpSpPr>
          <a:xfrm>
            <a:off x="3943397" y="2373634"/>
            <a:ext cx="1261916" cy="1261916"/>
            <a:chOff x="0" y="0"/>
            <a:chExt cx="812800" cy="812800"/>
          </a:xfrm>
        </p:grpSpPr>
        <p:sp>
          <p:nvSpPr>
            <p:cNvPr id="316" name="Google Shape;316;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cmpd="sng">
              <a:solidFill>
                <a:srgbClr val="000000"/>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7" name="Google Shape;317;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18" name="Google Shape;318;p9"/>
          <p:cNvSpPr txBox="1"/>
          <p:nvPr/>
        </p:nvSpPr>
        <p:spPr>
          <a:xfrm>
            <a:off x="3486939" y="2910384"/>
            <a:ext cx="2174570" cy="222369"/>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dirty="0">
                <a:solidFill>
                  <a:schemeClr val="dk1"/>
                </a:solidFill>
                <a:latin typeface="Microsoft JhengHei"/>
                <a:ea typeface="Microsoft JhengHei"/>
                <a:cs typeface="Microsoft JhengHei"/>
                <a:sym typeface="Microsoft JhengHei"/>
              </a:rPr>
              <a:t>電算中心</a:t>
            </a:r>
            <a:endParaRPr sz="2000" b="1" i="0" u="none" strike="noStrike" cap="none" dirty="0">
              <a:solidFill>
                <a:schemeClr val="dk1"/>
              </a:solidFill>
              <a:latin typeface="Microsoft JhengHei"/>
              <a:ea typeface="Microsoft JhengHei"/>
              <a:cs typeface="Microsoft JhengHei"/>
              <a:sym typeface="Microsoft JhengHei"/>
            </a:endParaRPr>
          </a:p>
        </p:txBody>
      </p:sp>
      <p:sp>
        <p:nvSpPr>
          <p:cNvPr id="319" name="Google Shape;319;p9"/>
          <p:cNvSpPr/>
          <p:nvPr/>
        </p:nvSpPr>
        <p:spPr>
          <a:xfrm>
            <a:off x="3973070" y="4072978"/>
            <a:ext cx="1846172" cy="531767"/>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320" name="Google Shape;320;p9"/>
          <p:cNvGrpSpPr/>
          <p:nvPr/>
        </p:nvGrpSpPr>
        <p:grpSpPr>
          <a:xfrm>
            <a:off x="3581400" y="3837742"/>
            <a:ext cx="543928" cy="543928"/>
            <a:chOff x="0" y="0"/>
            <a:chExt cx="812800" cy="812800"/>
          </a:xfrm>
        </p:grpSpPr>
        <p:sp>
          <p:nvSpPr>
            <p:cNvPr id="321" name="Google Shape;32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2" name="Google Shape;322;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23" name="Google Shape;323;p9"/>
          <p:cNvSpPr txBox="1"/>
          <p:nvPr/>
        </p:nvSpPr>
        <p:spPr>
          <a:xfrm>
            <a:off x="3693064" y="3937351"/>
            <a:ext cx="320600" cy="344710"/>
          </a:xfrm>
          <a:prstGeom prst="rect">
            <a:avLst/>
          </a:prstGeom>
          <a:noFill/>
          <a:ln>
            <a:noFill/>
          </a:ln>
        </p:spPr>
        <p:txBody>
          <a:bodyPr spcFirstLastPara="1" wrap="square" lIns="0" tIns="0" rIns="0" bIns="0" anchor="ctr" anchorCtr="0">
            <a:spAutoFit/>
          </a:bodyPr>
          <a:lstStyle/>
          <a:p>
            <a:pPr marL="0" marR="0" lvl="0" indent="0" algn="ctr" rtl="0">
              <a:lnSpc>
                <a:spcPct val="140012"/>
              </a:lnSpc>
              <a:spcBef>
                <a:spcPts val="0"/>
              </a:spcBef>
              <a:spcAft>
                <a:spcPts val="0"/>
              </a:spcAft>
              <a:buClr>
                <a:srgbClr val="000000"/>
              </a:buClr>
              <a:buSzPts val="1600"/>
              <a:buFont typeface="Arial"/>
              <a:buNone/>
            </a:pPr>
            <a:r>
              <a:rPr lang="zh-TW" sz="1600" b="1" i="0" u="none" strike="noStrike" cap="none">
                <a:solidFill>
                  <a:srgbClr val="FFFFFF"/>
                </a:solidFill>
                <a:latin typeface="Microsoft JhengHei"/>
                <a:ea typeface="Microsoft JhengHei"/>
                <a:cs typeface="Microsoft JhengHei"/>
                <a:sym typeface="Microsoft JhengHei"/>
              </a:rPr>
              <a:t>電</a:t>
            </a:r>
            <a:endParaRPr sz="1600" b="1" i="0" u="none" strike="noStrike" cap="none" dirty="0">
              <a:solidFill>
                <a:srgbClr val="FFFFFF"/>
              </a:solidFill>
              <a:latin typeface="Microsoft JhengHei"/>
              <a:ea typeface="Microsoft JhengHei"/>
              <a:cs typeface="Microsoft JhengHei"/>
              <a:sym typeface="Microsoft JhengHei"/>
            </a:endParaRPr>
          </a:p>
        </p:txBody>
      </p:sp>
      <p:sp>
        <p:nvSpPr>
          <p:cNvPr id="324" name="Google Shape;324;p9"/>
          <p:cNvSpPr txBox="1"/>
          <p:nvPr/>
        </p:nvSpPr>
        <p:spPr>
          <a:xfrm>
            <a:off x="4201506" y="4200490"/>
            <a:ext cx="1570200" cy="535800"/>
          </a:xfrm>
          <a:prstGeom prst="rect">
            <a:avLst/>
          </a:prstGeom>
          <a:noFill/>
          <a:ln>
            <a:noFill/>
          </a:ln>
        </p:spPr>
        <p:txBody>
          <a:bodyPr spcFirstLastPara="1" wrap="square" lIns="0" tIns="0" rIns="0" bIns="0" anchor="t" anchorCtr="0">
            <a:spAutoFit/>
          </a:bodyPr>
          <a:lstStyle/>
          <a:p>
            <a:pPr marL="0" marR="0" lvl="0" indent="0" algn="l" rtl="0">
              <a:lnSpc>
                <a:spcPct val="148571"/>
              </a:lnSpc>
              <a:spcBef>
                <a:spcPts val="0"/>
              </a:spcBef>
              <a:spcAft>
                <a:spcPts val="0"/>
              </a:spcAft>
              <a:buClr>
                <a:srgbClr val="000000"/>
              </a:buClr>
              <a:buSzPts val="14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校內系統操作  </a:t>
            </a:r>
            <a:br>
              <a:rPr lang="zh-TW" sz="1400" b="0" i="0" u="none" strike="noStrike" cap="none" dirty="0">
                <a:solidFill>
                  <a:srgbClr val="000000"/>
                </a:solidFill>
                <a:latin typeface="Microsoft JhengHei"/>
                <a:ea typeface="Microsoft JhengHei"/>
                <a:cs typeface="Microsoft JhengHei"/>
                <a:sym typeface="Microsoft JhengHei"/>
              </a:rPr>
            </a:b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60" name="投影片編號版面配置區 2">
            <a:extLst>
              <a:ext uri="{FF2B5EF4-FFF2-40B4-BE49-F238E27FC236}">
                <a16:creationId xmlns:a16="http://schemas.microsoft.com/office/drawing/2014/main" id="{FDE6450C-A080-4F66-9A14-02BFCB130A88}"/>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a:t>
            </a:fld>
            <a:endParaRPr lang="zh-TW" altLang="en-US" sz="1000" dirty="0">
              <a:solidFill>
                <a:schemeClr val="tx1"/>
              </a:solidFill>
            </a:endParaRPr>
          </a:p>
        </p:txBody>
      </p:sp>
      <p:grpSp>
        <p:nvGrpSpPr>
          <p:cNvPr id="2" name="群組 1">
            <a:extLst>
              <a:ext uri="{FF2B5EF4-FFF2-40B4-BE49-F238E27FC236}">
                <a16:creationId xmlns:a16="http://schemas.microsoft.com/office/drawing/2014/main" id="{D4708401-C5B3-4EDE-867C-3F345E75C459}"/>
              </a:ext>
            </a:extLst>
          </p:cNvPr>
          <p:cNvGrpSpPr/>
          <p:nvPr/>
        </p:nvGrpSpPr>
        <p:grpSpPr>
          <a:xfrm>
            <a:off x="476250" y="221665"/>
            <a:ext cx="1964035" cy="550279"/>
            <a:chOff x="476250" y="221665"/>
            <a:chExt cx="1964035" cy="550279"/>
          </a:xfrm>
        </p:grpSpPr>
        <p:sp>
          <p:nvSpPr>
            <p:cNvPr id="61" name="Google Shape;270;p9">
              <a:extLst>
                <a:ext uri="{FF2B5EF4-FFF2-40B4-BE49-F238E27FC236}">
                  <a16:creationId xmlns:a16="http://schemas.microsoft.com/office/drawing/2014/main" id="{03B198A5-9C98-4AE8-A48B-B3FAB76D17E2}"/>
                </a:ext>
              </a:extLst>
            </p:cNvPr>
            <p:cNvSpPr/>
            <p:nvPr/>
          </p:nvSpPr>
          <p:spPr>
            <a:xfrm>
              <a:off x="476250" y="221665"/>
              <a:ext cx="1964035" cy="550279"/>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2" name="Google Shape;312;p9">
              <a:extLst>
                <a:ext uri="{FF2B5EF4-FFF2-40B4-BE49-F238E27FC236}">
                  <a16:creationId xmlns:a16="http://schemas.microsoft.com/office/drawing/2014/main" id="{9A2E4F2F-4944-487C-9F02-98D9924E6C9A}"/>
                </a:ext>
              </a:extLst>
            </p:cNvPr>
            <p:cNvSpPr txBox="1"/>
            <p:nvPr/>
          </p:nvSpPr>
          <p:spPr>
            <a:xfrm>
              <a:off x="550015" y="221665"/>
              <a:ext cx="1890270" cy="550279"/>
            </a:xfrm>
            <a:prstGeom prst="rect">
              <a:avLst/>
            </a:prstGeom>
            <a:noFill/>
            <a:ln>
              <a:noFill/>
            </a:ln>
          </p:spPr>
          <p:txBody>
            <a:bodyPr spcFirstLastPara="1" wrap="square" lIns="0" tIns="0" rIns="0" bIns="0" anchor="t" anchorCtr="0">
              <a:spAutoFit/>
            </a:bodyPr>
            <a:lstStyle/>
            <a:p>
              <a:pPr marL="0" marR="0" lvl="0" indent="0" algn="l" rtl="0">
                <a:lnSpc>
                  <a:spcPct val="148571"/>
                </a:lnSpc>
                <a:spcBef>
                  <a:spcPts val="0"/>
                </a:spcBef>
                <a:spcAft>
                  <a:spcPts val="0"/>
                </a:spcAft>
                <a:buClr>
                  <a:srgbClr val="000000"/>
                </a:buClr>
                <a:buSzPts val="1400"/>
                <a:buFont typeface="Arial"/>
                <a:buNone/>
              </a:pPr>
              <a:r>
                <a:rPr lang="zh-TW" altLang="en-US" sz="1200" b="0" i="0" u="none" strike="noStrike" cap="none" dirty="0">
                  <a:solidFill>
                    <a:schemeClr val="tx1"/>
                  </a:solidFill>
                  <a:latin typeface="微軟正黑體" panose="020B0604030504040204" pitchFamily="34" charset="-120"/>
                  <a:ea typeface="微軟正黑體" panose="020B0604030504040204" pitchFamily="34" charset="-120"/>
                  <a:cs typeface="Microsoft JhengHei"/>
                  <a:sym typeface="Microsoft JhengHei"/>
                </a:rPr>
                <a:t>國科會：</a:t>
              </a:r>
              <a:r>
                <a:rPr lang="en-US" altLang="zh-TW" sz="1200" i="0" u="none" strike="noStrike" cap="none"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114</a:t>
              </a:r>
              <a:r>
                <a:rPr lang="en-US" altLang="zh-TW" sz="1200" b="1" i="0" u="none" strike="noStrike" cap="none"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B</a:t>
              </a:r>
              <a:r>
                <a:rPr lang="en-US" altLang="zh-TW" sz="1200" i="0" u="none" strike="noStrike" cap="none"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XXXXXX</a:t>
              </a:r>
            </a:p>
            <a:p>
              <a:pPr lvl="0">
                <a:lnSpc>
                  <a:spcPct val="148571"/>
                </a:lnSpc>
                <a:buSzPts val="1400"/>
              </a:pPr>
              <a:r>
                <a:rPr lang="zh-TW" altLang="en-US" sz="1200" dirty="0">
                  <a:solidFill>
                    <a:schemeClr val="tx1"/>
                  </a:solidFill>
                  <a:latin typeface="微軟正黑體" panose="020B0604030504040204" pitchFamily="34" charset="-120"/>
                  <a:ea typeface="微軟正黑體" panose="020B0604030504040204" pitchFamily="34" charset="-120"/>
                  <a:cs typeface="Microsoft JhengHei"/>
                  <a:sym typeface="Microsoft JhengHei"/>
                </a:rPr>
                <a:t>非國科會：</a:t>
              </a:r>
              <a:r>
                <a:rPr lang="en-US" altLang="zh-TW" sz="1200"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114</a:t>
              </a:r>
              <a:r>
                <a:rPr lang="en-US" altLang="zh-TW" sz="1200" b="1"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A</a:t>
              </a:r>
              <a:r>
                <a:rPr lang="en-US" altLang="zh-TW" sz="1200"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XXXXXX</a:t>
              </a:r>
              <a:endParaRPr sz="1200" b="0" i="0" u="none" strike="noStrike" cap="none" dirty="0">
                <a:solidFill>
                  <a:srgbClr val="FF0000"/>
                </a:solidFill>
                <a:latin typeface="微軟正黑體" panose="020B0604030504040204" pitchFamily="34" charset="-120"/>
                <a:ea typeface="微軟正黑體" panose="020B0604030504040204" pitchFamily="34" charset="-120"/>
                <a:cs typeface="Microsoft JhengHei"/>
                <a:sym typeface="Microsoft JhengHe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pic>
        <p:nvPicPr>
          <p:cNvPr id="57" name="Google Shape;897;p30" descr="夾板 以實心填滿">
            <a:extLst>
              <a:ext uri="{FF2B5EF4-FFF2-40B4-BE49-F238E27FC236}">
                <a16:creationId xmlns:a16="http://schemas.microsoft.com/office/drawing/2014/main" id="{8505A8E5-0C15-4944-8ECB-58C82CDC8473}"/>
              </a:ext>
            </a:extLst>
          </p:cNvPr>
          <p:cNvPicPr preferRelativeResize="0"/>
          <p:nvPr/>
        </p:nvPicPr>
        <p:blipFill rotWithShape="1">
          <a:blip r:embed="rId3">
            <a:alphaModFix/>
          </a:blip>
          <a:srcRect/>
          <a:stretch/>
        </p:blipFill>
        <p:spPr>
          <a:xfrm>
            <a:off x="6256621" y="3207894"/>
            <a:ext cx="1666300" cy="1452852"/>
          </a:xfrm>
          <a:prstGeom prst="rect">
            <a:avLst/>
          </a:prstGeom>
          <a:noFill/>
          <a:ln>
            <a:noFill/>
          </a:ln>
        </p:spPr>
      </p:pic>
      <p:sp>
        <p:nvSpPr>
          <p:cNvPr id="856" name="Google Shape;856;p30"/>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858" name="Google Shape;858;p30"/>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859" name="Google Shape;859;p3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860" name="Google Shape;860;p30"/>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861" name="Google Shape;861;p3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862" name="Google Shape;862;p3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863" name="Google Shape;863;p30"/>
          <p:cNvSpPr/>
          <p:nvPr/>
        </p:nvSpPr>
        <p:spPr>
          <a:xfrm>
            <a:off x="1132142" y="1257279"/>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7">
              <a:alphaModFix/>
            </a:blip>
            <a:stretch>
              <a:fillRect/>
            </a:stretch>
          </a:blipFill>
          <a:ln>
            <a:noFill/>
          </a:ln>
        </p:spPr>
      </p:sp>
      <p:sp>
        <p:nvSpPr>
          <p:cNvPr id="864" name="Google Shape;864;p30"/>
          <p:cNvSpPr/>
          <p:nvPr/>
        </p:nvSpPr>
        <p:spPr>
          <a:xfrm>
            <a:off x="5469276" y="1336893"/>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7">
              <a:alphaModFix/>
            </a:blip>
            <a:stretch>
              <a:fillRect/>
            </a:stretch>
          </a:blipFill>
          <a:ln>
            <a:noFill/>
          </a:ln>
        </p:spPr>
      </p:sp>
      <p:sp>
        <p:nvSpPr>
          <p:cNvPr id="865" name="Google Shape;865;p30"/>
          <p:cNvSpPr/>
          <p:nvPr/>
        </p:nvSpPr>
        <p:spPr>
          <a:xfrm>
            <a:off x="6644738" y="180590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sp>
      <p:sp>
        <p:nvSpPr>
          <p:cNvPr id="868" name="Google Shape;868;p30"/>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pic>
        <p:nvPicPr>
          <p:cNvPr id="870" name="Google Shape;870;p30" descr="夾板 以實心填滿"/>
          <p:cNvPicPr preferRelativeResize="0"/>
          <p:nvPr/>
        </p:nvPicPr>
        <p:blipFill rotWithShape="1">
          <a:blip r:embed="rId8">
            <a:alphaModFix/>
          </a:blip>
          <a:srcRect/>
          <a:stretch/>
        </p:blipFill>
        <p:spPr>
          <a:xfrm>
            <a:off x="1541465" y="1276737"/>
            <a:ext cx="1452852" cy="1452852"/>
          </a:xfrm>
          <a:prstGeom prst="rect">
            <a:avLst/>
          </a:prstGeom>
          <a:noFill/>
          <a:ln>
            <a:noFill/>
          </a:ln>
        </p:spPr>
      </p:pic>
      <p:sp>
        <p:nvSpPr>
          <p:cNvPr id="871" name="Google Shape;871;p30"/>
          <p:cNvSpPr txBox="1"/>
          <p:nvPr/>
        </p:nvSpPr>
        <p:spPr>
          <a:xfrm>
            <a:off x="1858801" y="1674513"/>
            <a:ext cx="864900" cy="692477"/>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0" i="0" u="none" strike="noStrike" cap="none" dirty="0">
                <a:solidFill>
                  <a:schemeClr val="dk1"/>
                </a:solidFill>
                <a:latin typeface="Microsoft JhengHei"/>
                <a:ea typeface="Microsoft JhengHei"/>
                <a:cs typeface="Microsoft JhengHei"/>
                <a:sym typeface="Microsoft JhengHei"/>
              </a:rPr>
              <a:t>(</a:t>
            </a:r>
            <a:r>
              <a:rPr lang="zh-TW" altLang="en-US" sz="1400" b="0" i="0" u="none" strike="noStrike" cap="none" dirty="0">
                <a:solidFill>
                  <a:schemeClr val="dk1"/>
                </a:solidFill>
                <a:latin typeface="Microsoft JhengHei"/>
                <a:ea typeface="Microsoft JhengHei"/>
                <a:cs typeface="Microsoft JhengHei"/>
                <a:sym typeface="Microsoft JhengHei"/>
              </a:rPr>
              <a:t>系統產製</a:t>
            </a:r>
            <a:r>
              <a:rPr lang="en-US" altLang="zh-TW" sz="1400" b="0" i="0" u="none" strike="noStrike" cap="none" dirty="0">
                <a:solidFill>
                  <a:schemeClr val="dk1"/>
                </a:solidFill>
                <a:latin typeface="Microsoft JhengHei"/>
                <a:ea typeface="Microsoft JhengHei"/>
                <a:cs typeface="Microsoft JhengHei"/>
                <a:sym typeface="Microsoft JhengHei"/>
              </a:rPr>
              <a:t>)</a:t>
            </a:r>
          </a:p>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dirty="0">
                <a:solidFill>
                  <a:schemeClr val="dk1"/>
                </a:solidFill>
                <a:latin typeface="Microsoft JhengHei"/>
                <a:ea typeface="Microsoft JhengHei"/>
                <a:cs typeface="Microsoft JhengHei"/>
                <a:sym typeface="Microsoft JhengHei"/>
              </a:rPr>
              <a:t>支出憑證黏存單</a:t>
            </a:r>
            <a:endParaRPr sz="1400" b="0" i="0" u="none" strike="noStrike" cap="none" dirty="0">
              <a:solidFill>
                <a:schemeClr val="dk1"/>
              </a:solidFill>
              <a:latin typeface="Calibri"/>
              <a:ea typeface="Calibri"/>
              <a:cs typeface="Calibri"/>
              <a:sym typeface="Calibri"/>
            </a:endParaRPr>
          </a:p>
        </p:txBody>
      </p:sp>
      <p:grpSp>
        <p:nvGrpSpPr>
          <p:cNvPr id="872" name="Google Shape;872;p30"/>
          <p:cNvGrpSpPr/>
          <p:nvPr/>
        </p:nvGrpSpPr>
        <p:grpSpPr>
          <a:xfrm>
            <a:off x="586676" y="796287"/>
            <a:ext cx="545470" cy="545470"/>
            <a:chOff x="0" y="0"/>
            <a:chExt cx="812800" cy="812800"/>
          </a:xfrm>
        </p:grpSpPr>
        <p:sp>
          <p:nvSpPr>
            <p:cNvPr id="873" name="Google Shape;873;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874" name="Google Shape;874;p30"/>
            <p:cNvSpPr txBox="1"/>
            <p:nvPr/>
          </p:nvSpPr>
          <p:spPr>
            <a:xfrm>
              <a:off x="76200" y="19050"/>
              <a:ext cx="660300" cy="71760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875" name="Google Shape;875;p30"/>
          <p:cNvSpPr txBox="1"/>
          <p:nvPr/>
        </p:nvSpPr>
        <p:spPr>
          <a:xfrm>
            <a:off x="699091" y="983701"/>
            <a:ext cx="320700" cy="246300"/>
          </a:xfrm>
          <a:prstGeom prst="rect">
            <a:avLst/>
          </a:prstGeom>
          <a:noFill/>
          <a:ln>
            <a:noFill/>
          </a:ln>
        </p:spPr>
        <p:txBody>
          <a:bodyPr spcFirstLastPara="1" wrap="square" lIns="0" tIns="0" rIns="0" bIns="0" anchor="t" anchorCtr="0">
            <a:spAutoFit/>
          </a:bodyPr>
          <a:lstStyle/>
          <a:p>
            <a:pPr marL="0" marR="0" lvl="0" indent="0" algn="ctr" rtl="0">
              <a:lnSpc>
                <a:spcPct val="105001"/>
              </a:lnSpc>
              <a:spcBef>
                <a:spcPts val="0"/>
              </a:spcBef>
              <a:spcAft>
                <a:spcPts val="0"/>
              </a:spcAft>
              <a:buClr>
                <a:srgbClr val="000000"/>
              </a:buClr>
              <a:buSzPts val="1600"/>
              <a:buFont typeface="Arial"/>
              <a:buNone/>
            </a:pPr>
            <a:r>
              <a:rPr lang="zh-TW" sz="1600" b="0" i="0" u="none" strike="noStrike" cap="none">
                <a:solidFill>
                  <a:schemeClr val="dk1"/>
                </a:solidFill>
                <a:latin typeface="Microsoft JhengHei"/>
                <a:ea typeface="Microsoft JhengHei"/>
                <a:cs typeface="Microsoft JhengHei"/>
                <a:sym typeface="Microsoft JhengHei"/>
              </a:rPr>
              <a:t>1</a:t>
            </a:r>
            <a:endParaRPr sz="700" b="0" i="0" u="none" strike="noStrike" cap="none" dirty="0">
              <a:solidFill>
                <a:srgbClr val="000000"/>
              </a:solidFill>
              <a:latin typeface="Arial"/>
              <a:ea typeface="Arial"/>
              <a:cs typeface="Arial"/>
              <a:sym typeface="Arial"/>
            </a:endParaRPr>
          </a:p>
        </p:txBody>
      </p:sp>
      <p:sp>
        <p:nvSpPr>
          <p:cNvPr id="876" name="Google Shape;876;p30"/>
          <p:cNvSpPr/>
          <p:nvPr/>
        </p:nvSpPr>
        <p:spPr>
          <a:xfrm>
            <a:off x="1549190" y="2935168"/>
            <a:ext cx="864996"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7">
              <a:alphaModFix/>
            </a:blip>
            <a:stretch>
              <a:fillRect/>
            </a:stretch>
          </a:blipFill>
          <a:ln>
            <a:noFill/>
          </a:ln>
        </p:spPr>
      </p:sp>
      <p:grpSp>
        <p:nvGrpSpPr>
          <p:cNvPr id="2" name="群組 1">
            <a:extLst>
              <a:ext uri="{FF2B5EF4-FFF2-40B4-BE49-F238E27FC236}">
                <a16:creationId xmlns:a16="http://schemas.microsoft.com/office/drawing/2014/main" id="{0A2C2515-F205-4DBC-B535-987266777407}"/>
              </a:ext>
            </a:extLst>
          </p:cNvPr>
          <p:cNvGrpSpPr/>
          <p:nvPr/>
        </p:nvGrpSpPr>
        <p:grpSpPr>
          <a:xfrm>
            <a:off x="455392" y="3255130"/>
            <a:ext cx="1452852" cy="1452852"/>
            <a:chOff x="1533186" y="3176298"/>
            <a:chExt cx="1452852" cy="1452852"/>
          </a:xfrm>
        </p:grpSpPr>
        <p:pic>
          <p:nvPicPr>
            <p:cNvPr id="880" name="Google Shape;880;p30" descr="夾板 以實心填滿"/>
            <p:cNvPicPr preferRelativeResize="0"/>
            <p:nvPr/>
          </p:nvPicPr>
          <p:blipFill rotWithShape="1">
            <a:blip r:embed="rId9">
              <a:alphaModFix/>
            </a:blip>
            <a:srcRect/>
            <a:stretch/>
          </p:blipFill>
          <p:spPr>
            <a:xfrm>
              <a:off x="1533186" y="3176298"/>
              <a:ext cx="1452852" cy="1452852"/>
            </a:xfrm>
            <a:prstGeom prst="rect">
              <a:avLst/>
            </a:prstGeom>
            <a:noFill/>
            <a:ln>
              <a:noFill/>
            </a:ln>
          </p:spPr>
        </p:pic>
        <p:sp>
          <p:nvSpPr>
            <p:cNvPr id="881" name="Google Shape;881;p30"/>
            <p:cNvSpPr txBox="1"/>
            <p:nvPr/>
          </p:nvSpPr>
          <p:spPr>
            <a:xfrm>
              <a:off x="1850522" y="3650275"/>
              <a:ext cx="864900" cy="692477"/>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0" i="0" u="none" strike="noStrike" cap="none" dirty="0">
                  <a:solidFill>
                    <a:schemeClr val="dk1"/>
                  </a:solidFill>
                  <a:latin typeface="Microsoft JhengHei"/>
                  <a:ea typeface="Microsoft JhengHei"/>
                  <a:cs typeface="Microsoft JhengHei"/>
                  <a:sym typeface="Microsoft JhengHei"/>
                </a:rPr>
                <a:t>(</a:t>
              </a:r>
              <a:r>
                <a:rPr lang="zh-TW" altLang="en-US" sz="1400" b="0" i="0" u="none" strike="noStrike" cap="none" dirty="0">
                  <a:solidFill>
                    <a:schemeClr val="dk1"/>
                  </a:solidFill>
                  <a:latin typeface="Microsoft JhengHei"/>
                  <a:ea typeface="Microsoft JhengHei"/>
                  <a:cs typeface="Microsoft JhengHei"/>
                  <a:sym typeface="Microsoft JhengHei"/>
                </a:rPr>
                <a:t>系統產製</a:t>
              </a:r>
              <a:r>
                <a:rPr lang="en-US" altLang="zh-TW" sz="1400" b="0" i="0" u="none" strike="noStrike" cap="none" dirty="0">
                  <a:solidFill>
                    <a:schemeClr val="dk1"/>
                  </a:solidFill>
                  <a:latin typeface="Microsoft JhengHei"/>
                  <a:ea typeface="Microsoft JhengHei"/>
                  <a:cs typeface="Microsoft JhengHei"/>
                  <a:sym typeface="Microsoft JhengHei"/>
                </a:rPr>
                <a:t>)</a:t>
              </a:r>
            </a:p>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dirty="0">
                  <a:solidFill>
                    <a:schemeClr val="dk1"/>
                  </a:solidFill>
                  <a:latin typeface="Microsoft JhengHei"/>
                  <a:ea typeface="Microsoft JhengHei"/>
                  <a:cs typeface="Microsoft JhengHei"/>
                  <a:sym typeface="Microsoft JhengHei"/>
                </a:rPr>
                <a:t>支出憑證黏存單</a:t>
              </a:r>
              <a:endParaRPr sz="1400" b="0" i="0" u="none" strike="noStrike" cap="none" dirty="0">
                <a:solidFill>
                  <a:schemeClr val="dk1"/>
                </a:solidFill>
                <a:latin typeface="Calibri"/>
                <a:ea typeface="Calibri"/>
                <a:cs typeface="Calibri"/>
                <a:sym typeface="Calibri"/>
              </a:endParaRPr>
            </a:p>
          </p:txBody>
        </p:sp>
      </p:grpSp>
      <p:sp>
        <p:nvSpPr>
          <p:cNvPr id="882" name="Google Shape;882;p30"/>
          <p:cNvSpPr/>
          <p:nvPr/>
        </p:nvSpPr>
        <p:spPr>
          <a:xfrm>
            <a:off x="586700" y="2878551"/>
            <a:ext cx="544576" cy="54457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883" name="Google Shape;883;p30"/>
          <p:cNvSpPr txBox="1"/>
          <p:nvPr/>
        </p:nvSpPr>
        <p:spPr>
          <a:xfrm>
            <a:off x="699115" y="3065964"/>
            <a:ext cx="320700" cy="246300"/>
          </a:xfrm>
          <a:prstGeom prst="rect">
            <a:avLst/>
          </a:prstGeom>
          <a:noFill/>
          <a:ln>
            <a:noFill/>
          </a:ln>
        </p:spPr>
        <p:txBody>
          <a:bodyPr spcFirstLastPara="1" wrap="square" lIns="0" tIns="0" rIns="0" bIns="0" anchor="t" anchorCtr="0">
            <a:spAutoFit/>
          </a:bodyPr>
          <a:lstStyle/>
          <a:p>
            <a:pPr marL="0" marR="0" lvl="0" indent="0" algn="ctr" rtl="0">
              <a:lnSpc>
                <a:spcPct val="105001"/>
              </a:lnSpc>
              <a:spcBef>
                <a:spcPts val="0"/>
              </a:spcBef>
              <a:spcAft>
                <a:spcPts val="0"/>
              </a:spcAft>
              <a:buClr>
                <a:srgbClr val="000000"/>
              </a:buClr>
              <a:buSzPts val="1600"/>
              <a:buFont typeface="Arial"/>
              <a:buNone/>
            </a:pPr>
            <a:r>
              <a:rPr lang="zh-TW" sz="1600" b="0" i="0" u="none" strike="noStrike" cap="none">
                <a:solidFill>
                  <a:schemeClr val="lt1"/>
                </a:solidFill>
                <a:latin typeface="Microsoft JhengHei"/>
                <a:ea typeface="Microsoft JhengHei"/>
                <a:cs typeface="Microsoft JhengHei"/>
                <a:sym typeface="Microsoft JhengHei"/>
              </a:rPr>
              <a:t>2</a:t>
            </a:r>
            <a:endParaRPr sz="700" b="0" i="0" u="none" strike="noStrike" cap="none" dirty="0">
              <a:solidFill>
                <a:srgbClr val="000000"/>
              </a:solidFill>
              <a:latin typeface="Arial"/>
              <a:ea typeface="Arial"/>
              <a:cs typeface="Arial"/>
              <a:sym typeface="Arial"/>
            </a:endParaRPr>
          </a:p>
        </p:txBody>
      </p:sp>
      <p:sp>
        <p:nvSpPr>
          <p:cNvPr id="884" name="Google Shape;884;p30"/>
          <p:cNvSpPr/>
          <p:nvPr/>
        </p:nvSpPr>
        <p:spPr>
          <a:xfrm>
            <a:off x="5225768" y="1273218"/>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7">
              <a:alphaModFix/>
            </a:blip>
            <a:stretch>
              <a:fillRect/>
            </a:stretch>
          </a:blipFill>
          <a:ln>
            <a:noFill/>
          </a:ln>
        </p:spPr>
      </p:sp>
      <p:pic>
        <p:nvPicPr>
          <p:cNvPr id="885" name="Google Shape;885;p30" descr="夾板 以實心填滿"/>
          <p:cNvPicPr preferRelativeResize="0"/>
          <p:nvPr/>
        </p:nvPicPr>
        <p:blipFill rotWithShape="1">
          <a:blip r:embed="rId10">
            <a:alphaModFix/>
          </a:blip>
          <a:srcRect/>
          <a:stretch/>
        </p:blipFill>
        <p:spPr>
          <a:xfrm>
            <a:off x="4744398" y="1295673"/>
            <a:ext cx="1452852" cy="1452852"/>
          </a:xfrm>
          <a:prstGeom prst="rect">
            <a:avLst/>
          </a:prstGeom>
          <a:noFill/>
          <a:ln>
            <a:noFill/>
          </a:ln>
        </p:spPr>
      </p:pic>
      <p:sp>
        <p:nvSpPr>
          <p:cNvPr id="886" name="Google Shape;886;p30"/>
          <p:cNvSpPr txBox="1"/>
          <p:nvPr/>
        </p:nvSpPr>
        <p:spPr>
          <a:xfrm>
            <a:off x="5046567" y="1777993"/>
            <a:ext cx="881700" cy="6312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公用</a:t>
            </a:r>
            <a:endParaRPr sz="1400" b="0"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清冊</a:t>
            </a:r>
            <a:endParaRPr sz="1400" b="0"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000"/>
              <a:buFont typeface="Arial"/>
              <a:buNone/>
            </a:pPr>
            <a:r>
              <a:rPr lang="zh-TW" sz="1000" b="0" i="0" u="none" strike="noStrike" cap="none">
                <a:solidFill>
                  <a:schemeClr val="dk1"/>
                </a:solidFill>
                <a:latin typeface="Microsoft JhengHei"/>
                <a:ea typeface="Microsoft JhengHei"/>
                <a:cs typeface="Microsoft JhengHei"/>
                <a:sym typeface="Microsoft JhengHei"/>
              </a:rPr>
              <a:t>（代墊酬勞）</a:t>
            </a:r>
            <a:endParaRPr sz="700" b="0" i="0" u="none" strike="noStrike" cap="none" dirty="0">
              <a:solidFill>
                <a:srgbClr val="000000"/>
              </a:solidFill>
              <a:latin typeface="Arial"/>
              <a:ea typeface="Arial"/>
              <a:cs typeface="Arial"/>
              <a:sym typeface="Arial"/>
            </a:endParaRPr>
          </a:p>
        </p:txBody>
      </p:sp>
      <p:sp>
        <p:nvSpPr>
          <p:cNvPr id="887" name="Google Shape;887;p30"/>
          <p:cNvSpPr txBox="1"/>
          <p:nvPr/>
        </p:nvSpPr>
        <p:spPr>
          <a:xfrm>
            <a:off x="6082934" y="1955466"/>
            <a:ext cx="165600" cy="2925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zh-TW" sz="1600" b="0" i="0" u="none" strike="noStrike" cap="none" dirty="0">
                <a:solidFill>
                  <a:srgbClr val="494429"/>
                </a:solidFill>
                <a:latin typeface="Calibri"/>
                <a:ea typeface="Calibri"/>
                <a:cs typeface="Calibri"/>
                <a:sym typeface="Calibri"/>
              </a:rPr>
              <a:t>➕</a:t>
            </a:r>
            <a:endParaRPr sz="700" b="0" i="0" u="none" strike="noStrike" cap="none" dirty="0">
              <a:solidFill>
                <a:srgbClr val="000000"/>
              </a:solidFill>
              <a:latin typeface="Arial"/>
              <a:ea typeface="Arial"/>
              <a:cs typeface="Arial"/>
              <a:sym typeface="Arial"/>
            </a:endParaRPr>
          </a:p>
        </p:txBody>
      </p:sp>
      <p:pic>
        <p:nvPicPr>
          <p:cNvPr id="888" name="Google Shape;888;p30" descr="夾板 以實心填滿"/>
          <p:cNvPicPr preferRelativeResize="0"/>
          <p:nvPr/>
        </p:nvPicPr>
        <p:blipFill rotWithShape="1">
          <a:blip r:embed="rId10">
            <a:alphaModFix/>
          </a:blip>
          <a:srcRect/>
          <a:stretch/>
        </p:blipFill>
        <p:spPr>
          <a:xfrm>
            <a:off x="6362135" y="1269810"/>
            <a:ext cx="1452852" cy="1452852"/>
          </a:xfrm>
          <a:prstGeom prst="rect">
            <a:avLst/>
          </a:prstGeom>
          <a:noFill/>
          <a:ln>
            <a:noFill/>
          </a:ln>
        </p:spPr>
      </p:pic>
      <p:sp>
        <p:nvSpPr>
          <p:cNvPr id="889" name="Google Shape;889;p30"/>
          <p:cNvSpPr txBox="1"/>
          <p:nvPr/>
        </p:nvSpPr>
        <p:spPr>
          <a:xfrm>
            <a:off x="6647401" y="1775324"/>
            <a:ext cx="864900" cy="4770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dirty="0">
                <a:solidFill>
                  <a:schemeClr val="dk1"/>
                </a:solidFill>
                <a:latin typeface="Microsoft JhengHei"/>
                <a:ea typeface="Microsoft JhengHei"/>
                <a:cs typeface="Microsoft JhengHei"/>
                <a:sym typeface="Microsoft JhengHei"/>
              </a:rPr>
              <a:t>支出憑證黏存單</a:t>
            </a:r>
            <a:endParaRPr sz="1400" b="0" i="0" u="none" strike="noStrike" cap="none" dirty="0">
              <a:solidFill>
                <a:schemeClr val="dk1"/>
              </a:solidFill>
              <a:latin typeface="Calibri"/>
              <a:ea typeface="Calibri"/>
              <a:cs typeface="Calibri"/>
              <a:sym typeface="Calibri"/>
            </a:endParaRPr>
          </a:p>
        </p:txBody>
      </p:sp>
      <p:sp>
        <p:nvSpPr>
          <p:cNvPr id="890" name="Google Shape;890;p30"/>
          <p:cNvSpPr/>
          <p:nvPr/>
        </p:nvSpPr>
        <p:spPr>
          <a:xfrm>
            <a:off x="4490507" y="834126"/>
            <a:ext cx="544576" cy="54457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891" name="Google Shape;891;p30"/>
          <p:cNvSpPr txBox="1"/>
          <p:nvPr/>
        </p:nvSpPr>
        <p:spPr>
          <a:xfrm>
            <a:off x="4602434" y="990227"/>
            <a:ext cx="320700" cy="246300"/>
          </a:xfrm>
          <a:prstGeom prst="rect">
            <a:avLst/>
          </a:prstGeom>
          <a:noFill/>
          <a:ln>
            <a:noFill/>
          </a:ln>
        </p:spPr>
        <p:txBody>
          <a:bodyPr spcFirstLastPara="1" wrap="square" lIns="0" tIns="0" rIns="0" bIns="0" anchor="t" anchorCtr="0">
            <a:spAutoFit/>
          </a:bodyPr>
          <a:lstStyle/>
          <a:p>
            <a:pPr marL="0" marR="0" lvl="0" indent="0" algn="ctr" rtl="0">
              <a:lnSpc>
                <a:spcPct val="105001"/>
              </a:lnSpc>
              <a:spcBef>
                <a:spcPts val="0"/>
              </a:spcBef>
              <a:spcAft>
                <a:spcPts val="0"/>
              </a:spcAft>
              <a:buClr>
                <a:srgbClr val="000000"/>
              </a:buClr>
              <a:buSzPts val="1600"/>
              <a:buFont typeface="Arial"/>
              <a:buNone/>
            </a:pPr>
            <a:r>
              <a:rPr lang="zh-TW" sz="1600" b="0" i="0" u="none" strike="noStrike" cap="none">
                <a:solidFill>
                  <a:schemeClr val="dk1"/>
                </a:solidFill>
                <a:latin typeface="Microsoft JhengHei"/>
                <a:ea typeface="Microsoft JhengHei"/>
                <a:cs typeface="Microsoft JhengHei"/>
                <a:sym typeface="Microsoft JhengHei"/>
              </a:rPr>
              <a:t>３</a:t>
            </a:r>
            <a:endParaRPr sz="1600" b="0" i="0" u="none" strike="noStrike" cap="none" dirty="0">
              <a:solidFill>
                <a:schemeClr val="dk1"/>
              </a:solidFill>
              <a:latin typeface="Microsoft JhengHei"/>
              <a:ea typeface="Microsoft JhengHei"/>
              <a:cs typeface="Microsoft JhengHei"/>
              <a:sym typeface="Microsoft JhengHei"/>
            </a:endParaRPr>
          </a:p>
        </p:txBody>
      </p:sp>
      <p:sp>
        <p:nvSpPr>
          <p:cNvPr id="893" name="Google Shape;893;p30"/>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sp>
      <p:sp>
        <p:nvSpPr>
          <p:cNvPr id="894" name="Google Shape;894;p30"/>
          <p:cNvSpPr txBox="1"/>
          <p:nvPr/>
        </p:nvSpPr>
        <p:spPr>
          <a:xfrm>
            <a:off x="7581900" y="1954249"/>
            <a:ext cx="165600" cy="2925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zh-TW" sz="1600" b="0" i="0" u="none" strike="noStrike" cap="none">
                <a:solidFill>
                  <a:srgbClr val="494429"/>
                </a:solidFill>
                <a:latin typeface="Calibri"/>
                <a:ea typeface="Calibri"/>
                <a:cs typeface="Calibri"/>
                <a:sym typeface="Calibri"/>
              </a:rPr>
              <a:t>➕</a:t>
            </a:r>
            <a:endParaRPr sz="700" b="0" i="0" u="none" strike="noStrike" cap="none" dirty="0">
              <a:solidFill>
                <a:srgbClr val="000000"/>
              </a:solidFill>
              <a:latin typeface="Arial"/>
              <a:ea typeface="Arial"/>
              <a:cs typeface="Arial"/>
              <a:sym typeface="Arial"/>
            </a:endParaRPr>
          </a:p>
        </p:txBody>
      </p:sp>
      <p:pic>
        <p:nvPicPr>
          <p:cNvPr id="895" name="Google Shape;895;p30" descr="夾板 以實心填滿"/>
          <p:cNvPicPr preferRelativeResize="0"/>
          <p:nvPr/>
        </p:nvPicPr>
        <p:blipFill rotWithShape="1">
          <a:blip r:embed="rId10">
            <a:alphaModFix/>
          </a:blip>
          <a:srcRect/>
          <a:stretch/>
        </p:blipFill>
        <p:spPr>
          <a:xfrm>
            <a:off x="7752608" y="1254362"/>
            <a:ext cx="1452852" cy="1452852"/>
          </a:xfrm>
          <a:prstGeom prst="rect">
            <a:avLst/>
          </a:prstGeom>
          <a:noFill/>
          <a:ln>
            <a:noFill/>
          </a:ln>
        </p:spPr>
      </p:pic>
      <p:sp>
        <p:nvSpPr>
          <p:cNvPr id="896" name="Google Shape;896;p30"/>
          <p:cNvSpPr txBox="1"/>
          <p:nvPr/>
        </p:nvSpPr>
        <p:spPr>
          <a:xfrm>
            <a:off x="8046584" y="1961442"/>
            <a:ext cx="864900" cy="2616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現金領據</a:t>
            </a:r>
            <a:endParaRPr sz="1400" b="0" i="0" u="none" strike="noStrike" cap="none" dirty="0">
              <a:solidFill>
                <a:schemeClr val="dk1"/>
              </a:solidFill>
              <a:latin typeface="Calibri"/>
              <a:ea typeface="Calibri"/>
              <a:cs typeface="Calibri"/>
              <a:sym typeface="Calibri"/>
            </a:endParaRPr>
          </a:p>
        </p:txBody>
      </p:sp>
      <p:pic>
        <p:nvPicPr>
          <p:cNvPr id="897" name="Google Shape;897;p30" descr="夾板 以實心填滿"/>
          <p:cNvPicPr preferRelativeResize="0"/>
          <p:nvPr/>
        </p:nvPicPr>
        <p:blipFill rotWithShape="1">
          <a:blip r:embed="rId3">
            <a:alphaModFix/>
          </a:blip>
          <a:srcRect/>
          <a:stretch/>
        </p:blipFill>
        <p:spPr>
          <a:xfrm>
            <a:off x="4811800" y="3219029"/>
            <a:ext cx="1452852" cy="1452852"/>
          </a:xfrm>
          <a:prstGeom prst="rect">
            <a:avLst/>
          </a:prstGeom>
          <a:noFill/>
          <a:ln>
            <a:noFill/>
          </a:ln>
        </p:spPr>
      </p:pic>
      <p:sp>
        <p:nvSpPr>
          <p:cNvPr id="898" name="Google Shape;898;p30"/>
          <p:cNvSpPr txBox="1"/>
          <p:nvPr/>
        </p:nvSpPr>
        <p:spPr>
          <a:xfrm>
            <a:off x="5128818" y="3723800"/>
            <a:ext cx="862800" cy="6312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Microsoft JhengHei"/>
              <a:buNone/>
            </a:pPr>
            <a:r>
              <a:rPr lang="zh-TW" dirty="0">
                <a:latin typeface="Microsoft JhengHei"/>
                <a:ea typeface="Microsoft JhengHei"/>
                <a:cs typeface="Microsoft JhengHei"/>
                <a:sym typeface="Microsoft JhengHei"/>
              </a:rPr>
              <a:t>公用</a:t>
            </a:r>
            <a:endParaRPr dirty="0">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400"/>
              <a:buFont typeface="Microsoft JhengHei"/>
              <a:buNone/>
            </a:pPr>
            <a:r>
              <a:rPr lang="zh-TW" sz="1400" b="0" i="0" u="none" strike="noStrike" cap="none" dirty="0">
                <a:solidFill>
                  <a:srgbClr val="000000"/>
                </a:solidFill>
                <a:latin typeface="Microsoft JhengHei"/>
                <a:ea typeface="Microsoft JhengHei"/>
                <a:cs typeface="Microsoft JhengHei"/>
                <a:sym typeface="Microsoft JhengHei"/>
              </a:rPr>
              <a:t>清冊</a:t>
            </a:r>
            <a:endParaRPr sz="1400" b="0"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000"/>
              <a:buFont typeface="Microsoft JhengHei"/>
              <a:buNone/>
            </a:pPr>
            <a:r>
              <a:rPr lang="zh-TW" sz="1000" b="0" i="0" u="none" strike="noStrike" cap="none" dirty="0">
                <a:solidFill>
                  <a:srgbClr val="000000"/>
                </a:solidFill>
                <a:latin typeface="Microsoft JhengHei"/>
                <a:ea typeface="Microsoft JhengHei"/>
                <a:cs typeface="Microsoft JhengHei"/>
                <a:sym typeface="Microsoft JhengHei"/>
              </a:rPr>
              <a:t>（酬勞逕付）</a:t>
            </a:r>
            <a:endParaRPr sz="700" b="0" i="0" u="none" strike="noStrike" cap="none" dirty="0">
              <a:solidFill>
                <a:srgbClr val="000000"/>
              </a:solidFill>
              <a:latin typeface="Arial"/>
              <a:ea typeface="Arial"/>
              <a:cs typeface="Arial"/>
              <a:sym typeface="Arial"/>
            </a:endParaRPr>
          </a:p>
        </p:txBody>
      </p:sp>
      <p:sp>
        <p:nvSpPr>
          <p:cNvPr id="899" name="Google Shape;899;p30"/>
          <p:cNvSpPr/>
          <p:nvPr/>
        </p:nvSpPr>
        <p:spPr>
          <a:xfrm>
            <a:off x="4488229" y="2942341"/>
            <a:ext cx="544576" cy="54457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1"/>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00" name="Google Shape;900;p30"/>
          <p:cNvSpPr txBox="1"/>
          <p:nvPr/>
        </p:nvSpPr>
        <p:spPr>
          <a:xfrm>
            <a:off x="4600157" y="3091491"/>
            <a:ext cx="320700" cy="246300"/>
          </a:xfrm>
          <a:prstGeom prst="rect">
            <a:avLst/>
          </a:prstGeom>
          <a:noFill/>
          <a:ln>
            <a:noFill/>
          </a:ln>
        </p:spPr>
        <p:txBody>
          <a:bodyPr spcFirstLastPara="1" wrap="square" lIns="0" tIns="0" rIns="0" bIns="0" anchor="t" anchorCtr="0">
            <a:spAutoFit/>
          </a:bodyPr>
          <a:lstStyle/>
          <a:p>
            <a:pPr marL="0" marR="0" lvl="0" indent="0" algn="ctr" rtl="0">
              <a:lnSpc>
                <a:spcPct val="105001"/>
              </a:lnSpc>
              <a:spcBef>
                <a:spcPts val="0"/>
              </a:spcBef>
              <a:spcAft>
                <a:spcPts val="0"/>
              </a:spcAft>
              <a:buClr>
                <a:srgbClr val="000000"/>
              </a:buClr>
              <a:buSzPts val="1600"/>
              <a:buFont typeface="Arial"/>
              <a:buNone/>
            </a:pPr>
            <a:r>
              <a:rPr lang="zh-TW" sz="1600" b="0" i="0" u="none" strike="noStrike" cap="none">
                <a:solidFill>
                  <a:schemeClr val="lt1"/>
                </a:solidFill>
                <a:latin typeface="Microsoft JhengHei"/>
                <a:ea typeface="Microsoft JhengHei"/>
                <a:cs typeface="Microsoft JhengHei"/>
                <a:sym typeface="Microsoft JhengHei"/>
              </a:rPr>
              <a:t>4</a:t>
            </a:r>
            <a:endParaRPr sz="700" b="0" i="0" u="none" strike="noStrike" cap="none" dirty="0">
              <a:solidFill>
                <a:srgbClr val="000000"/>
              </a:solidFill>
              <a:latin typeface="Arial"/>
              <a:ea typeface="Arial"/>
              <a:cs typeface="Arial"/>
              <a:sym typeface="Arial"/>
            </a:endParaRPr>
          </a:p>
        </p:txBody>
      </p:sp>
      <p:sp>
        <p:nvSpPr>
          <p:cNvPr id="901" name="Google Shape;901;p30"/>
          <p:cNvSpPr txBox="1"/>
          <p:nvPr/>
        </p:nvSpPr>
        <p:spPr>
          <a:xfrm>
            <a:off x="1284975" y="1016998"/>
            <a:ext cx="2157900" cy="246221"/>
          </a:xfrm>
          <a:prstGeom prst="rect">
            <a:avLst/>
          </a:prstGeom>
          <a:noFill/>
          <a:ln>
            <a:noFill/>
          </a:ln>
        </p:spPr>
        <p:txBody>
          <a:bodyPr spcFirstLastPara="1" wrap="square" lIns="0" tIns="0" rIns="0" bIns="0" anchor="t" anchorCtr="0">
            <a:spAutoFit/>
          </a:bodyPr>
          <a:lstStyle/>
          <a:p>
            <a:pPr marL="88900" marR="0" lvl="1"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採購案件、逕付廠商</a:t>
            </a:r>
            <a:endParaRPr sz="1600" b="1" i="0" u="none" strike="noStrike" cap="none" dirty="0">
              <a:solidFill>
                <a:srgbClr val="000000"/>
              </a:solidFill>
              <a:latin typeface="Barlow SemiBold"/>
              <a:ea typeface="Barlow SemiBold"/>
              <a:cs typeface="Barlow SemiBold"/>
              <a:sym typeface="Barlow SemiBold"/>
            </a:endParaRPr>
          </a:p>
        </p:txBody>
      </p:sp>
      <p:sp>
        <p:nvSpPr>
          <p:cNvPr id="902" name="Google Shape;902;p30"/>
          <p:cNvSpPr txBox="1"/>
          <p:nvPr/>
        </p:nvSpPr>
        <p:spPr>
          <a:xfrm>
            <a:off x="1235738" y="3043573"/>
            <a:ext cx="2157900" cy="246221"/>
          </a:xfrm>
          <a:prstGeom prst="rect">
            <a:avLst/>
          </a:prstGeom>
          <a:noFill/>
          <a:ln>
            <a:noFill/>
          </a:ln>
        </p:spPr>
        <p:txBody>
          <a:bodyPr spcFirstLastPara="1" wrap="square" lIns="0" tIns="0" rIns="0" bIns="0" anchor="t" anchorCtr="0">
            <a:spAutoFit/>
          </a:bodyPr>
          <a:lstStyle/>
          <a:p>
            <a:pPr marL="88900" marR="0" lvl="1"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採購案件，已代墊</a:t>
            </a:r>
            <a:endParaRPr sz="1600" b="1" i="0" u="none" strike="noStrike" cap="none" dirty="0">
              <a:solidFill>
                <a:srgbClr val="000000"/>
              </a:solidFill>
              <a:latin typeface="Barlow SemiBold"/>
              <a:ea typeface="Barlow SemiBold"/>
              <a:cs typeface="Barlow SemiBold"/>
              <a:sym typeface="Barlow SemiBold"/>
            </a:endParaRPr>
          </a:p>
        </p:txBody>
      </p:sp>
      <p:sp>
        <p:nvSpPr>
          <p:cNvPr id="903" name="Google Shape;903;p30"/>
          <p:cNvSpPr txBox="1"/>
          <p:nvPr/>
        </p:nvSpPr>
        <p:spPr>
          <a:xfrm>
            <a:off x="5163150" y="1054675"/>
            <a:ext cx="2418600" cy="246221"/>
          </a:xfrm>
          <a:prstGeom prst="rect">
            <a:avLst/>
          </a:prstGeom>
          <a:noFill/>
          <a:ln>
            <a:noFill/>
          </a:ln>
        </p:spPr>
        <p:txBody>
          <a:bodyPr spcFirstLastPara="1" wrap="square" lIns="0" tIns="0" rIns="0" bIns="0" anchor="t" anchorCtr="0">
            <a:spAutoFit/>
          </a:bodyPr>
          <a:lstStyle/>
          <a:p>
            <a:pPr marL="88900" marR="0" lvl="1" indent="0" algn="l" rtl="0">
              <a:lnSpc>
                <a:spcPct val="100000"/>
              </a:lnSpc>
              <a:spcBef>
                <a:spcPts val="0"/>
              </a:spcBef>
              <a:spcAft>
                <a:spcPts val="0"/>
              </a:spcAft>
              <a:buClr>
                <a:srgbClr val="000000"/>
              </a:buClr>
              <a:buSzPts val="1400"/>
              <a:buFont typeface="Arial"/>
              <a:buNone/>
            </a:pPr>
            <a:r>
              <a:rPr lang="zh-TW" sz="1600" b="1" dirty="0">
                <a:solidFill>
                  <a:schemeClr val="dk1"/>
                </a:solidFill>
                <a:latin typeface="Microsoft JhengHei"/>
                <a:ea typeface="Microsoft JhengHei"/>
                <a:cs typeface="Microsoft JhengHei"/>
                <a:sym typeface="Microsoft JhengHei"/>
              </a:rPr>
              <a:t>酬勞，已代墊</a:t>
            </a:r>
            <a:endParaRPr sz="1600" b="1" i="0" u="none" strike="noStrike" cap="none" dirty="0">
              <a:solidFill>
                <a:srgbClr val="000000"/>
              </a:solidFill>
              <a:latin typeface="Barlow SemiBold"/>
              <a:ea typeface="Barlow SemiBold"/>
              <a:cs typeface="Barlow SemiBold"/>
              <a:sym typeface="Barlow SemiBold"/>
            </a:endParaRPr>
          </a:p>
        </p:txBody>
      </p:sp>
      <p:sp>
        <p:nvSpPr>
          <p:cNvPr id="904" name="Google Shape;904;p30"/>
          <p:cNvSpPr txBox="1"/>
          <p:nvPr/>
        </p:nvSpPr>
        <p:spPr>
          <a:xfrm>
            <a:off x="5086725" y="3030750"/>
            <a:ext cx="2698500" cy="246221"/>
          </a:xfrm>
          <a:prstGeom prst="rect">
            <a:avLst/>
          </a:prstGeom>
          <a:noFill/>
          <a:ln>
            <a:noFill/>
          </a:ln>
        </p:spPr>
        <p:txBody>
          <a:bodyPr spcFirstLastPara="1" wrap="square" lIns="0" tIns="0" rIns="0" bIns="0" anchor="t" anchorCtr="0">
            <a:spAutoFit/>
          </a:bodyPr>
          <a:lstStyle/>
          <a:p>
            <a:pPr marL="88900" marR="0" lvl="1"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酬勞，逕付受</a:t>
            </a:r>
            <a:r>
              <a:rPr lang="zh-TW" sz="1600" b="1" i="0" u="none" strike="noStrike" cap="none" dirty="0">
                <a:solidFill>
                  <a:schemeClr val="dk1"/>
                </a:solidFill>
                <a:latin typeface="Microsoft JhengHei"/>
                <a:ea typeface="Microsoft JhengHei"/>
                <a:cs typeface="Microsoft JhengHei"/>
                <a:sym typeface="Microsoft JhengHe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款</a:t>
            </a:r>
            <a:r>
              <a:rPr lang="zh-TW" sz="1600" b="1" i="0" u="none" strike="noStrike" cap="none" dirty="0">
                <a:solidFill>
                  <a:schemeClr val="dk1"/>
                </a:solidFill>
                <a:latin typeface="Microsoft JhengHei"/>
                <a:ea typeface="Microsoft JhengHei"/>
                <a:cs typeface="Microsoft JhengHei"/>
                <a:sym typeface="Microsoft JhengHei"/>
              </a:rPr>
              <a:t>人</a:t>
            </a:r>
            <a:endParaRPr sz="1600" b="1" i="0" u="none" strike="noStrike" cap="none" dirty="0">
              <a:solidFill>
                <a:srgbClr val="000000"/>
              </a:solidFill>
              <a:latin typeface="Barlow SemiBold"/>
              <a:ea typeface="Barlow SemiBold"/>
              <a:cs typeface="Barlow SemiBold"/>
              <a:sym typeface="Barlow SemiBold"/>
            </a:endParaRPr>
          </a:p>
        </p:txBody>
      </p:sp>
      <p:sp>
        <p:nvSpPr>
          <p:cNvPr id="53" name="投影片編號版面配置區 2">
            <a:extLst>
              <a:ext uri="{FF2B5EF4-FFF2-40B4-BE49-F238E27FC236}">
                <a16:creationId xmlns:a16="http://schemas.microsoft.com/office/drawing/2014/main" id="{E8B376A8-11FE-43C7-80A3-D9973B1F8D2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80</a:t>
            </a:fld>
            <a:endParaRPr lang="zh-TW" altLang="en-US" sz="1000" dirty="0">
              <a:solidFill>
                <a:schemeClr val="tx1"/>
              </a:solidFill>
            </a:endParaRPr>
          </a:p>
        </p:txBody>
      </p:sp>
      <p:sp>
        <p:nvSpPr>
          <p:cNvPr id="56" name="Google Shape;889;p30">
            <a:extLst>
              <a:ext uri="{FF2B5EF4-FFF2-40B4-BE49-F238E27FC236}">
                <a16:creationId xmlns:a16="http://schemas.microsoft.com/office/drawing/2014/main" id="{874667AA-2E73-4529-9EDC-26DFA5A9CE9F}"/>
              </a:ext>
            </a:extLst>
          </p:cNvPr>
          <p:cNvSpPr txBox="1"/>
          <p:nvPr/>
        </p:nvSpPr>
        <p:spPr>
          <a:xfrm>
            <a:off x="6682907" y="3743678"/>
            <a:ext cx="864900" cy="4770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dirty="0">
                <a:solidFill>
                  <a:schemeClr val="dk1"/>
                </a:solidFill>
                <a:latin typeface="Microsoft JhengHei"/>
                <a:ea typeface="Microsoft JhengHei"/>
                <a:cs typeface="Microsoft JhengHei"/>
                <a:sym typeface="Microsoft JhengHei"/>
              </a:rPr>
              <a:t>支出憑證黏存單</a:t>
            </a:r>
            <a:endParaRPr sz="1400" b="0" i="0" u="none" strike="noStrike" cap="none" dirty="0">
              <a:solidFill>
                <a:schemeClr val="dk1"/>
              </a:solidFill>
              <a:latin typeface="Calibri"/>
              <a:ea typeface="Calibri"/>
              <a:cs typeface="Calibri"/>
              <a:sym typeface="Calibri"/>
            </a:endParaRPr>
          </a:p>
        </p:txBody>
      </p:sp>
      <p:grpSp>
        <p:nvGrpSpPr>
          <p:cNvPr id="58" name="群組 57">
            <a:extLst>
              <a:ext uri="{FF2B5EF4-FFF2-40B4-BE49-F238E27FC236}">
                <a16:creationId xmlns:a16="http://schemas.microsoft.com/office/drawing/2014/main" id="{A5A364A4-E309-47A9-8BEE-77AEAC71A732}"/>
              </a:ext>
            </a:extLst>
          </p:cNvPr>
          <p:cNvGrpSpPr/>
          <p:nvPr/>
        </p:nvGrpSpPr>
        <p:grpSpPr>
          <a:xfrm>
            <a:off x="7741634" y="3546709"/>
            <a:ext cx="1148156" cy="860751"/>
            <a:chOff x="5931222" y="3028652"/>
            <a:chExt cx="1665084" cy="860751"/>
          </a:xfrm>
        </p:grpSpPr>
        <p:sp>
          <p:nvSpPr>
            <p:cNvPr id="59" name="Google Shape;728;p23">
              <a:extLst>
                <a:ext uri="{FF2B5EF4-FFF2-40B4-BE49-F238E27FC236}">
                  <a16:creationId xmlns:a16="http://schemas.microsoft.com/office/drawing/2014/main" id="{4B0171D1-0E3A-462C-8F3B-37A0682DF7A6}"/>
                </a:ext>
              </a:extLst>
            </p:cNvPr>
            <p:cNvSpPr/>
            <p:nvPr/>
          </p:nvSpPr>
          <p:spPr>
            <a:xfrm>
              <a:off x="5931222" y="3028652"/>
              <a:ext cx="1665084" cy="855101"/>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 name="Google Shape;729;p23">
              <a:extLst>
                <a:ext uri="{FF2B5EF4-FFF2-40B4-BE49-F238E27FC236}">
                  <a16:creationId xmlns:a16="http://schemas.microsoft.com/office/drawing/2014/main" id="{83F5FC87-405E-4054-B05C-F02AACE93A20}"/>
                </a:ext>
              </a:extLst>
            </p:cNvPr>
            <p:cNvSpPr txBox="1"/>
            <p:nvPr/>
          </p:nvSpPr>
          <p:spPr>
            <a:xfrm>
              <a:off x="6042079" y="3058406"/>
              <a:ext cx="1455635" cy="830997"/>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200" b="0" i="0" u="none" strike="noStrike" cap="none" dirty="0">
                  <a:solidFill>
                    <a:srgbClr val="444746"/>
                  </a:solidFill>
                  <a:latin typeface="Microsoft JhengHei"/>
                  <a:ea typeface="Microsoft JhengHei"/>
                  <a:cs typeface="Microsoft JhengHei"/>
                  <a:sym typeface="Microsoft JhengHei"/>
                </a:rPr>
                <a:t>如為採購案件</a:t>
              </a:r>
              <a:endParaRPr lang="en-US" altLang="zh-TW" sz="1200" b="0" i="0" u="none" strike="noStrike" cap="none" dirty="0">
                <a:solidFill>
                  <a:srgbClr val="444746"/>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200"/>
                <a:buFont typeface="Arial"/>
                <a:buNone/>
              </a:pPr>
              <a:r>
                <a:rPr lang="zh-TW" altLang="en-US" sz="1200" b="0" i="0" u="none" strike="noStrike" cap="none" dirty="0">
                  <a:solidFill>
                    <a:srgbClr val="444746"/>
                  </a:solidFill>
                  <a:latin typeface="Microsoft JhengHei"/>
                  <a:ea typeface="Microsoft JhengHei"/>
                  <a:cs typeface="Microsoft JhengHei"/>
                  <a:sym typeface="Microsoft JhengHei"/>
                </a:rPr>
                <a:t>產生的酬勞，</a:t>
              </a:r>
              <a:endParaRPr lang="en-US" altLang="zh-TW" sz="1200" b="0" i="0" u="none" strike="noStrike" cap="none" dirty="0">
                <a:solidFill>
                  <a:srgbClr val="444746"/>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200"/>
                <a:buFont typeface="Arial"/>
                <a:buNone/>
              </a:pPr>
              <a:r>
                <a:rPr lang="zh-TW" altLang="en-US" sz="1200" b="0" i="0" u="none" strike="noStrike" cap="none" dirty="0">
                  <a:solidFill>
                    <a:srgbClr val="444746"/>
                  </a:solidFill>
                  <a:latin typeface="Microsoft JhengHei"/>
                  <a:ea typeface="Microsoft JhengHei"/>
                  <a:cs typeface="Microsoft JhengHei"/>
                  <a:sym typeface="Microsoft JhengHei"/>
                </a:rPr>
                <a:t>仍須檢附</a:t>
              </a:r>
              <a:r>
                <a:rPr lang="zh-TW" altLang="en-US" sz="1200" dirty="0">
                  <a:solidFill>
                    <a:srgbClr val="444746"/>
                  </a:solidFill>
                  <a:latin typeface="Microsoft JhengHei"/>
                  <a:ea typeface="Microsoft JhengHei"/>
                  <a:cs typeface="Microsoft JhengHei"/>
                  <a:sym typeface="Microsoft JhengHei"/>
                </a:rPr>
                <a:t>領據</a:t>
              </a:r>
              <a:endParaRPr sz="1400" b="0" i="0" u="none" strike="noStrike" cap="none" dirty="0">
                <a:solidFill>
                  <a:srgbClr val="000000"/>
                </a:solidFill>
                <a:latin typeface="Arial"/>
                <a:ea typeface="Arial"/>
                <a:cs typeface="Arial"/>
                <a:sym typeface="Arial"/>
              </a:endParaRPr>
            </a:p>
          </p:txBody>
        </p:sp>
      </p:grpSp>
      <p:pic>
        <p:nvPicPr>
          <p:cNvPr id="51" name="Google Shape;877;p30" descr="夾板 以實心填滿">
            <a:extLst>
              <a:ext uri="{FF2B5EF4-FFF2-40B4-BE49-F238E27FC236}">
                <a16:creationId xmlns:a16="http://schemas.microsoft.com/office/drawing/2014/main" id="{3230E06C-363A-4091-89BE-6C45C15C6F47}"/>
              </a:ext>
            </a:extLst>
          </p:cNvPr>
          <p:cNvPicPr preferRelativeResize="0"/>
          <p:nvPr/>
        </p:nvPicPr>
        <p:blipFill rotWithShape="1">
          <a:blip r:embed="rId9">
            <a:alphaModFix/>
          </a:blip>
          <a:srcRect/>
          <a:stretch/>
        </p:blipFill>
        <p:spPr>
          <a:xfrm>
            <a:off x="1900556" y="3255130"/>
            <a:ext cx="1452852" cy="1452852"/>
          </a:xfrm>
          <a:prstGeom prst="rect">
            <a:avLst/>
          </a:prstGeom>
          <a:noFill/>
          <a:ln>
            <a:noFill/>
          </a:ln>
        </p:spPr>
      </p:pic>
      <p:sp>
        <p:nvSpPr>
          <p:cNvPr id="52" name="Google Shape;878;p30">
            <a:extLst>
              <a:ext uri="{FF2B5EF4-FFF2-40B4-BE49-F238E27FC236}">
                <a16:creationId xmlns:a16="http://schemas.microsoft.com/office/drawing/2014/main" id="{1C016A88-4E54-4C6A-BF3E-ADFFB7E05052}"/>
              </a:ext>
            </a:extLst>
          </p:cNvPr>
          <p:cNvSpPr txBox="1"/>
          <p:nvPr/>
        </p:nvSpPr>
        <p:spPr>
          <a:xfrm>
            <a:off x="2142038" y="3748007"/>
            <a:ext cx="982200" cy="6312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dirty="0">
                <a:solidFill>
                  <a:schemeClr val="dk1"/>
                </a:solidFill>
                <a:latin typeface="Microsoft JhengHei"/>
                <a:ea typeface="Microsoft JhengHei"/>
                <a:cs typeface="Microsoft JhengHei"/>
                <a:sym typeface="Microsoft JhengHei"/>
              </a:rPr>
              <a:t>公用</a:t>
            </a:r>
            <a:endParaRPr sz="1400" b="0"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dirty="0">
                <a:solidFill>
                  <a:schemeClr val="dk1"/>
                </a:solidFill>
                <a:latin typeface="Microsoft JhengHei"/>
                <a:ea typeface="Microsoft JhengHei"/>
                <a:cs typeface="Microsoft JhengHei"/>
                <a:sym typeface="Microsoft JhengHei"/>
              </a:rPr>
              <a:t>清冊</a:t>
            </a:r>
            <a:endParaRPr sz="1400" b="0"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000"/>
              <a:buFont typeface="Arial"/>
              <a:buNone/>
            </a:pPr>
            <a:r>
              <a:rPr lang="zh-TW" sz="1000" b="0" i="0" u="none" strike="noStrike" cap="none" dirty="0">
                <a:solidFill>
                  <a:schemeClr val="dk1"/>
                </a:solidFill>
                <a:latin typeface="Microsoft JhengHei"/>
                <a:ea typeface="Microsoft JhengHei"/>
                <a:cs typeface="Microsoft JhengHei"/>
                <a:sym typeface="Microsoft JhengHei"/>
              </a:rPr>
              <a:t>（一般代墊）</a:t>
            </a:r>
            <a:endParaRPr sz="700" b="0" i="0" u="none" strike="noStrike" cap="none" dirty="0">
              <a:solidFill>
                <a:srgbClr val="000000"/>
              </a:solidFill>
              <a:latin typeface="Arial"/>
              <a:ea typeface="Arial"/>
              <a:cs typeface="Arial"/>
              <a:sym typeface="Arial"/>
            </a:endParaRPr>
          </a:p>
        </p:txBody>
      </p:sp>
      <p:sp>
        <p:nvSpPr>
          <p:cNvPr id="54" name="Google Shape;879;p30">
            <a:extLst>
              <a:ext uri="{FF2B5EF4-FFF2-40B4-BE49-F238E27FC236}">
                <a16:creationId xmlns:a16="http://schemas.microsoft.com/office/drawing/2014/main" id="{DFB859B7-F4AD-45B6-ADD1-8B381E7CD9A5}"/>
              </a:ext>
            </a:extLst>
          </p:cNvPr>
          <p:cNvSpPr txBox="1"/>
          <p:nvPr/>
        </p:nvSpPr>
        <p:spPr>
          <a:xfrm>
            <a:off x="3102279" y="3937373"/>
            <a:ext cx="165600" cy="2925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zh-TW" sz="1600" b="0" i="0" u="none" strike="noStrike" cap="none" dirty="0">
                <a:solidFill>
                  <a:srgbClr val="494429"/>
                </a:solidFill>
                <a:latin typeface="Calibri"/>
                <a:ea typeface="Calibri"/>
                <a:cs typeface="Calibri"/>
                <a:sym typeface="Calibri"/>
              </a:rPr>
              <a:t>➕</a:t>
            </a:r>
            <a:endParaRPr sz="700" b="0" i="0" u="none" strike="noStrike" cap="none" dirty="0">
              <a:solidFill>
                <a:srgbClr val="000000"/>
              </a:solidFill>
              <a:latin typeface="Arial"/>
              <a:ea typeface="Arial"/>
              <a:cs typeface="Arial"/>
              <a:sym typeface="Arial"/>
            </a:endParaRPr>
          </a:p>
        </p:txBody>
      </p:sp>
      <p:pic>
        <p:nvPicPr>
          <p:cNvPr id="55" name="Google Shape;880;p30" descr="夾板 以實心填滿">
            <a:extLst>
              <a:ext uri="{FF2B5EF4-FFF2-40B4-BE49-F238E27FC236}">
                <a16:creationId xmlns:a16="http://schemas.microsoft.com/office/drawing/2014/main" id="{DFF7F1B7-AA72-424D-A79A-BDA4EF84201E}"/>
              </a:ext>
            </a:extLst>
          </p:cNvPr>
          <p:cNvPicPr preferRelativeResize="0"/>
          <p:nvPr/>
        </p:nvPicPr>
        <p:blipFill rotWithShape="1">
          <a:blip r:embed="rId9">
            <a:alphaModFix/>
          </a:blip>
          <a:srcRect/>
          <a:stretch/>
        </p:blipFill>
        <p:spPr>
          <a:xfrm>
            <a:off x="3221252" y="3259200"/>
            <a:ext cx="1452852" cy="1452852"/>
          </a:xfrm>
          <a:prstGeom prst="rect">
            <a:avLst/>
          </a:prstGeom>
          <a:noFill/>
          <a:ln>
            <a:noFill/>
          </a:ln>
        </p:spPr>
      </p:pic>
      <p:sp>
        <p:nvSpPr>
          <p:cNvPr id="61" name="Google Shape;881;p30">
            <a:extLst>
              <a:ext uri="{FF2B5EF4-FFF2-40B4-BE49-F238E27FC236}">
                <a16:creationId xmlns:a16="http://schemas.microsoft.com/office/drawing/2014/main" id="{F01A1865-85AF-4104-8A86-8302A0F41C17}"/>
              </a:ext>
            </a:extLst>
          </p:cNvPr>
          <p:cNvSpPr txBox="1"/>
          <p:nvPr/>
        </p:nvSpPr>
        <p:spPr>
          <a:xfrm>
            <a:off x="3538588" y="3840915"/>
            <a:ext cx="864900" cy="4770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支出憑證黏存單</a:t>
            </a:r>
            <a:endParaRPr sz="1400" b="0" i="0" u="none" strike="noStrike" cap="none" dirty="0">
              <a:solidFill>
                <a:schemeClr val="dk1"/>
              </a:solidFill>
              <a:latin typeface="Calibri"/>
              <a:ea typeface="Calibri"/>
              <a:cs typeface="Calibri"/>
              <a:sym typeface="Calibri"/>
            </a:endParaRPr>
          </a:p>
        </p:txBody>
      </p:sp>
      <p:cxnSp>
        <p:nvCxnSpPr>
          <p:cNvPr id="63" name="Google Shape;1362;p44">
            <a:extLst>
              <a:ext uri="{FF2B5EF4-FFF2-40B4-BE49-F238E27FC236}">
                <a16:creationId xmlns:a16="http://schemas.microsoft.com/office/drawing/2014/main" id="{FE5FAC95-1CD9-4BA0-A1C9-CDB75CCE2C1B}"/>
              </a:ext>
            </a:extLst>
          </p:cNvPr>
          <p:cNvCxnSpPr>
            <a:cxnSpLocks/>
          </p:cNvCxnSpPr>
          <p:nvPr/>
        </p:nvCxnSpPr>
        <p:spPr>
          <a:xfrm flipV="1">
            <a:off x="1759041" y="3246290"/>
            <a:ext cx="306487" cy="1487943"/>
          </a:xfrm>
          <a:prstGeom prst="straightConnector1">
            <a:avLst/>
          </a:prstGeom>
          <a:noFill/>
          <a:ln w="25400" cap="flat" cmpd="sng">
            <a:solidFill>
              <a:srgbClr val="FE7DCF"/>
            </a:solidFill>
            <a:prstDash val="solid"/>
            <a:round/>
            <a:headEnd type="none" w="sm" len="sm"/>
            <a:tailEnd type="none" w="sm" len="sm"/>
          </a:ln>
        </p:spPr>
      </p:cxnSp>
      <p:grpSp>
        <p:nvGrpSpPr>
          <p:cNvPr id="64" name="群組 63">
            <a:extLst>
              <a:ext uri="{FF2B5EF4-FFF2-40B4-BE49-F238E27FC236}">
                <a16:creationId xmlns:a16="http://schemas.microsoft.com/office/drawing/2014/main" id="{1B896E13-F25F-4733-BA77-66AFD4AF8A0E}"/>
              </a:ext>
            </a:extLst>
          </p:cNvPr>
          <p:cNvGrpSpPr/>
          <p:nvPr/>
        </p:nvGrpSpPr>
        <p:grpSpPr>
          <a:xfrm>
            <a:off x="3029795" y="2766886"/>
            <a:ext cx="1344156" cy="410091"/>
            <a:chOff x="5894633" y="3419361"/>
            <a:chExt cx="1665084" cy="646331"/>
          </a:xfrm>
        </p:grpSpPr>
        <p:sp>
          <p:nvSpPr>
            <p:cNvPr id="65" name="Google Shape;728;p23">
              <a:extLst>
                <a:ext uri="{FF2B5EF4-FFF2-40B4-BE49-F238E27FC236}">
                  <a16:creationId xmlns:a16="http://schemas.microsoft.com/office/drawing/2014/main" id="{2124D41D-5C95-442C-A640-E614B471DE82}"/>
                </a:ext>
              </a:extLst>
            </p:cNvPr>
            <p:cNvSpPr/>
            <p:nvPr/>
          </p:nvSpPr>
          <p:spPr>
            <a:xfrm>
              <a:off x="5894633" y="3464309"/>
              <a:ext cx="1665084" cy="511018"/>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6" name="Google Shape;729;p23">
              <a:extLst>
                <a:ext uri="{FF2B5EF4-FFF2-40B4-BE49-F238E27FC236}">
                  <a16:creationId xmlns:a16="http://schemas.microsoft.com/office/drawing/2014/main" id="{1B79E771-C444-499B-B622-3CDDF7D5A566}"/>
                </a:ext>
              </a:extLst>
            </p:cNvPr>
            <p:cNvSpPr txBox="1"/>
            <p:nvPr/>
          </p:nvSpPr>
          <p:spPr>
            <a:xfrm>
              <a:off x="6028213" y="3419361"/>
              <a:ext cx="1455635" cy="64633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400" b="0" i="0" u="none" strike="noStrike" cap="none" dirty="0">
                  <a:solidFill>
                    <a:srgbClr val="000000"/>
                  </a:solidFill>
                  <a:latin typeface="Arial"/>
                  <a:ea typeface="Arial"/>
                  <a:cs typeface="Arial"/>
                  <a:sym typeface="Arial"/>
                </a:rPr>
                <a:t>目前兩者併行</a:t>
              </a:r>
              <a:endParaRPr sz="14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60449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3"/>
                                        </p:tgtEl>
                                        <p:attrNameLst>
                                          <p:attrName>style.visibility</p:attrName>
                                        </p:attrNameLst>
                                      </p:cBhvr>
                                      <p:to>
                                        <p:strVal val="visible"/>
                                      </p:to>
                                    </p:set>
                                    <p:animEffect transition="in" filter="fade">
                                      <p:cBhvr>
                                        <p:cTn id="7" dur="500"/>
                                        <p:tgtEl>
                                          <p:spTgt spid="863"/>
                                        </p:tgtEl>
                                      </p:cBhvr>
                                    </p:animEffect>
                                  </p:childTnLst>
                                </p:cTn>
                              </p:par>
                              <p:par>
                                <p:cTn id="8" presetID="10" presetClass="entr" presetSubtype="0" fill="hold" nodeType="withEffect">
                                  <p:stCondLst>
                                    <p:cond delay="0"/>
                                  </p:stCondLst>
                                  <p:childTnLst>
                                    <p:set>
                                      <p:cBhvr>
                                        <p:cTn id="9" dur="1" fill="hold">
                                          <p:stCondLst>
                                            <p:cond delay="0"/>
                                          </p:stCondLst>
                                        </p:cTn>
                                        <p:tgtEl>
                                          <p:spTgt spid="871"/>
                                        </p:tgtEl>
                                        <p:attrNameLst>
                                          <p:attrName>style.visibility</p:attrName>
                                        </p:attrNameLst>
                                      </p:cBhvr>
                                      <p:to>
                                        <p:strVal val="visible"/>
                                      </p:to>
                                    </p:set>
                                    <p:animEffect transition="in" filter="fade">
                                      <p:cBhvr>
                                        <p:cTn id="10" dur="500"/>
                                        <p:tgtEl>
                                          <p:spTgt spid="871"/>
                                        </p:tgtEl>
                                      </p:cBhvr>
                                    </p:animEffect>
                                  </p:childTnLst>
                                </p:cTn>
                              </p:par>
                              <p:par>
                                <p:cTn id="11" presetID="10" presetClass="entr" presetSubtype="0" fill="hold" nodeType="withEffect">
                                  <p:stCondLst>
                                    <p:cond delay="0"/>
                                  </p:stCondLst>
                                  <p:childTnLst>
                                    <p:set>
                                      <p:cBhvr>
                                        <p:cTn id="12" dur="1" fill="hold">
                                          <p:stCondLst>
                                            <p:cond delay="0"/>
                                          </p:stCondLst>
                                        </p:cTn>
                                        <p:tgtEl>
                                          <p:spTgt spid="872"/>
                                        </p:tgtEl>
                                        <p:attrNameLst>
                                          <p:attrName>style.visibility</p:attrName>
                                        </p:attrNameLst>
                                      </p:cBhvr>
                                      <p:to>
                                        <p:strVal val="visible"/>
                                      </p:to>
                                    </p:set>
                                    <p:animEffect transition="in" filter="fade">
                                      <p:cBhvr>
                                        <p:cTn id="13" dur="500"/>
                                        <p:tgtEl>
                                          <p:spTgt spid="872"/>
                                        </p:tgtEl>
                                      </p:cBhvr>
                                    </p:animEffect>
                                  </p:childTnLst>
                                </p:cTn>
                              </p:par>
                              <p:par>
                                <p:cTn id="14" presetID="10" presetClass="entr" presetSubtype="0" fill="hold" nodeType="withEffect">
                                  <p:stCondLst>
                                    <p:cond delay="0"/>
                                  </p:stCondLst>
                                  <p:childTnLst>
                                    <p:set>
                                      <p:cBhvr>
                                        <p:cTn id="15" dur="1" fill="hold">
                                          <p:stCondLst>
                                            <p:cond delay="0"/>
                                          </p:stCondLst>
                                        </p:cTn>
                                        <p:tgtEl>
                                          <p:spTgt spid="875"/>
                                        </p:tgtEl>
                                        <p:attrNameLst>
                                          <p:attrName>style.visibility</p:attrName>
                                        </p:attrNameLst>
                                      </p:cBhvr>
                                      <p:to>
                                        <p:strVal val="visible"/>
                                      </p:to>
                                    </p:set>
                                    <p:animEffect transition="in" filter="fade">
                                      <p:cBhvr>
                                        <p:cTn id="16" dur="500"/>
                                        <p:tgtEl>
                                          <p:spTgt spid="875"/>
                                        </p:tgtEl>
                                      </p:cBhvr>
                                    </p:animEffect>
                                  </p:childTnLst>
                                </p:cTn>
                              </p:par>
                              <p:par>
                                <p:cTn id="17" presetID="10" presetClass="entr" presetSubtype="0" fill="hold" nodeType="withEffect">
                                  <p:stCondLst>
                                    <p:cond delay="0"/>
                                  </p:stCondLst>
                                  <p:childTnLst>
                                    <p:set>
                                      <p:cBhvr>
                                        <p:cTn id="18" dur="1" fill="hold">
                                          <p:stCondLst>
                                            <p:cond delay="0"/>
                                          </p:stCondLst>
                                        </p:cTn>
                                        <p:tgtEl>
                                          <p:spTgt spid="901"/>
                                        </p:tgtEl>
                                        <p:attrNameLst>
                                          <p:attrName>style.visibility</p:attrName>
                                        </p:attrNameLst>
                                      </p:cBhvr>
                                      <p:to>
                                        <p:strVal val="visible"/>
                                      </p:to>
                                    </p:set>
                                    <p:animEffect transition="in" filter="fade">
                                      <p:cBhvr>
                                        <p:cTn id="19" dur="500"/>
                                        <p:tgtEl>
                                          <p:spTgt spid="901"/>
                                        </p:tgtEl>
                                      </p:cBhvr>
                                    </p:animEffect>
                                  </p:childTnLst>
                                </p:cTn>
                              </p:par>
                              <p:par>
                                <p:cTn id="20" presetID="10" presetClass="entr" presetSubtype="0" fill="hold" nodeType="withEffect">
                                  <p:stCondLst>
                                    <p:cond delay="0"/>
                                  </p:stCondLst>
                                  <p:childTnLst>
                                    <p:set>
                                      <p:cBhvr>
                                        <p:cTn id="21" dur="1" fill="hold">
                                          <p:stCondLst>
                                            <p:cond delay="0"/>
                                          </p:stCondLst>
                                        </p:cTn>
                                        <p:tgtEl>
                                          <p:spTgt spid="870"/>
                                        </p:tgtEl>
                                        <p:attrNameLst>
                                          <p:attrName>style.visibility</p:attrName>
                                        </p:attrNameLst>
                                      </p:cBhvr>
                                      <p:to>
                                        <p:strVal val="visible"/>
                                      </p:to>
                                    </p:set>
                                    <p:animEffect transition="in" filter="fade">
                                      <p:cBhvr>
                                        <p:cTn id="22" dur="500"/>
                                        <p:tgtEl>
                                          <p:spTgt spid="8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76"/>
                                        </p:tgtEl>
                                        <p:attrNameLst>
                                          <p:attrName>style.visibility</p:attrName>
                                        </p:attrNameLst>
                                      </p:cBhvr>
                                      <p:to>
                                        <p:strVal val="visible"/>
                                      </p:to>
                                    </p:set>
                                    <p:animEffect transition="in" filter="fade">
                                      <p:cBhvr>
                                        <p:cTn id="27" dur="500"/>
                                        <p:tgtEl>
                                          <p:spTgt spid="876"/>
                                        </p:tgtEl>
                                      </p:cBhvr>
                                    </p:animEffect>
                                  </p:childTnLst>
                                </p:cTn>
                              </p:par>
                              <p:par>
                                <p:cTn id="28" presetID="10" presetClass="entr" presetSubtype="0" fill="hold" nodeType="withEffect">
                                  <p:stCondLst>
                                    <p:cond delay="0"/>
                                  </p:stCondLst>
                                  <p:childTnLst>
                                    <p:set>
                                      <p:cBhvr>
                                        <p:cTn id="29" dur="1" fill="hold">
                                          <p:stCondLst>
                                            <p:cond delay="0"/>
                                          </p:stCondLst>
                                        </p:cTn>
                                        <p:tgtEl>
                                          <p:spTgt spid="882"/>
                                        </p:tgtEl>
                                        <p:attrNameLst>
                                          <p:attrName>style.visibility</p:attrName>
                                        </p:attrNameLst>
                                      </p:cBhvr>
                                      <p:to>
                                        <p:strVal val="visible"/>
                                      </p:to>
                                    </p:set>
                                    <p:animEffect transition="in" filter="fade">
                                      <p:cBhvr>
                                        <p:cTn id="30" dur="500"/>
                                        <p:tgtEl>
                                          <p:spTgt spid="882"/>
                                        </p:tgtEl>
                                      </p:cBhvr>
                                    </p:animEffect>
                                  </p:childTnLst>
                                </p:cTn>
                              </p:par>
                              <p:par>
                                <p:cTn id="31" presetID="10" presetClass="entr" presetSubtype="0" fill="hold" nodeType="withEffect">
                                  <p:stCondLst>
                                    <p:cond delay="0"/>
                                  </p:stCondLst>
                                  <p:childTnLst>
                                    <p:set>
                                      <p:cBhvr>
                                        <p:cTn id="32" dur="1" fill="hold">
                                          <p:stCondLst>
                                            <p:cond delay="0"/>
                                          </p:stCondLst>
                                        </p:cTn>
                                        <p:tgtEl>
                                          <p:spTgt spid="883"/>
                                        </p:tgtEl>
                                        <p:attrNameLst>
                                          <p:attrName>style.visibility</p:attrName>
                                        </p:attrNameLst>
                                      </p:cBhvr>
                                      <p:to>
                                        <p:strVal val="visible"/>
                                      </p:to>
                                    </p:set>
                                    <p:animEffect transition="in" filter="fade">
                                      <p:cBhvr>
                                        <p:cTn id="33" dur="500"/>
                                        <p:tgtEl>
                                          <p:spTgt spid="883"/>
                                        </p:tgtEl>
                                      </p:cBhvr>
                                    </p:animEffect>
                                  </p:childTnLst>
                                </p:cTn>
                              </p:par>
                              <p:par>
                                <p:cTn id="34" presetID="10" presetClass="entr" presetSubtype="0" fill="hold" nodeType="withEffect">
                                  <p:stCondLst>
                                    <p:cond delay="0"/>
                                  </p:stCondLst>
                                  <p:childTnLst>
                                    <p:set>
                                      <p:cBhvr>
                                        <p:cTn id="35" dur="1" fill="hold">
                                          <p:stCondLst>
                                            <p:cond delay="0"/>
                                          </p:stCondLst>
                                        </p:cTn>
                                        <p:tgtEl>
                                          <p:spTgt spid="902"/>
                                        </p:tgtEl>
                                        <p:attrNameLst>
                                          <p:attrName>style.visibility</p:attrName>
                                        </p:attrNameLst>
                                      </p:cBhvr>
                                      <p:to>
                                        <p:strVal val="visible"/>
                                      </p:to>
                                    </p:set>
                                    <p:animEffect transition="in" filter="fade">
                                      <p:cBhvr>
                                        <p:cTn id="36" dur="500"/>
                                        <p:tgtEl>
                                          <p:spTgt spid="902"/>
                                        </p:tgtEl>
                                      </p:cBhvr>
                                    </p:animEffect>
                                  </p:childTnLst>
                                </p:cTn>
                              </p:par>
                              <p:par>
                                <p:cTn id="37" presetID="10" presetClass="entr" presetSubtype="0" fill="hold" nodeType="withEffect">
                                  <p:stCondLst>
                                    <p:cond delay="0"/>
                                  </p:stCondLst>
                                  <p:childTnLst>
                                    <p:set>
                                      <p:cBhvr>
                                        <p:cTn id="38" dur="1" fill="hold">
                                          <p:stCondLst>
                                            <p:cond delay="0"/>
                                          </p:stCondLst>
                                        </p:cTn>
                                        <p:tgtEl>
                                          <p:spTgt spid="864"/>
                                        </p:tgtEl>
                                        <p:attrNameLst>
                                          <p:attrName>style.visibility</p:attrName>
                                        </p:attrNameLst>
                                      </p:cBhvr>
                                      <p:to>
                                        <p:strVal val="visible"/>
                                      </p:to>
                                    </p:set>
                                    <p:animEffect transition="in" filter="fade">
                                      <p:cBhvr>
                                        <p:cTn id="39" dur="500"/>
                                        <p:tgtEl>
                                          <p:spTgt spid="864"/>
                                        </p:tgtEl>
                                      </p:cBhvr>
                                    </p:animEffect>
                                  </p:childTnLst>
                                </p:cTn>
                              </p:par>
                              <p:par>
                                <p:cTn id="40" presetID="10" presetClass="entr" presetSubtype="0" fill="hold" nodeType="withEffect">
                                  <p:stCondLst>
                                    <p:cond delay="0"/>
                                  </p:stCondLst>
                                  <p:childTnLst>
                                    <p:set>
                                      <p:cBhvr>
                                        <p:cTn id="41" dur="1" fill="hold">
                                          <p:stCondLst>
                                            <p:cond delay="0"/>
                                          </p:stCondLst>
                                        </p:cTn>
                                        <p:tgtEl>
                                          <p:spTgt spid="865"/>
                                        </p:tgtEl>
                                        <p:attrNameLst>
                                          <p:attrName>style.visibility</p:attrName>
                                        </p:attrNameLst>
                                      </p:cBhvr>
                                      <p:to>
                                        <p:strVal val="visible"/>
                                      </p:to>
                                    </p:set>
                                    <p:animEffect transition="in" filter="fade">
                                      <p:cBhvr>
                                        <p:cTn id="42" dur="500"/>
                                        <p:tgtEl>
                                          <p:spTgt spid="865"/>
                                        </p:tgtEl>
                                      </p:cBhvr>
                                    </p:animEffect>
                                  </p:childTnLst>
                                </p:cTn>
                              </p:par>
                              <p:par>
                                <p:cTn id="43" presetID="10" presetClass="entr" presetSubtype="0" fill="hold" nodeType="withEffect">
                                  <p:stCondLst>
                                    <p:cond delay="0"/>
                                  </p:stCondLst>
                                  <p:childTnLst>
                                    <p:set>
                                      <p:cBhvr>
                                        <p:cTn id="44" dur="1" fill="hold">
                                          <p:stCondLst>
                                            <p:cond delay="0"/>
                                          </p:stCondLst>
                                        </p:cTn>
                                        <p:tgtEl>
                                          <p:spTgt spid="884"/>
                                        </p:tgtEl>
                                        <p:attrNameLst>
                                          <p:attrName>style.visibility</p:attrName>
                                        </p:attrNameLst>
                                      </p:cBhvr>
                                      <p:to>
                                        <p:strVal val="visible"/>
                                      </p:to>
                                    </p:set>
                                    <p:animEffect transition="in" filter="fade">
                                      <p:cBhvr>
                                        <p:cTn id="45" dur="500"/>
                                        <p:tgtEl>
                                          <p:spTgt spid="884"/>
                                        </p:tgtEl>
                                      </p:cBhvr>
                                    </p:animEffect>
                                  </p:childTnLst>
                                </p:cTn>
                              </p:par>
                              <p:par>
                                <p:cTn id="46" presetID="10" presetClass="entr" presetSubtype="0" fill="hold" nodeType="withEffect">
                                  <p:stCondLst>
                                    <p:cond delay="0"/>
                                  </p:stCondLst>
                                  <p:childTnLst>
                                    <p:set>
                                      <p:cBhvr>
                                        <p:cTn id="47" dur="1" fill="hold">
                                          <p:stCondLst>
                                            <p:cond delay="0"/>
                                          </p:stCondLst>
                                        </p:cTn>
                                        <p:tgtEl>
                                          <p:spTgt spid="886"/>
                                        </p:tgtEl>
                                        <p:attrNameLst>
                                          <p:attrName>style.visibility</p:attrName>
                                        </p:attrNameLst>
                                      </p:cBhvr>
                                      <p:to>
                                        <p:strVal val="visible"/>
                                      </p:to>
                                    </p:set>
                                    <p:animEffect transition="in" filter="fade">
                                      <p:cBhvr>
                                        <p:cTn id="48" dur="500"/>
                                        <p:tgtEl>
                                          <p:spTgt spid="886"/>
                                        </p:tgtEl>
                                      </p:cBhvr>
                                    </p:animEffect>
                                  </p:childTnLst>
                                </p:cTn>
                              </p:par>
                              <p:par>
                                <p:cTn id="49" presetID="10" presetClass="entr" presetSubtype="0" fill="hold" nodeType="withEffect">
                                  <p:stCondLst>
                                    <p:cond delay="0"/>
                                  </p:stCondLst>
                                  <p:childTnLst>
                                    <p:set>
                                      <p:cBhvr>
                                        <p:cTn id="50" dur="1" fill="hold">
                                          <p:stCondLst>
                                            <p:cond delay="0"/>
                                          </p:stCondLst>
                                        </p:cTn>
                                        <p:tgtEl>
                                          <p:spTgt spid="887"/>
                                        </p:tgtEl>
                                        <p:attrNameLst>
                                          <p:attrName>style.visibility</p:attrName>
                                        </p:attrNameLst>
                                      </p:cBhvr>
                                      <p:to>
                                        <p:strVal val="visible"/>
                                      </p:to>
                                    </p:set>
                                    <p:animEffect transition="in" filter="fade">
                                      <p:cBhvr>
                                        <p:cTn id="51" dur="500"/>
                                        <p:tgtEl>
                                          <p:spTgt spid="887"/>
                                        </p:tgtEl>
                                      </p:cBhvr>
                                    </p:animEffect>
                                  </p:childTnLst>
                                </p:cTn>
                              </p:par>
                              <p:par>
                                <p:cTn id="52" presetID="10" presetClass="entr" presetSubtype="0" fill="hold" nodeType="withEffect">
                                  <p:stCondLst>
                                    <p:cond delay="0"/>
                                  </p:stCondLst>
                                  <p:childTnLst>
                                    <p:set>
                                      <p:cBhvr>
                                        <p:cTn id="53" dur="1" fill="hold">
                                          <p:stCondLst>
                                            <p:cond delay="0"/>
                                          </p:stCondLst>
                                        </p:cTn>
                                        <p:tgtEl>
                                          <p:spTgt spid="889"/>
                                        </p:tgtEl>
                                        <p:attrNameLst>
                                          <p:attrName>style.visibility</p:attrName>
                                        </p:attrNameLst>
                                      </p:cBhvr>
                                      <p:to>
                                        <p:strVal val="visible"/>
                                      </p:to>
                                    </p:set>
                                    <p:animEffect transition="in" filter="fade">
                                      <p:cBhvr>
                                        <p:cTn id="54" dur="500"/>
                                        <p:tgtEl>
                                          <p:spTgt spid="889"/>
                                        </p:tgtEl>
                                      </p:cBhvr>
                                    </p:animEffect>
                                  </p:childTnLst>
                                </p:cTn>
                              </p:par>
                              <p:par>
                                <p:cTn id="55" presetID="10" presetClass="entr" presetSubtype="0" fill="hold" nodeType="withEffect">
                                  <p:stCondLst>
                                    <p:cond delay="0"/>
                                  </p:stCondLst>
                                  <p:childTnLst>
                                    <p:set>
                                      <p:cBhvr>
                                        <p:cTn id="56" dur="1" fill="hold">
                                          <p:stCondLst>
                                            <p:cond delay="0"/>
                                          </p:stCondLst>
                                        </p:cTn>
                                        <p:tgtEl>
                                          <p:spTgt spid="894"/>
                                        </p:tgtEl>
                                        <p:attrNameLst>
                                          <p:attrName>style.visibility</p:attrName>
                                        </p:attrNameLst>
                                      </p:cBhvr>
                                      <p:to>
                                        <p:strVal val="visible"/>
                                      </p:to>
                                    </p:set>
                                    <p:animEffect transition="in" filter="fade">
                                      <p:cBhvr>
                                        <p:cTn id="57" dur="500"/>
                                        <p:tgtEl>
                                          <p:spTgt spid="894"/>
                                        </p:tgtEl>
                                      </p:cBhvr>
                                    </p:animEffect>
                                  </p:childTnLst>
                                </p:cTn>
                              </p:par>
                              <p:par>
                                <p:cTn id="58" presetID="10" presetClass="entr" presetSubtype="0" fill="hold" nodeType="withEffect">
                                  <p:stCondLst>
                                    <p:cond delay="0"/>
                                  </p:stCondLst>
                                  <p:childTnLst>
                                    <p:set>
                                      <p:cBhvr>
                                        <p:cTn id="59" dur="1" fill="hold">
                                          <p:stCondLst>
                                            <p:cond delay="0"/>
                                          </p:stCondLst>
                                        </p:cTn>
                                        <p:tgtEl>
                                          <p:spTgt spid="895"/>
                                        </p:tgtEl>
                                        <p:attrNameLst>
                                          <p:attrName>style.visibility</p:attrName>
                                        </p:attrNameLst>
                                      </p:cBhvr>
                                      <p:to>
                                        <p:strVal val="visible"/>
                                      </p:to>
                                    </p:set>
                                    <p:animEffect transition="in" filter="fade">
                                      <p:cBhvr>
                                        <p:cTn id="60" dur="500"/>
                                        <p:tgtEl>
                                          <p:spTgt spid="895"/>
                                        </p:tgtEl>
                                      </p:cBhvr>
                                    </p:animEffect>
                                  </p:childTnLst>
                                </p:cTn>
                              </p:par>
                              <p:par>
                                <p:cTn id="61" presetID="10" presetClass="entr" presetSubtype="0" fill="hold" nodeType="withEffect">
                                  <p:stCondLst>
                                    <p:cond delay="0"/>
                                  </p:stCondLst>
                                  <p:childTnLst>
                                    <p:set>
                                      <p:cBhvr>
                                        <p:cTn id="62" dur="1" fill="hold">
                                          <p:stCondLst>
                                            <p:cond delay="0"/>
                                          </p:stCondLst>
                                        </p:cTn>
                                        <p:tgtEl>
                                          <p:spTgt spid="896"/>
                                        </p:tgtEl>
                                        <p:attrNameLst>
                                          <p:attrName>style.visibility</p:attrName>
                                        </p:attrNameLst>
                                      </p:cBhvr>
                                      <p:to>
                                        <p:strVal val="visible"/>
                                      </p:to>
                                    </p:set>
                                    <p:animEffect transition="in" filter="fade">
                                      <p:cBhvr>
                                        <p:cTn id="63" dur="500"/>
                                        <p:tgtEl>
                                          <p:spTgt spid="896"/>
                                        </p:tgtEl>
                                      </p:cBhvr>
                                    </p:animEffect>
                                  </p:childTnLst>
                                </p:cTn>
                              </p:par>
                              <p:par>
                                <p:cTn id="64" presetID="10" presetClass="entr" presetSubtype="0" fill="hold" nodeType="withEffect">
                                  <p:stCondLst>
                                    <p:cond delay="0"/>
                                  </p:stCondLst>
                                  <p:childTnLst>
                                    <p:set>
                                      <p:cBhvr>
                                        <p:cTn id="65" dur="1" fill="hold">
                                          <p:stCondLst>
                                            <p:cond delay="0"/>
                                          </p:stCondLst>
                                        </p:cTn>
                                        <p:tgtEl>
                                          <p:spTgt spid="885"/>
                                        </p:tgtEl>
                                        <p:attrNameLst>
                                          <p:attrName>style.visibility</p:attrName>
                                        </p:attrNameLst>
                                      </p:cBhvr>
                                      <p:to>
                                        <p:strVal val="visible"/>
                                      </p:to>
                                    </p:set>
                                    <p:animEffect transition="in" filter="fade">
                                      <p:cBhvr>
                                        <p:cTn id="66" dur="500"/>
                                        <p:tgtEl>
                                          <p:spTgt spid="885"/>
                                        </p:tgtEl>
                                      </p:cBhvr>
                                    </p:animEffect>
                                  </p:childTnLst>
                                </p:cTn>
                              </p:par>
                              <p:par>
                                <p:cTn id="67" presetID="10" presetClass="entr" presetSubtype="0" fill="hold" nodeType="withEffect">
                                  <p:stCondLst>
                                    <p:cond delay="0"/>
                                  </p:stCondLst>
                                  <p:childTnLst>
                                    <p:set>
                                      <p:cBhvr>
                                        <p:cTn id="68" dur="1" fill="hold">
                                          <p:stCondLst>
                                            <p:cond delay="0"/>
                                          </p:stCondLst>
                                        </p:cTn>
                                        <p:tgtEl>
                                          <p:spTgt spid="903"/>
                                        </p:tgtEl>
                                        <p:attrNameLst>
                                          <p:attrName>style.visibility</p:attrName>
                                        </p:attrNameLst>
                                      </p:cBhvr>
                                      <p:to>
                                        <p:strVal val="visible"/>
                                      </p:to>
                                    </p:set>
                                    <p:animEffect transition="in" filter="fade">
                                      <p:cBhvr>
                                        <p:cTn id="69" dur="500"/>
                                        <p:tgtEl>
                                          <p:spTgt spid="903"/>
                                        </p:tgtEl>
                                      </p:cBhvr>
                                    </p:animEffect>
                                  </p:childTnLst>
                                </p:cTn>
                              </p:par>
                              <p:par>
                                <p:cTn id="70" presetID="10" presetClass="entr" presetSubtype="0" fill="hold" nodeType="withEffect">
                                  <p:stCondLst>
                                    <p:cond delay="0"/>
                                  </p:stCondLst>
                                  <p:childTnLst>
                                    <p:set>
                                      <p:cBhvr>
                                        <p:cTn id="71" dur="1" fill="hold">
                                          <p:stCondLst>
                                            <p:cond delay="0"/>
                                          </p:stCondLst>
                                        </p:cTn>
                                        <p:tgtEl>
                                          <p:spTgt spid="891"/>
                                        </p:tgtEl>
                                        <p:attrNameLst>
                                          <p:attrName>style.visibility</p:attrName>
                                        </p:attrNameLst>
                                      </p:cBhvr>
                                      <p:to>
                                        <p:strVal val="visible"/>
                                      </p:to>
                                    </p:set>
                                    <p:animEffect transition="in" filter="fade">
                                      <p:cBhvr>
                                        <p:cTn id="72" dur="500"/>
                                        <p:tgtEl>
                                          <p:spTgt spid="891"/>
                                        </p:tgtEl>
                                      </p:cBhvr>
                                    </p:animEffect>
                                  </p:childTnLst>
                                </p:cTn>
                              </p:par>
                              <p:par>
                                <p:cTn id="73" presetID="10" presetClass="entr" presetSubtype="0" fill="hold" nodeType="withEffect">
                                  <p:stCondLst>
                                    <p:cond delay="0"/>
                                  </p:stCondLst>
                                  <p:childTnLst>
                                    <p:set>
                                      <p:cBhvr>
                                        <p:cTn id="74" dur="1" fill="hold">
                                          <p:stCondLst>
                                            <p:cond delay="0"/>
                                          </p:stCondLst>
                                        </p:cTn>
                                        <p:tgtEl>
                                          <p:spTgt spid="890"/>
                                        </p:tgtEl>
                                        <p:attrNameLst>
                                          <p:attrName>style.visibility</p:attrName>
                                        </p:attrNameLst>
                                      </p:cBhvr>
                                      <p:to>
                                        <p:strVal val="visible"/>
                                      </p:to>
                                    </p:set>
                                    <p:animEffect transition="in" filter="fade">
                                      <p:cBhvr>
                                        <p:cTn id="75" dur="500"/>
                                        <p:tgtEl>
                                          <p:spTgt spid="890"/>
                                        </p:tgtEl>
                                      </p:cBhvr>
                                    </p:animEffect>
                                  </p:childTnLst>
                                </p:cTn>
                              </p:par>
                              <p:par>
                                <p:cTn id="76" presetID="10" presetClass="entr" presetSubtype="0" fill="hold" nodeType="withEffect">
                                  <p:stCondLst>
                                    <p:cond delay="0"/>
                                  </p:stCondLst>
                                  <p:childTnLst>
                                    <p:set>
                                      <p:cBhvr>
                                        <p:cTn id="77" dur="1" fill="hold">
                                          <p:stCondLst>
                                            <p:cond delay="0"/>
                                          </p:stCondLst>
                                        </p:cTn>
                                        <p:tgtEl>
                                          <p:spTgt spid="888"/>
                                        </p:tgtEl>
                                        <p:attrNameLst>
                                          <p:attrName>style.visibility</p:attrName>
                                        </p:attrNameLst>
                                      </p:cBhvr>
                                      <p:to>
                                        <p:strVal val="visible"/>
                                      </p:to>
                                    </p:set>
                                    <p:animEffect transition="in" filter="fade">
                                      <p:cBhvr>
                                        <p:cTn id="78" dur="500"/>
                                        <p:tgtEl>
                                          <p:spTgt spid="88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898"/>
                                        </p:tgtEl>
                                        <p:attrNameLst>
                                          <p:attrName>style.visibility</p:attrName>
                                        </p:attrNameLst>
                                      </p:cBhvr>
                                      <p:to>
                                        <p:strVal val="visible"/>
                                      </p:to>
                                    </p:set>
                                    <p:animEffect transition="in" filter="fade">
                                      <p:cBhvr>
                                        <p:cTn id="83" dur="500"/>
                                        <p:tgtEl>
                                          <p:spTgt spid="898"/>
                                        </p:tgtEl>
                                      </p:cBhvr>
                                    </p:animEffect>
                                  </p:childTnLst>
                                </p:cTn>
                              </p:par>
                              <p:par>
                                <p:cTn id="84" presetID="10" presetClass="entr" presetSubtype="0" fill="hold" nodeType="withEffect">
                                  <p:stCondLst>
                                    <p:cond delay="0"/>
                                  </p:stCondLst>
                                  <p:childTnLst>
                                    <p:set>
                                      <p:cBhvr>
                                        <p:cTn id="85" dur="1" fill="hold">
                                          <p:stCondLst>
                                            <p:cond delay="0"/>
                                          </p:stCondLst>
                                        </p:cTn>
                                        <p:tgtEl>
                                          <p:spTgt spid="900"/>
                                        </p:tgtEl>
                                        <p:attrNameLst>
                                          <p:attrName>style.visibility</p:attrName>
                                        </p:attrNameLst>
                                      </p:cBhvr>
                                      <p:to>
                                        <p:strVal val="visible"/>
                                      </p:to>
                                    </p:set>
                                    <p:animEffect transition="in" filter="fade">
                                      <p:cBhvr>
                                        <p:cTn id="86" dur="500"/>
                                        <p:tgtEl>
                                          <p:spTgt spid="900"/>
                                        </p:tgtEl>
                                      </p:cBhvr>
                                    </p:animEffect>
                                  </p:childTnLst>
                                </p:cTn>
                              </p:par>
                              <p:par>
                                <p:cTn id="87" presetID="10" presetClass="entr" presetSubtype="0" fill="hold" nodeType="withEffect">
                                  <p:stCondLst>
                                    <p:cond delay="0"/>
                                  </p:stCondLst>
                                  <p:childTnLst>
                                    <p:set>
                                      <p:cBhvr>
                                        <p:cTn id="88" dur="1" fill="hold">
                                          <p:stCondLst>
                                            <p:cond delay="0"/>
                                          </p:stCondLst>
                                        </p:cTn>
                                        <p:tgtEl>
                                          <p:spTgt spid="904"/>
                                        </p:tgtEl>
                                        <p:attrNameLst>
                                          <p:attrName>style.visibility</p:attrName>
                                        </p:attrNameLst>
                                      </p:cBhvr>
                                      <p:to>
                                        <p:strVal val="visible"/>
                                      </p:to>
                                    </p:set>
                                    <p:animEffect transition="in" filter="fade">
                                      <p:cBhvr>
                                        <p:cTn id="89" dur="500"/>
                                        <p:tgtEl>
                                          <p:spTgt spid="904"/>
                                        </p:tgtEl>
                                      </p:cBhvr>
                                    </p:animEffect>
                                  </p:childTnLst>
                                </p:cTn>
                              </p:par>
                              <p:par>
                                <p:cTn id="90" presetID="10" presetClass="entr" presetSubtype="0" fill="hold" nodeType="withEffect">
                                  <p:stCondLst>
                                    <p:cond delay="0"/>
                                  </p:stCondLst>
                                  <p:childTnLst>
                                    <p:set>
                                      <p:cBhvr>
                                        <p:cTn id="91" dur="1" fill="hold">
                                          <p:stCondLst>
                                            <p:cond delay="0"/>
                                          </p:stCondLst>
                                        </p:cTn>
                                        <p:tgtEl>
                                          <p:spTgt spid="897"/>
                                        </p:tgtEl>
                                        <p:attrNameLst>
                                          <p:attrName>style.visibility</p:attrName>
                                        </p:attrNameLst>
                                      </p:cBhvr>
                                      <p:to>
                                        <p:strVal val="visible"/>
                                      </p:to>
                                    </p:set>
                                    <p:animEffect transition="in" filter="fade">
                                      <p:cBhvr>
                                        <p:cTn id="92" dur="500"/>
                                        <p:tgtEl>
                                          <p:spTgt spid="897"/>
                                        </p:tgtEl>
                                      </p:cBhvr>
                                    </p:animEffect>
                                  </p:childTnLst>
                                </p:cTn>
                              </p:par>
                              <p:par>
                                <p:cTn id="93" presetID="10" presetClass="entr" presetSubtype="0" fill="hold" nodeType="withEffect">
                                  <p:stCondLst>
                                    <p:cond delay="0"/>
                                  </p:stCondLst>
                                  <p:childTnLst>
                                    <p:set>
                                      <p:cBhvr>
                                        <p:cTn id="94" dur="1" fill="hold">
                                          <p:stCondLst>
                                            <p:cond delay="0"/>
                                          </p:stCondLst>
                                        </p:cTn>
                                        <p:tgtEl>
                                          <p:spTgt spid="899"/>
                                        </p:tgtEl>
                                        <p:attrNameLst>
                                          <p:attrName>style.visibility</p:attrName>
                                        </p:attrNameLst>
                                      </p:cBhvr>
                                      <p:to>
                                        <p:strVal val="visible"/>
                                      </p:to>
                                    </p:set>
                                    <p:animEffect transition="in" filter="fade">
                                      <p:cBhvr>
                                        <p:cTn id="95" dur="500"/>
                                        <p:tgtEl>
                                          <p:spTgt spid="89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fade">
                                      <p:cBhvr>
                                        <p:cTn id="100" dur="500"/>
                                        <p:tgtEl>
                                          <p:spTgt spid="58"/>
                                        </p:tgtEl>
                                      </p:cBhvr>
                                    </p:animEffect>
                                  </p:childTnLst>
                                </p:cTn>
                              </p:par>
                              <p:par>
                                <p:cTn id="101" presetID="10" presetClass="entr" presetSubtype="0" fill="hold" nodeType="with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fade">
                                      <p:cBhvr>
                                        <p:cTn id="103" dur="500"/>
                                        <p:tgtEl>
                                          <p:spTgt spid="56"/>
                                        </p:tgtEl>
                                      </p:cBhvr>
                                    </p:animEffect>
                                  </p:childTnLst>
                                </p:cTn>
                              </p:par>
                              <p:par>
                                <p:cTn id="104" presetID="10" presetClass="entr" presetSubtype="0" fill="hold" nodeType="with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fade">
                                      <p:cBhvr>
                                        <p:cTn id="106" dur="500"/>
                                        <p:tgtEl>
                                          <p:spTgt spid="5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fade">
                                      <p:cBhvr>
                                        <p:cTn id="11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31"/>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910" name="Google Shape;910;p31"/>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911" name="Google Shape;911;p3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912" name="Google Shape;912;p3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913" name="Google Shape;913;p3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914" name="Google Shape;914;p3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915" name="Google Shape;915;p31"/>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917" name="Google Shape;917;p31"/>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grpSp>
        <p:nvGrpSpPr>
          <p:cNvPr id="918" name="Google Shape;918;p31"/>
          <p:cNvGrpSpPr/>
          <p:nvPr/>
        </p:nvGrpSpPr>
        <p:grpSpPr>
          <a:xfrm>
            <a:off x="482635" y="834523"/>
            <a:ext cx="2731783" cy="639050"/>
            <a:chOff x="0" y="-57150"/>
            <a:chExt cx="1624031" cy="463550"/>
          </a:xfrm>
        </p:grpSpPr>
        <p:sp>
          <p:nvSpPr>
            <p:cNvPr id="919" name="Google Shape;919;p31"/>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20" name="Google Shape;920;p31"/>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921" name="Google Shape;921;p31"/>
          <p:cNvSpPr txBox="1"/>
          <p:nvPr/>
        </p:nvSpPr>
        <p:spPr>
          <a:xfrm>
            <a:off x="581676" y="1112924"/>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支出憑證黏存單</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922" name="Google Shape;922;p31"/>
          <p:cNvSpPr txBox="1"/>
          <p:nvPr/>
        </p:nvSpPr>
        <p:spPr>
          <a:xfrm>
            <a:off x="5256702" y="1112919"/>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（二）經費結報單</a:t>
            </a:r>
            <a:endParaRPr sz="700" b="0" i="0" u="none" strike="noStrike" cap="none" dirty="0">
              <a:solidFill>
                <a:schemeClr val="lt1"/>
              </a:solidFill>
              <a:latin typeface="Arial"/>
              <a:ea typeface="Arial"/>
              <a:cs typeface="Arial"/>
              <a:sym typeface="Arial"/>
            </a:endParaRPr>
          </a:p>
        </p:txBody>
      </p:sp>
      <p:sp>
        <p:nvSpPr>
          <p:cNvPr id="923" name="Google Shape;923;p31"/>
          <p:cNvSpPr txBox="1"/>
          <p:nvPr/>
        </p:nvSpPr>
        <p:spPr>
          <a:xfrm>
            <a:off x="581676" y="2379538"/>
            <a:ext cx="2759700" cy="215400"/>
          </a:xfrm>
          <a:prstGeom prst="rect">
            <a:avLst/>
          </a:prstGeom>
          <a:noFill/>
          <a:ln>
            <a:noFill/>
          </a:ln>
        </p:spPr>
        <p:txBody>
          <a:bodyPr spcFirstLastPara="1" wrap="square" lIns="0" tIns="0" rIns="0" bIns="0" anchor="t" anchorCtr="0">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sz="1400" b="0" i="0" u="none" strike="noStrike" cap="none">
                <a:solidFill>
                  <a:srgbClr val="000000"/>
                </a:solidFill>
                <a:latin typeface="Microsoft JhengHei"/>
                <a:ea typeface="Microsoft JhengHei"/>
                <a:cs typeface="Microsoft JhengHei"/>
                <a:sym typeface="Microsoft JhengHei"/>
              </a:rPr>
              <a:t>黏貼</a:t>
            </a:r>
            <a:r>
              <a:rPr lang="zh-TW" sz="1400" b="0" i="0" u="none" strike="noStrike" cap="none">
                <a:solidFill>
                  <a:srgbClr val="FF00FF"/>
                </a:solidFill>
                <a:latin typeface="Microsoft JhengHei"/>
                <a:ea typeface="Microsoft JhengHei"/>
                <a:cs typeface="Microsoft JhengHei"/>
                <a:sym typeface="Microsoft JhengHei"/>
              </a:rPr>
              <a:t>支出憑證</a:t>
            </a:r>
            <a:r>
              <a:rPr lang="zh-TW" sz="1400" b="0" i="0" u="none" strike="noStrike" cap="none">
                <a:solidFill>
                  <a:srgbClr val="000000"/>
                </a:solidFill>
                <a:latin typeface="Microsoft JhengHei"/>
                <a:ea typeface="Microsoft JhengHei"/>
                <a:cs typeface="Microsoft JhengHei"/>
                <a:sym typeface="Microsoft JhengHei"/>
              </a:rPr>
              <a:t>用的表單</a:t>
            </a: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925" name="Google Shape;925;p31"/>
          <p:cNvSpPr/>
          <p:nvPr/>
        </p:nvSpPr>
        <p:spPr>
          <a:xfrm>
            <a:off x="586608" y="1827295"/>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26" name="Google Shape;926;p31"/>
          <p:cNvSpPr txBox="1"/>
          <p:nvPr/>
        </p:nvSpPr>
        <p:spPr>
          <a:xfrm>
            <a:off x="382402" y="1886512"/>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用途</a:t>
            </a:r>
            <a:endParaRPr sz="1400" b="0" i="0" u="none" strike="noStrike" cap="none" dirty="0">
              <a:solidFill>
                <a:srgbClr val="000000"/>
              </a:solidFill>
              <a:latin typeface="Arial"/>
              <a:ea typeface="Arial"/>
              <a:cs typeface="Arial"/>
              <a:sym typeface="Arial"/>
            </a:endParaRPr>
          </a:p>
        </p:txBody>
      </p:sp>
      <p:sp>
        <p:nvSpPr>
          <p:cNvPr id="927" name="Google Shape;927;p31"/>
          <p:cNvSpPr txBox="1"/>
          <p:nvPr/>
        </p:nvSpPr>
        <p:spPr>
          <a:xfrm>
            <a:off x="630446" y="3487034"/>
            <a:ext cx="2759700" cy="1292662"/>
          </a:xfrm>
          <a:prstGeom prst="rect">
            <a:avLst/>
          </a:prstGeom>
          <a:noFill/>
          <a:ln>
            <a:noFill/>
          </a:ln>
        </p:spPr>
        <p:txBody>
          <a:bodyPr spcFirstLastPara="1" wrap="square" lIns="0" tIns="0" rIns="0" bIns="0" anchor="t" anchorCtr="0">
            <a:spAutoFit/>
          </a:bodyPr>
          <a:lstStyle/>
          <a:p>
            <a:pPr marL="285750" indent="-285750">
              <a:lnSpc>
                <a:spcPct val="150000"/>
              </a:lnSpc>
              <a:buSzPts val="1200"/>
              <a:buFont typeface="Noto Sans Symbols"/>
              <a:buChar char="■"/>
            </a:pPr>
            <a:r>
              <a:rPr lang="en-US" altLang="zh-TW" b="0" i="0" u="none" strike="noStrike" cap="none" dirty="0" err="1">
                <a:solidFill>
                  <a:srgbClr val="000000"/>
                </a:solidFill>
                <a:latin typeface="Microsoft JhengHei"/>
                <a:ea typeface="Microsoft JhengHei"/>
                <a:cs typeface="Microsoft JhengHei"/>
                <a:sym typeface="Microsoft JhengHei"/>
              </a:rPr>
              <a:t>inccu</a:t>
            </a:r>
            <a:r>
              <a:rPr lang="en-US" altLang="zh-TW" b="0" i="0" u="none" strike="noStrike" cap="none" dirty="0">
                <a:solidFill>
                  <a:srgbClr val="000000"/>
                </a:solidFill>
                <a:latin typeface="Microsoft JhengHei"/>
                <a:ea typeface="Microsoft JhengHei"/>
                <a:cs typeface="Microsoft JhengHei"/>
                <a:sym typeface="Microsoft JhengHei"/>
              </a:rPr>
              <a:t> &gt; </a:t>
            </a:r>
            <a:r>
              <a:rPr lang="zh-TW" altLang="en-US" b="0" i="0" u="none" strike="noStrike" cap="none" dirty="0">
                <a:solidFill>
                  <a:srgbClr val="000000"/>
                </a:solidFill>
                <a:latin typeface="Microsoft JhengHei"/>
                <a:ea typeface="Microsoft JhengHei"/>
                <a:cs typeface="Microsoft JhengHei"/>
                <a:sym typeface="Microsoft JhengHei"/>
              </a:rPr>
              <a:t>新平台校務系統</a:t>
            </a:r>
            <a:r>
              <a:rPr lang="en-US" altLang="zh-TW" b="0" i="0" u="none" strike="noStrike" cap="none" dirty="0">
                <a:solidFill>
                  <a:srgbClr val="000000"/>
                </a:solidFill>
                <a:latin typeface="Microsoft JhengHei"/>
                <a:ea typeface="Microsoft JhengHei"/>
                <a:cs typeface="Microsoft JhengHei"/>
                <a:sym typeface="Microsoft JhengHei"/>
              </a:rPr>
              <a:t>&gt;</a:t>
            </a:r>
            <a:r>
              <a:rPr lang="zh-TW" altLang="en-US" b="0" i="0" u="none" strike="noStrike" cap="none" dirty="0">
                <a:solidFill>
                  <a:srgbClr val="000000"/>
                </a:solidFill>
                <a:latin typeface="Microsoft JhengHei"/>
                <a:ea typeface="Microsoft JhengHei"/>
                <a:cs typeface="Microsoft JhengHei"/>
                <a:sym typeface="Microsoft JhengHei"/>
              </a:rPr>
              <a:t>教職員資訊</a:t>
            </a:r>
            <a:r>
              <a:rPr lang="en-US" altLang="zh-TW" b="0" i="0" u="none" strike="noStrike" cap="none" dirty="0">
                <a:solidFill>
                  <a:srgbClr val="000000"/>
                </a:solidFill>
                <a:latin typeface="Microsoft JhengHei"/>
                <a:ea typeface="Microsoft JhengHei"/>
                <a:cs typeface="Microsoft JhengHei"/>
                <a:sym typeface="Microsoft JhengHei"/>
              </a:rPr>
              <a:t>&gt;</a:t>
            </a:r>
            <a:r>
              <a:rPr lang="zh-TW" altLang="en-US" b="0" i="0" u="none" strike="noStrike" cap="none" dirty="0">
                <a:solidFill>
                  <a:srgbClr val="000000"/>
                </a:solidFill>
                <a:latin typeface="Microsoft JhengHei"/>
                <a:ea typeface="Microsoft JhengHei"/>
                <a:cs typeface="Microsoft JhengHei"/>
                <a:sym typeface="Microsoft JhengHei"/>
              </a:rPr>
              <a:t>系統採購管理</a:t>
            </a:r>
            <a:endParaRPr lang="en-US" altLang="zh-TW" sz="1400" b="0" i="0" u="none" strike="noStrike" cap="none" dirty="0">
              <a:solidFill>
                <a:srgbClr val="000000"/>
              </a:solidFill>
              <a:latin typeface="Microsoft JhengHei"/>
              <a:ea typeface="Microsoft JhengHei"/>
              <a:cs typeface="Microsoft JhengHei"/>
              <a:sym typeface="Microsoft JhengHei"/>
            </a:endParaRPr>
          </a:p>
          <a:p>
            <a:pPr marL="285750" marR="0" lvl="0" indent="-285750" algn="l" rtl="0">
              <a:lnSpc>
                <a:spcPct val="150000"/>
              </a:lnSpc>
              <a:spcBef>
                <a:spcPts val="0"/>
              </a:spcBef>
              <a:spcAft>
                <a:spcPts val="0"/>
              </a:spcAft>
              <a:buClr>
                <a:srgbClr val="000000"/>
              </a:buClr>
              <a:buSzPts val="1200"/>
              <a:buFont typeface="Noto Sans Symbols"/>
              <a:buChar char="■"/>
            </a:pPr>
            <a:r>
              <a:rPr lang="zh-TW" sz="1400" b="0" i="0" u="none" strike="noStrike" cap="none" dirty="0">
                <a:solidFill>
                  <a:schemeClr val="bg1">
                    <a:lumMod val="75000"/>
                  </a:schemeClr>
                </a:solidFill>
                <a:latin typeface="Microsoft JhengHei"/>
                <a:ea typeface="Microsoft JhengHei"/>
                <a:cs typeface="Microsoft JhengHei"/>
                <a:sym typeface="Microsoft JhengHei"/>
              </a:rPr>
              <a:t>主計室網頁 &gt;表格下載&gt;業務費/研討會用表 </a:t>
            </a:r>
            <a:r>
              <a:rPr lang="zh-TW" sz="1200" b="0" i="0" u="none" strike="noStrike" cap="none" dirty="0">
                <a:solidFill>
                  <a:schemeClr val="bg1">
                    <a:lumMod val="75000"/>
                  </a:schemeClr>
                </a:solidFill>
                <a:latin typeface="Microsoft JhengHei"/>
                <a:ea typeface="Microsoft JhengHei"/>
                <a:cs typeface="Microsoft JhengHei"/>
                <a:sym typeface="Microsoft JhengHei"/>
              </a:rPr>
              <a:t>（</a:t>
            </a:r>
            <a:r>
              <a:rPr lang="zh-TW" sz="1200" b="0" i="0" u="sng" strike="noStrike" cap="none" dirty="0">
                <a:solidFill>
                  <a:schemeClr val="bg1">
                    <a:lumMod val="75000"/>
                  </a:schemeClr>
                </a:solidFill>
                <a:latin typeface="Microsoft JhengHei"/>
                <a:ea typeface="Microsoft JhengHei"/>
                <a:cs typeface="Microsoft JhengHei"/>
                <a:sym typeface="Microsoft JhengHei"/>
                <a:hlinkClick r:id="rId7">
                  <a:extLst>
                    <a:ext uri="{A12FA001-AC4F-418D-AE19-62706E023703}">
                      <ahyp:hlinkClr xmlns:ahyp="http://schemas.microsoft.com/office/drawing/2018/hyperlinkcolor" val="tx"/>
                    </a:ext>
                  </a:extLst>
                </a:hlinkClick>
              </a:rPr>
              <a:t>點我</a:t>
            </a:r>
            <a:r>
              <a:rPr lang="zh-TW" sz="1200" b="0" i="0" u="none" strike="noStrike" cap="none" dirty="0">
                <a:solidFill>
                  <a:schemeClr val="bg1">
                    <a:lumMod val="75000"/>
                  </a:schemeClr>
                </a:solidFill>
                <a:latin typeface="Microsoft JhengHei"/>
                <a:ea typeface="Microsoft JhengHei"/>
                <a:cs typeface="Microsoft JhengHei"/>
                <a:sym typeface="Microsoft JhengHei"/>
              </a:rPr>
              <a:t>）</a:t>
            </a:r>
            <a:endParaRPr lang="en-US" altLang="zh-TW" sz="1200" b="0" i="0" u="none" strike="noStrike" cap="none" dirty="0">
              <a:solidFill>
                <a:schemeClr val="bg1">
                  <a:lumMod val="75000"/>
                </a:schemeClr>
              </a:solidFill>
              <a:latin typeface="Microsoft JhengHei"/>
              <a:ea typeface="Microsoft JhengHei"/>
              <a:cs typeface="Microsoft JhengHei"/>
              <a:sym typeface="Microsoft JhengHei"/>
            </a:endParaRPr>
          </a:p>
        </p:txBody>
      </p:sp>
      <p:sp>
        <p:nvSpPr>
          <p:cNvPr id="928" name="Google Shape;928;p31"/>
          <p:cNvSpPr/>
          <p:nvPr/>
        </p:nvSpPr>
        <p:spPr>
          <a:xfrm>
            <a:off x="635378" y="2934791"/>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29" name="Google Shape;929;p31"/>
          <p:cNvSpPr txBox="1"/>
          <p:nvPr/>
        </p:nvSpPr>
        <p:spPr>
          <a:xfrm>
            <a:off x="431172" y="2994008"/>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路徑</a:t>
            </a:r>
            <a:endParaRPr sz="1400" b="0" i="0" u="none" strike="noStrike" cap="none" dirty="0">
              <a:solidFill>
                <a:srgbClr val="000000"/>
              </a:solidFill>
              <a:latin typeface="Arial"/>
              <a:ea typeface="Arial"/>
              <a:cs typeface="Arial"/>
              <a:sym typeface="Arial"/>
            </a:endParaRPr>
          </a:p>
        </p:txBody>
      </p:sp>
      <p:pic>
        <p:nvPicPr>
          <p:cNvPr id="3" name="圖片 2">
            <a:extLst>
              <a:ext uri="{FF2B5EF4-FFF2-40B4-BE49-F238E27FC236}">
                <a16:creationId xmlns:a16="http://schemas.microsoft.com/office/drawing/2014/main" id="{C6909550-302A-495C-9349-EE08005272BF}"/>
              </a:ext>
            </a:extLst>
          </p:cNvPr>
          <p:cNvPicPr>
            <a:picLocks noChangeAspect="1"/>
          </p:cNvPicPr>
          <p:nvPr/>
        </p:nvPicPr>
        <p:blipFill>
          <a:blip r:embed="rId8"/>
          <a:stretch>
            <a:fillRect/>
          </a:stretch>
        </p:blipFill>
        <p:spPr>
          <a:xfrm>
            <a:off x="3589711" y="808073"/>
            <a:ext cx="5362680" cy="4026239"/>
          </a:xfrm>
          <a:prstGeom prst="rect">
            <a:avLst/>
          </a:prstGeom>
        </p:spPr>
      </p:pic>
      <p:sp>
        <p:nvSpPr>
          <p:cNvPr id="22" name="投影片編號版面配置區 2">
            <a:extLst>
              <a:ext uri="{FF2B5EF4-FFF2-40B4-BE49-F238E27FC236}">
                <a16:creationId xmlns:a16="http://schemas.microsoft.com/office/drawing/2014/main" id="{EEB3BE1E-A39C-4CCD-B801-026A2702F87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81</a:t>
            </a:fld>
            <a:endParaRPr lang="zh-TW" altLang="en-US" sz="1000" dirty="0">
              <a:solidFill>
                <a:schemeClr val="tx1"/>
              </a:solidFill>
            </a:endParaRPr>
          </a:p>
        </p:txBody>
      </p:sp>
    </p:spTree>
    <p:extLst>
      <p:ext uri="{BB962C8B-B14F-4D97-AF65-F5344CB8AC3E}">
        <p14:creationId xmlns:p14="http://schemas.microsoft.com/office/powerpoint/2010/main" val="29831357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33"/>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959" name="Google Shape;959;p33"/>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960" name="Google Shape;960;p3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961" name="Google Shape;961;p3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962" name="Google Shape;962;p3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963" name="Google Shape;963;p3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964" name="Google Shape;964;p33"/>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965" name="Google Shape;965;p33"/>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grpSp>
        <p:nvGrpSpPr>
          <p:cNvPr id="966" name="Google Shape;966;p33"/>
          <p:cNvGrpSpPr/>
          <p:nvPr/>
        </p:nvGrpSpPr>
        <p:grpSpPr>
          <a:xfrm>
            <a:off x="482635" y="834523"/>
            <a:ext cx="2731783" cy="639050"/>
            <a:chOff x="0" y="-57150"/>
            <a:chExt cx="1624031" cy="463550"/>
          </a:xfrm>
        </p:grpSpPr>
        <p:sp>
          <p:nvSpPr>
            <p:cNvPr id="967" name="Google Shape;967;p33"/>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68" name="Google Shape;968;p33"/>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969" name="Google Shape;969;p33"/>
          <p:cNvSpPr txBox="1"/>
          <p:nvPr/>
        </p:nvSpPr>
        <p:spPr>
          <a:xfrm>
            <a:off x="581676" y="1110410"/>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 清冊</a:t>
            </a:r>
            <a:endParaRPr sz="1800" b="1" i="0" u="none" strike="noStrike" cap="none" dirty="0">
              <a:solidFill>
                <a:schemeClr val="dk1"/>
              </a:solidFill>
              <a:latin typeface="Microsoft JhengHei"/>
              <a:ea typeface="Microsoft JhengHei"/>
              <a:cs typeface="Microsoft JhengHei"/>
              <a:sym typeface="Microsoft JhengHei"/>
            </a:endParaRPr>
          </a:p>
        </p:txBody>
      </p:sp>
      <p:grpSp>
        <p:nvGrpSpPr>
          <p:cNvPr id="970" name="Google Shape;970;p33"/>
          <p:cNvGrpSpPr/>
          <p:nvPr/>
        </p:nvGrpSpPr>
        <p:grpSpPr>
          <a:xfrm>
            <a:off x="498326" y="2297830"/>
            <a:ext cx="1543020" cy="861684"/>
            <a:chOff x="0" y="-33095"/>
            <a:chExt cx="812800" cy="453900"/>
          </a:xfrm>
        </p:grpSpPr>
        <p:sp>
          <p:nvSpPr>
            <p:cNvPr id="971" name="Google Shape;971;p33"/>
            <p:cNvSpPr/>
            <p:nvPr/>
          </p:nvSpPr>
          <p:spPr>
            <a:xfrm>
              <a:off x="0" y="0"/>
              <a:ext cx="812800" cy="406400"/>
            </a:xfrm>
            <a:custGeom>
              <a:avLst/>
              <a:gdLst/>
              <a:ahLst/>
              <a:cxnLst/>
              <a:rect l="l" t="t" r="r" b="b"/>
              <a:pathLst>
                <a:path w="812800" h="406400" extrusionOk="0">
                  <a:moveTo>
                    <a:pt x="37630" y="0"/>
                  </a:moveTo>
                  <a:lnTo>
                    <a:pt x="775170" y="0"/>
                  </a:lnTo>
                  <a:cubicBezTo>
                    <a:pt x="785150" y="0"/>
                    <a:pt x="794722" y="3965"/>
                    <a:pt x="801779" y="11021"/>
                  </a:cubicBezTo>
                  <a:cubicBezTo>
                    <a:pt x="808835" y="18078"/>
                    <a:pt x="812800" y="27650"/>
                    <a:pt x="812800" y="37630"/>
                  </a:cubicBezTo>
                  <a:lnTo>
                    <a:pt x="812800" y="368770"/>
                  </a:lnTo>
                  <a:cubicBezTo>
                    <a:pt x="812800" y="378750"/>
                    <a:pt x="808835" y="388322"/>
                    <a:pt x="801779" y="395379"/>
                  </a:cubicBezTo>
                  <a:cubicBezTo>
                    <a:pt x="794722" y="402435"/>
                    <a:pt x="785150" y="406400"/>
                    <a:pt x="775170" y="406400"/>
                  </a:cubicBezTo>
                  <a:lnTo>
                    <a:pt x="37630" y="406400"/>
                  </a:lnTo>
                  <a:cubicBezTo>
                    <a:pt x="27650" y="406400"/>
                    <a:pt x="18078" y="402435"/>
                    <a:pt x="11021" y="395379"/>
                  </a:cubicBezTo>
                  <a:cubicBezTo>
                    <a:pt x="3965" y="388322"/>
                    <a:pt x="0" y="378750"/>
                    <a:pt x="0" y="368770"/>
                  </a:cubicBezTo>
                  <a:lnTo>
                    <a:pt x="0" y="37630"/>
                  </a:lnTo>
                  <a:cubicBezTo>
                    <a:pt x="0" y="27650"/>
                    <a:pt x="3965" y="18078"/>
                    <a:pt x="11021" y="11021"/>
                  </a:cubicBezTo>
                  <a:cubicBezTo>
                    <a:pt x="18078" y="3965"/>
                    <a:pt x="27650" y="0"/>
                    <a:pt x="37630" y="0"/>
                  </a:cubicBezTo>
                  <a:close/>
                </a:path>
              </a:pathLst>
            </a:custGeom>
            <a:solidFill>
              <a:srgbClr val="8BD7E8"/>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72" name="Google Shape;972;p33"/>
            <p:cNvSpPr txBox="1"/>
            <p:nvPr/>
          </p:nvSpPr>
          <p:spPr>
            <a:xfrm>
              <a:off x="0" y="-33095"/>
              <a:ext cx="812700" cy="453900"/>
            </a:xfrm>
            <a:prstGeom prst="rect">
              <a:avLst/>
            </a:prstGeom>
            <a:noFill/>
            <a:ln>
              <a:noFill/>
            </a:ln>
          </p:spPr>
          <p:txBody>
            <a:bodyPr spcFirstLastPara="1" wrap="square" lIns="127000" tIns="127000" rIns="127000" bIns="127000" anchor="ctr" anchorCtr="0">
              <a:noAutofit/>
            </a:bodyPr>
            <a:lstStyle/>
            <a:p>
              <a:pPr marL="0" marR="0" lvl="0" indent="0" algn="ctr" rtl="0">
                <a:lnSpc>
                  <a:spcPct val="140016"/>
                </a:lnSpc>
                <a:spcBef>
                  <a:spcPts val="0"/>
                </a:spcBef>
                <a:spcAft>
                  <a:spcPts val="0"/>
                </a:spcAft>
                <a:buClr>
                  <a:srgbClr val="000000"/>
                </a:buClr>
                <a:buSzPts val="1400"/>
                <a:buFont typeface="Arial"/>
                <a:buNone/>
              </a:pPr>
              <a:r>
                <a:rPr lang="zh-TW" sz="1400" b="0" i="0" u="none" strike="noStrike" cap="none" dirty="0">
                  <a:solidFill>
                    <a:schemeClr val="dk1"/>
                  </a:solidFill>
                  <a:latin typeface="Arial"/>
                  <a:ea typeface="Arial"/>
                  <a:cs typeface="Arial"/>
                  <a:sym typeface="Arial"/>
                </a:rPr>
                <a:t>非採購案件</a:t>
              </a:r>
              <a:endParaRPr sz="1400" b="0" i="0" u="none" strike="noStrike" cap="none" dirty="0">
                <a:solidFill>
                  <a:schemeClr val="dk1"/>
                </a:solidFill>
                <a:latin typeface="Arial"/>
                <a:ea typeface="Arial"/>
                <a:cs typeface="Arial"/>
                <a:sym typeface="Arial"/>
              </a:endParaRPr>
            </a:p>
          </p:txBody>
        </p:sp>
      </p:grpSp>
      <p:grpSp>
        <p:nvGrpSpPr>
          <p:cNvPr id="973" name="Google Shape;973;p33"/>
          <p:cNvGrpSpPr/>
          <p:nvPr/>
        </p:nvGrpSpPr>
        <p:grpSpPr>
          <a:xfrm>
            <a:off x="2418684" y="2533292"/>
            <a:ext cx="1247818" cy="538766"/>
            <a:chOff x="2118375" y="3473"/>
            <a:chExt cx="657300" cy="283800"/>
          </a:xfrm>
        </p:grpSpPr>
        <p:sp>
          <p:nvSpPr>
            <p:cNvPr id="974" name="Google Shape;974;p33"/>
            <p:cNvSpPr/>
            <p:nvPr/>
          </p:nvSpPr>
          <p:spPr>
            <a:xfrm>
              <a:off x="2118375" y="17383"/>
              <a:ext cx="657264" cy="245847"/>
            </a:xfrm>
            <a:custGeom>
              <a:avLst/>
              <a:gdLst/>
              <a:ahLst/>
              <a:cxnLst/>
              <a:rect l="l" t="t" r="r" b="b"/>
              <a:pathLst>
                <a:path w="657264" h="245847" extrusionOk="0">
                  <a:moveTo>
                    <a:pt x="46534" y="0"/>
                  </a:moveTo>
                  <a:lnTo>
                    <a:pt x="610730" y="0"/>
                  </a:lnTo>
                  <a:cubicBezTo>
                    <a:pt x="636430" y="0"/>
                    <a:pt x="657264" y="20834"/>
                    <a:pt x="657264" y="46534"/>
                  </a:cubicBezTo>
                  <a:lnTo>
                    <a:pt x="657264" y="199313"/>
                  </a:lnTo>
                  <a:cubicBezTo>
                    <a:pt x="657264" y="211654"/>
                    <a:pt x="652361" y="223490"/>
                    <a:pt x="643635" y="232217"/>
                  </a:cubicBezTo>
                  <a:cubicBezTo>
                    <a:pt x="634908" y="240944"/>
                    <a:pt x="623072" y="245847"/>
                    <a:pt x="610730" y="245847"/>
                  </a:cubicBezTo>
                  <a:lnTo>
                    <a:pt x="46534" y="245847"/>
                  </a:lnTo>
                  <a:cubicBezTo>
                    <a:pt x="20834" y="245847"/>
                    <a:pt x="0" y="225013"/>
                    <a:pt x="0" y="199313"/>
                  </a:cubicBezTo>
                  <a:lnTo>
                    <a:pt x="0" y="46534"/>
                  </a:lnTo>
                  <a:cubicBezTo>
                    <a:pt x="0" y="20834"/>
                    <a:pt x="20834" y="0"/>
                    <a:pt x="46534"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75" name="Google Shape;975;p33"/>
            <p:cNvSpPr txBox="1"/>
            <p:nvPr/>
          </p:nvSpPr>
          <p:spPr>
            <a:xfrm>
              <a:off x="2118375" y="3473"/>
              <a:ext cx="657300" cy="283800"/>
            </a:xfrm>
            <a:prstGeom prst="rect">
              <a:avLst/>
            </a:prstGeom>
            <a:noFill/>
            <a:ln>
              <a:noFill/>
            </a:ln>
          </p:spPr>
          <p:txBody>
            <a:bodyPr spcFirstLastPara="1" wrap="square" lIns="127000" tIns="127000" rIns="127000" bIns="127000" anchor="ctr" anchorCtr="0">
              <a:noAutofit/>
            </a:bodyPr>
            <a:lstStyle/>
            <a:p>
              <a:pPr marL="0" marR="0" lvl="0" indent="0" algn="ctr" rtl="0">
                <a:lnSpc>
                  <a:spcPct val="104999"/>
                </a:lnSpc>
                <a:spcBef>
                  <a:spcPts val="0"/>
                </a:spcBef>
                <a:spcAft>
                  <a:spcPts val="0"/>
                </a:spcAft>
                <a:buClr>
                  <a:srgbClr val="000000"/>
                </a:buClr>
                <a:buSzPts val="1400"/>
                <a:buFont typeface="Arial"/>
                <a:buNone/>
              </a:pPr>
              <a:r>
                <a:rPr lang="zh-TW" sz="1400" b="0" i="0" u="none" strike="noStrike" cap="none" dirty="0">
                  <a:solidFill>
                    <a:srgbClr val="FFFFFF"/>
                  </a:solidFill>
                  <a:latin typeface="Arial"/>
                  <a:ea typeface="Arial"/>
                  <a:cs typeface="Arial"/>
                  <a:sym typeface="Arial"/>
                </a:rPr>
                <a:t>屬報酬性質</a:t>
              </a:r>
              <a:endParaRPr sz="1400" b="0" i="0" u="none" strike="noStrike" cap="none" dirty="0">
                <a:solidFill>
                  <a:srgbClr val="FFFFFF"/>
                </a:solidFill>
                <a:latin typeface="Arial"/>
                <a:ea typeface="Arial"/>
                <a:cs typeface="Arial"/>
                <a:sym typeface="Arial"/>
              </a:endParaRPr>
            </a:p>
          </p:txBody>
        </p:sp>
      </p:grpSp>
      <p:grpSp>
        <p:nvGrpSpPr>
          <p:cNvPr id="976" name="Google Shape;976;p33"/>
          <p:cNvGrpSpPr/>
          <p:nvPr/>
        </p:nvGrpSpPr>
        <p:grpSpPr>
          <a:xfrm>
            <a:off x="3867111" y="2564206"/>
            <a:ext cx="933443" cy="538766"/>
            <a:chOff x="0" y="-16889"/>
            <a:chExt cx="491700" cy="283800"/>
          </a:xfrm>
        </p:grpSpPr>
        <p:sp>
          <p:nvSpPr>
            <p:cNvPr id="977" name="Google Shape;977;p33"/>
            <p:cNvSpPr/>
            <p:nvPr/>
          </p:nvSpPr>
          <p:spPr>
            <a:xfrm>
              <a:off x="0" y="0"/>
              <a:ext cx="491694" cy="245847"/>
            </a:xfrm>
            <a:custGeom>
              <a:avLst/>
              <a:gdLst/>
              <a:ahLst/>
              <a:cxnLst/>
              <a:rect l="l" t="t" r="r" b="b"/>
              <a:pathLst>
                <a:path w="491694" h="245847" extrusionOk="0">
                  <a:moveTo>
                    <a:pt x="62204" y="0"/>
                  </a:moveTo>
                  <a:lnTo>
                    <a:pt x="429490" y="0"/>
                  </a:lnTo>
                  <a:cubicBezTo>
                    <a:pt x="463844" y="0"/>
                    <a:pt x="491694" y="27850"/>
                    <a:pt x="491694" y="62204"/>
                  </a:cubicBezTo>
                  <a:lnTo>
                    <a:pt x="491694" y="183643"/>
                  </a:lnTo>
                  <a:cubicBezTo>
                    <a:pt x="491694" y="200140"/>
                    <a:pt x="485140" y="215962"/>
                    <a:pt x="473475" y="227628"/>
                  </a:cubicBezTo>
                  <a:cubicBezTo>
                    <a:pt x="461809" y="239293"/>
                    <a:pt x="445987" y="245847"/>
                    <a:pt x="429490" y="245847"/>
                  </a:cubicBezTo>
                  <a:lnTo>
                    <a:pt x="62204" y="245847"/>
                  </a:lnTo>
                  <a:cubicBezTo>
                    <a:pt x="45707" y="245847"/>
                    <a:pt x="29885" y="239293"/>
                    <a:pt x="18219" y="227628"/>
                  </a:cubicBezTo>
                  <a:cubicBezTo>
                    <a:pt x="6554" y="215962"/>
                    <a:pt x="0" y="200140"/>
                    <a:pt x="0" y="183643"/>
                  </a:cubicBezTo>
                  <a:lnTo>
                    <a:pt x="0" y="62204"/>
                  </a:lnTo>
                  <a:cubicBezTo>
                    <a:pt x="0" y="45707"/>
                    <a:pt x="6554" y="29885"/>
                    <a:pt x="18219" y="18219"/>
                  </a:cubicBezTo>
                  <a:cubicBezTo>
                    <a:pt x="29885" y="6554"/>
                    <a:pt x="45707" y="0"/>
                    <a:pt x="62204"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78" name="Google Shape;978;p33"/>
            <p:cNvSpPr txBox="1"/>
            <p:nvPr/>
          </p:nvSpPr>
          <p:spPr>
            <a:xfrm>
              <a:off x="0" y="-16889"/>
              <a:ext cx="491700" cy="283800"/>
            </a:xfrm>
            <a:prstGeom prst="rect">
              <a:avLst/>
            </a:prstGeom>
            <a:noFill/>
            <a:ln>
              <a:noFill/>
            </a:ln>
          </p:spPr>
          <p:txBody>
            <a:bodyPr spcFirstLastPara="1" wrap="square" lIns="127000" tIns="127000" rIns="127000" bIns="127000" anchor="ctr" anchorCtr="0">
              <a:noAutofit/>
            </a:bodyPr>
            <a:lstStyle/>
            <a:p>
              <a:pPr marL="0" marR="0" lvl="0" indent="0" algn="ctr" rtl="0">
                <a:lnSpc>
                  <a:spcPct val="116666"/>
                </a:lnSpc>
                <a:spcBef>
                  <a:spcPts val="0"/>
                </a:spcBef>
                <a:spcAft>
                  <a:spcPts val="0"/>
                </a:spcAft>
                <a:buClr>
                  <a:srgbClr val="000000"/>
                </a:buClr>
                <a:buSzPts val="1200"/>
                <a:buFont typeface="Arial"/>
                <a:buNone/>
              </a:pPr>
              <a:r>
                <a:rPr lang="zh-TW" sz="1200" b="0" i="0" u="none" strike="noStrike" cap="none">
                  <a:solidFill>
                    <a:srgbClr val="191919"/>
                  </a:solidFill>
                  <a:latin typeface="Arial"/>
                  <a:ea typeface="Arial"/>
                  <a:cs typeface="Arial"/>
                  <a:sym typeface="Arial"/>
                </a:rPr>
                <a:t>逕付</a:t>
              </a:r>
              <a:endParaRPr sz="1200" b="0" i="0" u="none" strike="noStrike" cap="none" dirty="0">
                <a:solidFill>
                  <a:srgbClr val="191919"/>
                </a:solidFill>
                <a:latin typeface="Arial"/>
                <a:ea typeface="Arial"/>
                <a:cs typeface="Arial"/>
                <a:sym typeface="Arial"/>
              </a:endParaRPr>
            </a:p>
            <a:p>
              <a:pPr marL="0" marR="0" lvl="0" indent="0" algn="ctr" rtl="0">
                <a:lnSpc>
                  <a:spcPct val="116666"/>
                </a:lnSpc>
                <a:spcBef>
                  <a:spcPts val="0"/>
                </a:spcBef>
                <a:spcAft>
                  <a:spcPts val="0"/>
                </a:spcAft>
                <a:buClr>
                  <a:srgbClr val="000000"/>
                </a:buClr>
                <a:buSzPts val="1200"/>
                <a:buFont typeface="Arial"/>
                <a:buNone/>
              </a:pPr>
              <a:r>
                <a:rPr lang="zh-TW" sz="1200" b="0" i="0" u="none" strike="noStrike" cap="none">
                  <a:solidFill>
                    <a:srgbClr val="191919"/>
                  </a:solidFill>
                  <a:latin typeface="Arial"/>
                  <a:ea typeface="Arial"/>
                  <a:cs typeface="Arial"/>
                  <a:sym typeface="Arial"/>
                </a:rPr>
                <a:t>受領人</a:t>
              </a:r>
              <a:endParaRPr sz="1200" b="0" i="0" u="none" strike="noStrike" cap="none" dirty="0">
                <a:solidFill>
                  <a:srgbClr val="191919"/>
                </a:solidFill>
                <a:latin typeface="Arial"/>
                <a:ea typeface="Arial"/>
                <a:cs typeface="Arial"/>
                <a:sym typeface="Arial"/>
              </a:endParaRPr>
            </a:p>
          </p:txBody>
        </p:sp>
      </p:grpSp>
      <p:grpSp>
        <p:nvGrpSpPr>
          <p:cNvPr id="979" name="Google Shape;979;p33"/>
          <p:cNvGrpSpPr/>
          <p:nvPr/>
        </p:nvGrpSpPr>
        <p:grpSpPr>
          <a:xfrm>
            <a:off x="492231" y="3510934"/>
            <a:ext cx="1543020" cy="861684"/>
            <a:chOff x="0" y="-33095"/>
            <a:chExt cx="812800" cy="453900"/>
          </a:xfrm>
        </p:grpSpPr>
        <p:sp>
          <p:nvSpPr>
            <p:cNvPr id="980" name="Google Shape;980;p33"/>
            <p:cNvSpPr/>
            <p:nvPr/>
          </p:nvSpPr>
          <p:spPr>
            <a:xfrm>
              <a:off x="0" y="0"/>
              <a:ext cx="812800" cy="406400"/>
            </a:xfrm>
            <a:custGeom>
              <a:avLst/>
              <a:gdLst/>
              <a:ahLst/>
              <a:cxnLst/>
              <a:rect l="l" t="t" r="r" b="b"/>
              <a:pathLst>
                <a:path w="812800" h="406400" extrusionOk="0">
                  <a:moveTo>
                    <a:pt x="37630" y="0"/>
                  </a:moveTo>
                  <a:lnTo>
                    <a:pt x="775170" y="0"/>
                  </a:lnTo>
                  <a:cubicBezTo>
                    <a:pt x="785150" y="0"/>
                    <a:pt x="794722" y="3965"/>
                    <a:pt x="801779" y="11021"/>
                  </a:cubicBezTo>
                  <a:cubicBezTo>
                    <a:pt x="808835" y="18078"/>
                    <a:pt x="812800" y="27650"/>
                    <a:pt x="812800" y="37630"/>
                  </a:cubicBezTo>
                  <a:lnTo>
                    <a:pt x="812800" y="368770"/>
                  </a:lnTo>
                  <a:cubicBezTo>
                    <a:pt x="812800" y="378750"/>
                    <a:pt x="808835" y="388322"/>
                    <a:pt x="801779" y="395379"/>
                  </a:cubicBezTo>
                  <a:cubicBezTo>
                    <a:pt x="794722" y="402435"/>
                    <a:pt x="785150" y="406400"/>
                    <a:pt x="775170" y="406400"/>
                  </a:cubicBezTo>
                  <a:lnTo>
                    <a:pt x="37630" y="406400"/>
                  </a:lnTo>
                  <a:cubicBezTo>
                    <a:pt x="27650" y="406400"/>
                    <a:pt x="18078" y="402435"/>
                    <a:pt x="11021" y="395379"/>
                  </a:cubicBezTo>
                  <a:cubicBezTo>
                    <a:pt x="3965" y="388322"/>
                    <a:pt x="0" y="378750"/>
                    <a:pt x="0" y="368770"/>
                  </a:cubicBezTo>
                  <a:lnTo>
                    <a:pt x="0" y="37630"/>
                  </a:lnTo>
                  <a:cubicBezTo>
                    <a:pt x="0" y="27650"/>
                    <a:pt x="3965" y="18078"/>
                    <a:pt x="11021" y="11021"/>
                  </a:cubicBezTo>
                  <a:cubicBezTo>
                    <a:pt x="18078" y="3965"/>
                    <a:pt x="27650" y="0"/>
                    <a:pt x="37630" y="0"/>
                  </a:cubicBezTo>
                  <a:close/>
                </a:path>
              </a:pathLst>
            </a:custGeom>
            <a:solidFill>
              <a:srgbClr val="8BD7E8"/>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81" name="Google Shape;981;p33"/>
            <p:cNvSpPr txBox="1"/>
            <p:nvPr/>
          </p:nvSpPr>
          <p:spPr>
            <a:xfrm>
              <a:off x="0" y="-33095"/>
              <a:ext cx="812700" cy="453900"/>
            </a:xfrm>
            <a:prstGeom prst="rect">
              <a:avLst/>
            </a:prstGeom>
            <a:noFill/>
            <a:ln>
              <a:noFill/>
            </a:ln>
          </p:spPr>
          <p:txBody>
            <a:bodyPr spcFirstLastPara="1" wrap="square" lIns="127000" tIns="127000" rIns="127000" bIns="127000" anchor="ctr" anchorCtr="0">
              <a:noAutofit/>
            </a:bodyPr>
            <a:lstStyle/>
            <a:p>
              <a:pPr marL="0" marR="0" lvl="0" indent="0" algn="ctr" rtl="0">
                <a:lnSpc>
                  <a:spcPct val="140016"/>
                </a:lnSpc>
                <a:spcBef>
                  <a:spcPts val="0"/>
                </a:spcBef>
                <a:spcAft>
                  <a:spcPts val="0"/>
                </a:spcAft>
                <a:buClr>
                  <a:srgbClr val="000000"/>
                </a:buClr>
                <a:buSzPts val="1400"/>
                <a:buFont typeface="Arial"/>
                <a:buNone/>
              </a:pPr>
              <a:r>
                <a:rPr lang="zh-TW" sz="1400" b="0" i="0" u="none" strike="noStrike" cap="none">
                  <a:solidFill>
                    <a:schemeClr val="dk1"/>
                  </a:solidFill>
                  <a:latin typeface="Arial"/>
                  <a:ea typeface="Arial"/>
                  <a:cs typeface="Arial"/>
                  <a:sym typeface="Arial"/>
                </a:rPr>
                <a:t>採購案件</a:t>
              </a:r>
              <a:endParaRPr sz="1400" b="0" i="0" u="none" strike="noStrike" cap="none" dirty="0">
                <a:solidFill>
                  <a:schemeClr val="dk1"/>
                </a:solidFill>
                <a:latin typeface="Arial"/>
                <a:ea typeface="Arial"/>
                <a:cs typeface="Arial"/>
                <a:sym typeface="Arial"/>
              </a:endParaRPr>
            </a:p>
          </p:txBody>
        </p:sp>
      </p:grpSp>
      <p:grpSp>
        <p:nvGrpSpPr>
          <p:cNvPr id="982" name="Google Shape;982;p33"/>
          <p:cNvGrpSpPr/>
          <p:nvPr/>
        </p:nvGrpSpPr>
        <p:grpSpPr>
          <a:xfrm>
            <a:off x="2418684" y="3662071"/>
            <a:ext cx="1247818" cy="538766"/>
            <a:chOff x="2118375" y="3473"/>
            <a:chExt cx="657300" cy="283800"/>
          </a:xfrm>
        </p:grpSpPr>
        <p:sp>
          <p:nvSpPr>
            <p:cNvPr id="983" name="Google Shape;983;p33"/>
            <p:cNvSpPr/>
            <p:nvPr/>
          </p:nvSpPr>
          <p:spPr>
            <a:xfrm>
              <a:off x="2118375" y="17383"/>
              <a:ext cx="657264" cy="245847"/>
            </a:xfrm>
            <a:custGeom>
              <a:avLst/>
              <a:gdLst/>
              <a:ahLst/>
              <a:cxnLst/>
              <a:rect l="l" t="t" r="r" b="b"/>
              <a:pathLst>
                <a:path w="657264" h="245847" extrusionOk="0">
                  <a:moveTo>
                    <a:pt x="46534" y="0"/>
                  </a:moveTo>
                  <a:lnTo>
                    <a:pt x="610730" y="0"/>
                  </a:lnTo>
                  <a:cubicBezTo>
                    <a:pt x="636430" y="0"/>
                    <a:pt x="657264" y="20834"/>
                    <a:pt x="657264" y="46534"/>
                  </a:cubicBezTo>
                  <a:lnTo>
                    <a:pt x="657264" y="199313"/>
                  </a:lnTo>
                  <a:cubicBezTo>
                    <a:pt x="657264" y="211654"/>
                    <a:pt x="652361" y="223490"/>
                    <a:pt x="643635" y="232217"/>
                  </a:cubicBezTo>
                  <a:cubicBezTo>
                    <a:pt x="634908" y="240944"/>
                    <a:pt x="623072" y="245847"/>
                    <a:pt x="610730" y="245847"/>
                  </a:cubicBezTo>
                  <a:lnTo>
                    <a:pt x="46534" y="245847"/>
                  </a:lnTo>
                  <a:cubicBezTo>
                    <a:pt x="20834" y="245847"/>
                    <a:pt x="0" y="225013"/>
                    <a:pt x="0" y="199313"/>
                  </a:cubicBezTo>
                  <a:lnTo>
                    <a:pt x="0" y="46534"/>
                  </a:lnTo>
                  <a:cubicBezTo>
                    <a:pt x="0" y="20834"/>
                    <a:pt x="20834" y="0"/>
                    <a:pt x="46534"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84" name="Google Shape;984;p33"/>
            <p:cNvSpPr txBox="1"/>
            <p:nvPr/>
          </p:nvSpPr>
          <p:spPr>
            <a:xfrm>
              <a:off x="2118375" y="3473"/>
              <a:ext cx="657300" cy="283800"/>
            </a:xfrm>
            <a:prstGeom prst="rect">
              <a:avLst/>
            </a:prstGeom>
            <a:noFill/>
            <a:ln>
              <a:noFill/>
            </a:ln>
          </p:spPr>
          <p:txBody>
            <a:bodyPr spcFirstLastPara="1" wrap="square" lIns="127000" tIns="127000" rIns="127000" bIns="127000" anchor="ctr" anchorCtr="0">
              <a:noAutofit/>
            </a:bodyPr>
            <a:lstStyle/>
            <a:p>
              <a:pPr marL="0" marR="0" lvl="0" indent="0" algn="ctr" rtl="0">
                <a:lnSpc>
                  <a:spcPct val="104999"/>
                </a:lnSpc>
                <a:spcBef>
                  <a:spcPts val="0"/>
                </a:spcBef>
                <a:spcAft>
                  <a:spcPts val="0"/>
                </a:spcAft>
                <a:buClr>
                  <a:srgbClr val="000000"/>
                </a:buClr>
                <a:buSzPts val="1400"/>
                <a:buFont typeface="Arial"/>
                <a:buNone/>
              </a:pPr>
              <a:r>
                <a:rPr lang="zh-TW" sz="1400" b="0" i="0" u="none" strike="noStrike" cap="none">
                  <a:solidFill>
                    <a:srgbClr val="FFFFFF"/>
                  </a:solidFill>
                  <a:latin typeface="Arial"/>
                  <a:ea typeface="Arial"/>
                  <a:cs typeface="Arial"/>
                  <a:sym typeface="Arial"/>
                </a:rPr>
                <a:t>款項已代墊</a:t>
              </a:r>
              <a:endParaRPr sz="1400" b="0" i="0" u="none" strike="noStrike" cap="none" dirty="0">
                <a:solidFill>
                  <a:srgbClr val="FFFFFF"/>
                </a:solidFill>
                <a:latin typeface="Arial"/>
                <a:ea typeface="Arial"/>
                <a:cs typeface="Arial"/>
                <a:sym typeface="Arial"/>
              </a:endParaRPr>
            </a:p>
          </p:txBody>
        </p:sp>
      </p:grpSp>
      <p:grpSp>
        <p:nvGrpSpPr>
          <p:cNvPr id="985" name="Google Shape;985;p33"/>
          <p:cNvGrpSpPr/>
          <p:nvPr/>
        </p:nvGrpSpPr>
        <p:grpSpPr>
          <a:xfrm>
            <a:off x="3874932" y="3644431"/>
            <a:ext cx="933443" cy="538766"/>
            <a:chOff x="0" y="-17743"/>
            <a:chExt cx="491700" cy="283800"/>
          </a:xfrm>
        </p:grpSpPr>
        <p:sp>
          <p:nvSpPr>
            <p:cNvPr id="986" name="Google Shape;986;p33"/>
            <p:cNvSpPr/>
            <p:nvPr/>
          </p:nvSpPr>
          <p:spPr>
            <a:xfrm>
              <a:off x="0" y="0"/>
              <a:ext cx="491694" cy="245847"/>
            </a:xfrm>
            <a:custGeom>
              <a:avLst/>
              <a:gdLst/>
              <a:ahLst/>
              <a:cxnLst/>
              <a:rect l="l" t="t" r="r" b="b"/>
              <a:pathLst>
                <a:path w="491694" h="245847" extrusionOk="0">
                  <a:moveTo>
                    <a:pt x="62204" y="0"/>
                  </a:moveTo>
                  <a:lnTo>
                    <a:pt x="429490" y="0"/>
                  </a:lnTo>
                  <a:cubicBezTo>
                    <a:pt x="463844" y="0"/>
                    <a:pt x="491694" y="27850"/>
                    <a:pt x="491694" y="62204"/>
                  </a:cubicBezTo>
                  <a:lnTo>
                    <a:pt x="491694" y="183643"/>
                  </a:lnTo>
                  <a:cubicBezTo>
                    <a:pt x="491694" y="200140"/>
                    <a:pt x="485140" y="215962"/>
                    <a:pt x="473475" y="227628"/>
                  </a:cubicBezTo>
                  <a:cubicBezTo>
                    <a:pt x="461809" y="239293"/>
                    <a:pt x="445987" y="245847"/>
                    <a:pt x="429490" y="245847"/>
                  </a:cubicBezTo>
                  <a:lnTo>
                    <a:pt x="62204" y="245847"/>
                  </a:lnTo>
                  <a:cubicBezTo>
                    <a:pt x="45707" y="245847"/>
                    <a:pt x="29885" y="239293"/>
                    <a:pt x="18219" y="227628"/>
                  </a:cubicBezTo>
                  <a:cubicBezTo>
                    <a:pt x="6554" y="215962"/>
                    <a:pt x="0" y="200140"/>
                    <a:pt x="0" y="183643"/>
                  </a:cubicBezTo>
                  <a:lnTo>
                    <a:pt x="0" y="62204"/>
                  </a:lnTo>
                  <a:cubicBezTo>
                    <a:pt x="0" y="45707"/>
                    <a:pt x="6554" y="29885"/>
                    <a:pt x="18219" y="18219"/>
                  </a:cubicBezTo>
                  <a:cubicBezTo>
                    <a:pt x="29885" y="6554"/>
                    <a:pt x="45707" y="0"/>
                    <a:pt x="62204"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87" name="Google Shape;987;p33"/>
            <p:cNvSpPr txBox="1"/>
            <p:nvPr/>
          </p:nvSpPr>
          <p:spPr>
            <a:xfrm>
              <a:off x="0" y="-17743"/>
              <a:ext cx="491700" cy="283800"/>
            </a:xfrm>
            <a:prstGeom prst="rect">
              <a:avLst/>
            </a:prstGeom>
            <a:noFill/>
            <a:ln>
              <a:noFill/>
            </a:ln>
          </p:spPr>
          <p:txBody>
            <a:bodyPr spcFirstLastPara="1" wrap="square" lIns="127000" tIns="127000" rIns="127000" bIns="127000" anchor="ctr" anchorCtr="0">
              <a:noAutofit/>
            </a:bodyPr>
            <a:lstStyle/>
            <a:p>
              <a:pPr marL="0" marR="0" lvl="0" indent="0" algn="ctr" rtl="0">
                <a:lnSpc>
                  <a:spcPct val="116666"/>
                </a:lnSpc>
                <a:spcBef>
                  <a:spcPts val="0"/>
                </a:spcBef>
                <a:spcAft>
                  <a:spcPts val="0"/>
                </a:spcAft>
                <a:buClr>
                  <a:srgbClr val="000000"/>
                </a:buClr>
                <a:buSzPts val="1200"/>
                <a:buFont typeface="Arial"/>
                <a:buNone/>
              </a:pPr>
              <a:r>
                <a:rPr lang="zh-TW" sz="1200" b="0" i="0" u="none" strike="noStrike" cap="none">
                  <a:solidFill>
                    <a:srgbClr val="191919"/>
                  </a:solidFill>
                  <a:latin typeface="Arial"/>
                  <a:ea typeface="Arial"/>
                  <a:cs typeface="Arial"/>
                  <a:sym typeface="Arial"/>
                </a:rPr>
                <a:t>辦理</a:t>
              </a:r>
              <a:endParaRPr sz="1200" b="0" i="0" u="none" strike="noStrike" cap="none" dirty="0">
                <a:solidFill>
                  <a:srgbClr val="191919"/>
                </a:solidFill>
                <a:latin typeface="Arial"/>
                <a:ea typeface="Arial"/>
                <a:cs typeface="Arial"/>
                <a:sym typeface="Arial"/>
              </a:endParaRPr>
            </a:p>
            <a:p>
              <a:pPr marL="0" marR="0" lvl="0" indent="0" algn="ctr" rtl="0">
                <a:lnSpc>
                  <a:spcPct val="116666"/>
                </a:lnSpc>
                <a:spcBef>
                  <a:spcPts val="0"/>
                </a:spcBef>
                <a:spcAft>
                  <a:spcPts val="0"/>
                </a:spcAft>
                <a:buClr>
                  <a:srgbClr val="000000"/>
                </a:buClr>
                <a:buSzPts val="1200"/>
                <a:buFont typeface="Arial"/>
                <a:buNone/>
              </a:pPr>
              <a:r>
                <a:rPr lang="zh-TW" sz="1200" b="0" i="0" u="none" strike="noStrike" cap="none">
                  <a:solidFill>
                    <a:srgbClr val="191919"/>
                  </a:solidFill>
                  <a:latin typeface="Arial"/>
                  <a:ea typeface="Arial"/>
                  <a:cs typeface="Arial"/>
                  <a:sym typeface="Arial"/>
                </a:rPr>
                <a:t>歸墊者</a:t>
              </a:r>
              <a:endParaRPr sz="1200" b="0" i="0" u="none" strike="noStrike" cap="none" dirty="0">
                <a:solidFill>
                  <a:srgbClr val="191919"/>
                </a:solidFill>
                <a:latin typeface="Arial"/>
                <a:ea typeface="Arial"/>
                <a:cs typeface="Arial"/>
                <a:sym typeface="Arial"/>
              </a:endParaRPr>
            </a:p>
          </p:txBody>
        </p:sp>
      </p:grpSp>
      <p:cxnSp>
        <p:nvCxnSpPr>
          <p:cNvPr id="988" name="Google Shape;988;p33"/>
          <p:cNvCxnSpPr>
            <a:stCxn id="972" idx="3"/>
            <a:endCxn id="975" idx="1"/>
          </p:cNvCxnSpPr>
          <p:nvPr/>
        </p:nvCxnSpPr>
        <p:spPr>
          <a:xfrm>
            <a:off x="2041156" y="2728672"/>
            <a:ext cx="377400" cy="74100"/>
          </a:xfrm>
          <a:prstGeom prst="straightConnector1">
            <a:avLst/>
          </a:prstGeom>
          <a:noFill/>
          <a:ln w="31750" cap="rnd" cmpd="sng">
            <a:solidFill>
              <a:srgbClr val="BFBFBF"/>
            </a:solidFill>
            <a:prstDash val="solid"/>
            <a:round/>
            <a:headEnd type="none" w="sm" len="sm"/>
            <a:tailEnd type="stealth" w="med" len="med"/>
          </a:ln>
        </p:spPr>
      </p:cxnSp>
      <p:cxnSp>
        <p:nvCxnSpPr>
          <p:cNvPr id="989" name="Google Shape;989;p33"/>
          <p:cNvCxnSpPr>
            <a:stCxn id="981" idx="3"/>
          </p:cNvCxnSpPr>
          <p:nvPr/>
        </p:nvCxnSpPr>
        <p:spPr>
          <a:xfrm>
            <a:off x="2035061" y="3941776"/>
            <a:ext cx="383700" cy="15300"/>
          </a:xfrm>
          <a:prstGeom prst="straightConnector1">
            <a:avLst/>
          </a:prstGeom>
          <a:noFill/>
          <a:ln w="31750" cap="rnd" cmpd="sng">
            <a:solidFill>
              <a:srgbClr val="BFBFBF"/>
            </a:solidFill>
            <a:prstDash val="solid"/>
            <a:round/>
            <a:headEnd type="none" w="sm" len="sm"/>
            <a:tailEnd type="stealth" w="med" len="med"/>
          </a:ln>
        </p:spPr>
      </p:cxnSp>
      <p:cxnSp>
        <p:nvCxnSpPr>
          <p:cNvPr id="990" name="Google Shape;990;p33"/>
          <p:cNvCxnSpPr>
            <a:stCxn id="975" idx="3"/>
            <a:endCxn id="978" idx="1"/>
          </p:cNvCxnSpPr>
          <p:nvPr/>
        </p:nvCxnSpPr>
        <p:spPr>
          <a:xfrm>
            <a:off x="3666502" y="2802675"/>
            <a:ext cx="200700" cy="30900"/>
          </a:xfrm>
          <a:prstGeom prst="straightConnector1">
            <a:avLst/>
          </a:prstGeom>
          <a:noFill/>
          <a:ln w="31750" cap="rnd" cmpd="sng">
            <a:solidFill>
              <a:srgbClr val="BFBFBF"/>
            </a:solidFill>
            <a:prstDash val="solid"/>
            <a:round/>
            <a:headEnd type="none" w="sm" len="sm"/>
            <a:tailEnd type="stealth" w="med" len="med"/>
          </a:ln>
        </p:spPr>
      </p:cxnSp>
      <p:cxnSp>
        <p:nvCxnSpPr>
          <p:cNvPr id="991" name="Google Shape;991;p33"/>
          <p:cNvCxnSpPr>
            <a:stCxn id="972" idx="3"/>
            <a:endCxn id="984" idx="1"/>
          </p:cNvCxnSpPr>
          <p:nvPr/>
        </p:nvCxnSpPr>
        <p:spPr>
          <a:xfrm>
            <a:off x="2041156" y="2728672"/>
            <a:ext cx="377400" cy="1202700"/>
          </a:xfrm>
          <a:prstGeom prst="straightConnector1">
            <a:avLst/>
          </a:prstGeom>
          <a:noFill/>
          <a:ln w="31750" cap="rnd" cmpd="sng">
            <a:solidFill>
              <a:srgbClr val="BFBFBF"/>
            </a:solidFill>
            <a:prstDash val="solid"/>
            <a:round/>
            <a:headEnd type="none" w="sm" len="sm"/>
            <a:tailEnd type="stealth" w="med" len="med"/>
          </a:ln>
        </p:spPr>
      </p:cxnSp>
      <p:cxnSp>
        <p:nvCxnSpPr>
          <p:cNvPr id="992" name="Google Shape;992;p33"/>
          <p:cNvCxnSpPr>
            <a:endCxn id="987" idx="1"/>
          </p:cNvCxnSpPr>
          <p:nvPr/>
        </p:nvCxnSpPr>
        <p:spPr>
          <a:xfrm rot="10800000" flipH="1">
            <a:off x="3666432" y="3913814"/>
            <a:ext cx="208500" cy="7800"/>
          </a:xfrm>
          <a:prstGeom prst="straightConnector1">
            <a:avLst/>
          </a:prstGeom>
          <a:noFill/>
          <a:ln w="31750" cap="rnd" cmpd="sng">
            <a:solidFill>
              <a:srgbClr val="BFBFBF"/>
            </a:solidFill>
            <a:prstDash val="solid"/>
            <a:round/>
            <a:headEnd type="none" w="sm" len="sm"/>
            <a:tailEnd type="stealth" w="med" len="med"/>
          </a:ln>
        </p:spPr>
      </p:cxnSp>
      <p:sp>
        <p:nvSpPr>
          <p:cNvPr id="993" name="Google Shape;993;p33"/>
          <p:cNvSpPr txBox="1"/>
          <p:nvPr/>
        </p:nvSpPr>
        <p:spPr>
          <a:xfrm>
            <a:off x="4985340" y="2660392"/>
            <a:ext cx="4276800" cy="1454100"/>
          </a:xfrm>
          <a:prstGeom prst="rect">
            <a:avLst/>
          </a:prstGeom>
          <a:noFill/>
          <a:ln>
            <a:noFill/>
          </a:ln>
        </p:spPr>
        <p:txBody>
          <a:bodyPr spcFirstLastPara="1" wrap="square" lIns="127000" tIns="127000" rIns="127000" bIns="127000" anchor="ctr" anchorCtr="0">
            <a:noAutofit/>
          </a:bodyPr>
          <a:lstStyle/>
          <a:p>
            <a:pPr marL="171450" marR="0" lvl="0" indent="-95250" algn="l" rtl="0">
              <a:lnSpc>
                <a:spcPct val="150000"/>
              </a:lnSpc>
              <a:spcBef>
                <a:spcPts val="0"/>
              </a:spcBef>
              <a:spcAft>
                <a:spcPts val="0"/>
              </a:spcAft>
              <a:buClr>
                <a:srgbClr val="000000"/>
              </a:buClr>
              <a:buSzPts val="1200"/>
              <a:buFont typeface="Noto Sans Symbols"/>
              <a:buNone/>
            </a:pPr>
            <a:endParaRPr sz="1200" b="1" i="0" u="none" strike="noStrike" cap="none" dirty="0">
              <a:solidFill>
                <a:srgbClr val="191919"/>
              </a:solidFill>
              <a:latin typeface="Microsoft JhengHei"/>
              <a:ea typeface="Microsoft JhengHei"/>
              <a:cs typeface="Microsoft JhengHei"/>
              <a:sym typeface="Microsoft JhengHei"/>
            </a:endParaRPr>
          </a:p>
          <a:p>
            <a:pPr marL="177800" marR="0" lvl="0" indent="-171450" algn="l" rtl="0">
              <a:lnSpc>
                <a:spcPct val="150000"/>
              </a:lnSpc>
              <a:spcBef>
                <a:spcPts val="0"/>
              </a:spcBef>
              <a:spcAft>
                <a:spcPts val="0"/>
              </a:spcAft>
              <a:buClr>
                <a:srgbClr val="191919"/>
              </a:buClr>
              <a:buSzPts val="900"/>
              <a:buFont typeface="Noto Sans Symbols"/>
              <a:buChar char="■"/>
            </a:pPr>
            <a:r>
              <a:rPr lang="zh-TW" sz="1400" b="0" i="0" u="none" strike="noStrike" cap="none" dirty="0">
                <a:solidFill>
                  <a:srgbClr val="191919"/>
                </a:solidFill>
                <a:latin typeface="Microsoft JhengHei"/>
                <a:ea typeface="Microsoft JhengHei"/>
                <a:cs typeface="Microsoft JhengHei"/>
                <a:sym typeface="Microsoft JhengHei"/>
              </a:rPr>
              <a:t>一般酬勞、代墊費用</a:t>
            </a:r>
            <a:endParaRPr sz="1400" b="0" i="0" u="none" strike="noStrike" cap="none" dirty="0">
              <a:solidFill>
                <a:srgbClr val="191919"/>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A5A5A5"/>
                </a:solidFill>
                <a:latin typeface="Microsoft JhengHei"/>
                <a:ea typeface="Microsoft JhengHei"/>
                <a:cs typeface="Microsoft JhengHei"/>
                <a:sym typeface="Microsoft JhengHei"/>
              </a:rPr>
              <a:t> 行政資訊系統&gt;清冊及工讀作業&gt;公用清冊</a:t>
            </a:r>
            <a:endParaRPr sz="1400" b="0" i="0" u="none" strike="noStrike" cap="none" dirty="0">
              <a:solidFill>
                <a:srgbClr val="000000"/>
              </a:solidFill>
              <a:latin typeface="Arial"/>
              <a:ea typeface="Arial"/>
              <a:cs typeface="Arial"/>
              <a:sym typeface="Arial"/>
            </a:endParaRPr>
          </a:p>
          <a:p>
            <a:pPr marL="177800" marR="0" lvl="0" indent="-171450" algn="l" rtl="0">
              <a:lnSpc>
                <a:spcPct val="150000"/>
              </a:lnSpc>
              <a:spcBef>
                <a:spcPts val="0"/>
              </a:spcBef>
              <a:spcAft>
                <a:spcPts val="0"/>
              </a:spcAft>
              <a:buClr>
                <a:srgbClr val="000000"/>
              </a:buClr>
              <a:buSzPts val="9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薪資- 專任助理、勞動型兼任助理、研究獎助生</a:t>
            </a:r>
            <a:endParaRPr sz="1400" b="0" i="0" u="none" strike="noStrike" cap="none" dirty="0">
              <a:solidFill>
                <a:srgbClr val="000000"/>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A5A5A5"/>
                </a:solidFill>
                <a:latin typeface="Microsoft JhengHei"/>
                <a:ea typeface="Microsoft JhengHei"/>
                <a:cs typeface="Microsoft JhengHei"/>
                <a:sym typeface="Microsoft JhengHei"/>
              </a:rPr>
              <a:t> 行政資訊系統&gt;助理人員相關作業&gt;人員薪資或學習津貼</a:t>
            </a:r>
            <a:endParaRPr sz="1200" b="0" i="0" u="none" strike="noStrike" cap="none" dirty="0">
              <a:solidFill>
                <a:srgbClr val="A5A5A5"/>
              </a:solidFill>
              <a:latin typeface="Microsoft JhengHei"/>
              <a:ea typeface="Microsoft JhengHei"/>
              <a:cs typeface="Microsoft JhengHei"/>
              <a:sym typeface="Microsoft JhengHei"/>
            </a:endParaRPr>
          </a:p>
          <a:p>
            <a:pPr marL="177800" marR="0" lvl="0" indent="-171450" algn="l" rtl="0">
              <a:lnSpc>
                <a:spcPct val="150000"/>
              </a:lnSpc>
              <a:spcBef>
                <a:spcPts val="0"/>
              </a:spcBef>
              <a:spcAft>
                <a:spcPts val="0"/>
              </a:spcAft>
              <a:buClr>
                <a:srgbClr val="000000"/>
              </a:buClr>
              <a:buSzPts val="9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薪資--勞動型臨時工</a:t>
            </a:r>
            <a:endParaRPr sz="1400" b="0" i="0" u="none" strike="noStrike" cap="none" dirty="0">
              <a:solidFill>
                <a:srgbClr val="000000"/>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A5A5A5"/>
                </a:solidFill>
                <a:latin typeface="Microsoft JhengHei"/>
                <a:ea typeface="Microsoft JhengHei"/>
                <a:cs typeface="Microsoft JhengHei"/>
                <a:sym typeface="Microsoft JhengHei"/>
              </a:rPr>
              <a:t> 行政資訊系統&gt;清冊及工讀作業&gt;工讀時數匯入與造冊</a:t>
            </a:r>
            <a:endParaRPr sz="1200" b="0" i="0" u="none" strike="noStrike" cap="none" dirty="0">
              <a:solidFill>
                <a:srgbClr val="A5A5A5"/>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endParaRPr sz="1200" b="0" i="0" u="none" strike="noStrike" cap="none" dirty="0">
              <a:solidFill>
                <a:srgbClr val="A5A5A5"/>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chemeClr val="dk1"/>
                </a:solidFill>
                <a:latin typeface="Microsoft JhengHei"/>
                <a:ea typeface="Microsoft JhengHei"/>
                <a:cs typeface="Microsoft JhengHei"/>
                <a:sym typeface="Microsoft JhengHei"/>
              </a:rPr>
              <a:t>註</a:t>
            </a:r>
            <a:r>
              <a:rPr lang="zh-TW" sz="1200" b="0" i="0" u="none" strike="noStrike" cap="none" dirty="0">
                <a:solidFill>
                  <a:srgbClr val="A5A5A5"/>
                </a:solidFill>
                <a:latin typeface="Microsoft JhengHei"/>
                <a:ea typeface="Microsoft JhengHei"/>
                <a:cs typeface="Microsoft JhengHei"/>
                <a:sym typeface="Microsoft JhengHei"/>
              </a:rPr>
              <a:t>：</a:t>
            </a:r>
            <a:r>
              <a:rPr lang="zh-TW" sz="1200" b="0" i="0" u="none" strike="noStrike" cap="none" dirty="0">
                <a:solidFill>
                  <a:schemeClr val="dk1"/>
                </a:solidFill>
                <a:latin typeface="Microsoft JhengHei"/>
                <a:ea typeface="Microsoft JhengHei"/>
                <a:cs typeface="Microsoft JhengHei"/>
                <a:sym typeface="Microsoft JhengHei"/>
              </a:rPr>
              <a:t>行政資訊系統路徑 </a:t>
            </a:r>
            <a:endParaRPr sz="1200" b="0" i="0" u="none" strike="noStrike" cap="none" dirty="0">
              <a:solidFill>
                <a:srgbClr val="A5A5A5"/>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A5A5A5"/>
                </a:solidFill>
                <a:latin typeface="Microsoft JhengHei"/>
                <a:ea typeface="Microsoft JhengHei"/>
                <a:cs typeface="Microsoft JhengHei"/>
                <a:sym typeface="Microsoft JhengHei"/>
              </a:rPr>
              <a:t> inccu&gt;校務系統Web入口&gt;校務資訊系統&gt;行政資訊系統</a:t>
            </a:r>
            <a:br>
              <a:rPr lang="zh-TW" sz="1200" b="0" i="0" u="none" strike="noStrike" cap="none" dirty="0">
                <a:solidFill>
                  <a:srgbClr val="191919"/>
                </a:solidFill>
                <a:latin typeface="Microsoft JhengHei"/>
                <a:ea typeface="Microsoft JhengHei"/>
                <a:cs typeface="Microsoft JhengHei"/>
                <a:sym typeface="Microsoft JhengHei"/>
              </a:rPr>
            </a:br>
            <a:endParaRPr sz="1200" b="0" i="0" u="none" strike="noStrike" cap="none" dirty="0">
              <a:solidFill>
                <a:srgbClr val="191919"/>
              </a:solidFill>
              <a:latin typeface="Arial"/>
              <a:ea typeface="Arial"/>
              <a:cs typeface="Arial"/>
              <a:sym typeface="Arial"/>
            </a:endParaRPr>
          </a:p>
          <a:p>
            <a:pPr marL="400050" marR="0" lvl="1" indent="-95250" algn="l" rtl="0">
              <a:lnSpc>
                <a:spcPct val="150000"/>
              </a:lnSpc>
              <a:spcBef>
                <a:spcPts val="0"/>
              </a:spcBef>
              <a:spcAft>
                <a:spcPts val="0"/>
              </a:spcAft>
              <a:buClr>
                <a:srgbClr val="000000"/>
              </a:buClr>
              <a:buSzPts val="1200"/>
              <a:buFont typeface="Noto Sans Symbols"/>
              <a:buNone/>
            </a:pPr>
            <a:endParaRPr sz="1200" b="0" i="0" u="none" strike="noStrike" cap="none" dirty="0">
              <a:solidFill>
                <a:srgbClr val="A5A5A5"/>
              </a:solidFill>
              <a:latin typeface="Microsoft JhengHei"/>
              <a:ea typeface="Microsoft JhengHei"/>
              <a:cs typeface="Microsoft JhengHei"/>
              <a:sym typeface="Microsoft JhengHei"/>
            </a:endParaRPr>
          </a:p>
        </p:txBody>
      </p:sp>
      <p:sp>
        <p:nvSpPr>
          <p:cNvPr id="994" name="Google Shape;994;p33"/>
          <p:cNvSpPr/>
          <p:nvPr/>
        </p:nvSpPr>
        <p:spPr>
          <a:xfrm>
            <a:off x="586608" y="1738805"/>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95" name="Google Shape;995;p33"/>
          <p:cNvSpPr txBox="1"/>
          <p:nvPr/>
        </p:nvSpPr>
        <p:spPr>
          <a:xfrm>
            <a:off x="349961" y="1792747"/>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用途</a:t>
            </a:r>
            <a:endParaRPr sz="1400" b="0" i="0" u="none" strike="noStrike" cap="none" dirty="0">
              <a:solidFill>
                <a:srgbClr val="000000"/>
              </a:solidFill>
              <a:latin typeface="Arial"/>
              <a:ea typeface="Arial"/>
              <a:cs typeface="Arial"/>
              <a:sym typeface="Arial"/>
            </a:endParaRPr>
          </a:p>
        </p:txBody>
      </p:sp>
      <p:sp>
        <p:nvSpPr>
          <p:cNvPr id="996" name="Google Shape;996;p33"/>
          <p:cNvSpPr/>
          <p:nvPr/>
        </p:nvSpPr>
        <p:spPr>
          <a:xfrm>
            <a:off x="5103192" y="1499899"/>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97" name="Google Shape;997;p33"/>
          <p:cNvSpPr txBox="1"/>
          <p:nvPr/>
        </p:nvSpPr>
        <p:spPr>
          <a:xfrm>
            <a:off x="4898986" y="1552909"/>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路徑</a:t>
            </a:r>
            <a:endParaRPr sz="1400" b="0" i="0" u="none" strike="noStrike" cap="none" dirty="0">
              <a:solidFill>
                <a:srgbClr val="000000"/>
              </a:solidFill>
              <a:latin typeface="Arial"/>
              <a:ea typeface="Arial"/>
              <a:cs typeface="Arial"/>
              <a:sym typeface="Arial"/>
            </a:endParaRPr>
          </a:p>
        </p:txBody>
      </p:sp>
      <p:sp>
        <p:nvSpPr>
          <p:cNvPr id="42" name="投影片編號版面配置區 2">
            <a:extLst>
              <a:ext uri="{FF2B5EF4-FFF2-40B4-BE49-F238E27FC236}">
                <a16:creationId xmlns:a16="http://schemas.microsoft.com/office/drawing/2014/main" id="{123FB5EB-F61B-42F1-9D56-F5254E08576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82</a:t>
            </a:fld>
            <a:endParaRPr lang="zh-TW" altLang="en-US" sz="1000" dirty="0">
              <a:solidFill>
                <a:schemeClr val="tx1"/>
              </a:solidFill>
            </a:endParaRPr>
          </a:p>
        </p:txBody>
      </p:sp>
    </p:spTree>
    <p:extLst>
      <p:ext uri="{BB962C8B-B14F-4D97-AF65-F5344CB8AC3E}">
        <p14:creationId xmlns:p14="http://schemas.microsoft.com/office/powerpoint/2010/main" val="14605987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34"/>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003" name="Google Shape;1003;p34"/>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004" name="Google Shape;1004;p3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1005" name="Google Shape;1005;p3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1006" name="Google Shape;1006;p3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1007" name="Google Shape;1007;p3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1008" name="Google Shape;1008;p34"/>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1009" name="Google Shape;1009;p34"/>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grpSp>
        <p:nvGrpSpPr>
          <p:cNvPr id="1010" name="Google Shape;1010;p34"/>
          <p:cNvGrpSpPr/>
          <p:nvPr/>
        </p:nvGrpSpPr>
        <p:grpSpPr>
          <a:xfrm>
            <a:off x="482635" y="834523"/>
            <a:ext cx="2731783" cy="639050"/>
            <a:chOff x="0" y="-57150"/>
            <a:chExt cx="1624031" cy="463550"/>
          </a:xfrm>
        </p:grpSpPr>
        <p:sp>
          <p:nvSpPr>
            <p:cNvPr id="1011" name="Google Shape;1011;p3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12" name="Google Shape;1012;p34"/>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013" name="Google Shape;1013;p34"/>
          <p:cNvSpPr txBox="1"/>
          <p:nvPr/>
        </p:nvSpPr>
        <p:spPr>
          <a:xfrm>
            <a:off x="581676" y="1110410"/>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清冊</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1014" name="Google Shape;1014;p34"/>
          <p:cNvSpPr txBox="1"/>
          <p:nvPr/>
        </p:nvSpPr>
        <p:spPr>
          <a:xfrm>
            <a:off x="581675" y="2173225"/>
            <a:ext cx="3495900" cy="1454100"/>
          </a:xfrm>
          <a:prstGeom prst="rect">
            <a:avLst/>
          </a:prstGeom>
          <a:noFill/>
          <a:ln>
            <a:noFill/>
          </a:ln>
        </p:spPr>
        <p:txBody>
          <a:bodyPr spcFirstLastPara="1" wrap="square" lIns="127000" tIns="127000" rIns="127000" bIns="127000" anchor="ctr" anchorCtr="0">
            <a:noAutofit/>
          </a:bodyPr>
          <a:lstStyle/>
          <a:p>
            <a:pPr marL="139700" marR="0" lvl="0" indent="-76200" algn="l" rtl="0">
              <a:lnSpc>
                <a:spcPct val="150000"/>
              </a:lnSpc>
              <a:spcBef>
                <a:spcPts val="0"/>
              </a:spcBef>
              <a:spcAft>
                <a:spcPts val="0"/>
              </a:spcAft>
              <a:buClr>
                <a:schemeClr val="dk1"/>
              </a:buClr>
              <a:buSzPts val="900"/>
              <a:buFont typeface="Noto Sans Symbols"/>
              <a:buNone/>
            </a:pPr>
            <a:endParaRPr sz="1400" b="0" i="0" u="none" strike="noStrike" cap="none" dirty="0">
              <a:solidFill>
                <a:srgbClr val="191919"/>
              </a:solidFill>
              <a:latin typeface="Arial"/>
              <a:ea typeface="Arial"/>
              <a:cs typeface="Arial"/>
              <a:sym typeface="Arial"/>
            </a:endParaRPr>
          </a:p>
          <a:p>
            <a:pPr marL="6350" marR="0" lvl="0" indent="0" algn="l" rtl="0">
              <a:lnSpc>
                <a:spcPct val="150000"/>
              </a:lnSpc>
              <a:spcBef>
                <a:spcPts val="0"/>
              </a:spcBef>
              <a:spcAft>
                <a:spcPts val="0"/>
              </a:spcAft>
              <a:buClr>
                <a:srgbClr val="000000"/>
              </a:buClr>
              <a:buSzPts val="1400"/>
              <a:buFont typeface="Arial"/>
              <a:buNone/>
            </a:pPr>
            <a:endParaRPr sz="1400" b="1" i="0" u="none" strike="noStrike" cap="none" dirty="0">
              <a:solidFill>
                <a:srgbClr val="191919"/>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400"/>
              <a:buFont typeface="Arial"/>
              <a:buNone/>
            </a:pPr>
            <a:endParaRPr sz="1400" b="1" i="0" u="none" strike="noStrike" cap="none" dirty="0">
              <a:solidFill>
                <a:srgbClr val="191919"/>
              </a:solidFill>
              <a:latin typeface="Microsoft JhengHei"/>
              <a:ea typeface="Microsoft JhengHei"/>
              <a:cs typeface="Microsoft JhengHei"/>
              <a:sym typeface="Microsoft JhengHei"/>
            </a:endParaRPr>
          </a:p>
          <a:p>
            <a:pPr marL="177800" marR="0" lvl="0" indent="-177800" algn="l" rtl="0">
              <a:lnSpc>
                <a:spcPct val="150000"/>
              </a:lnSpc>
              <a:spcBef>
                <a:spcPts val="0"/>
              </a:spcBef>
              <a:spcAft>
                <a:spcPts val="0"/>
              </a:spcAft>
              <a:buClr>
                <a:srgbClr val="191919"/>
              </a:buClr>
              <a:buSzPts val="1000"/>
              <a:buFont typeface="Noto Sans Symbols"/>
              <a:buChar char="■"/>
            </a:pPr>
            <a:r>
              <a:rPr lang="zh-TW" sz="1400" b="0" i="0" u="none" strike="noStrike" cap="none" dirty="0">
                <a:solidFill>
                  <a:srgbClr val="191919"/>
                </a:solidFill>
                <a:latin typeface="Microsoft JhengHei"/>
                <a:ea typeface="Microsoft JhengHei"/>
                <a:cs typeface="Microsoft JhengHei"/>
                <a:sym typeface="Microsoft JhengHei"/>
              </a:rPr>
              <a:t>清冊</a:t>
            </a:r>
            <a:r>
              <a:rPr lang="zh-TW" sz="1400" b="1" i="0" u="none" strike="noStrike" cap="none" dirty="0">
                <a:solidFill>
                  <a:srgbClr val="FF0000"/>
                </a:solidFill>
                <a:latin typeface="Microsoft JhengHei"/>
                <a:ea typeface="Microsoft JhengHei"/>
                <a:cs typeface="Microsoft JhengHei"/>
                <a:sym typeface="Microsoft JhengHei"/>
              </a:rPr>
              <a:t>不得修改</a:t>
            </a:r>
            <a:r>
              <a:rPr lang="zh-TW" sz="1400" b="0" i="0" u="none" strike="noStrike" cap="none" dirty="0">
                <a:solidFill>
                  <a:srgbClr val="191919"/>
                </a:solidFill>
                <a:latin typeface="Microsoft JhengHei"/>
                <a:ea typeface="Microsoft JhengHei"/>
                <a:cs typeface="Microsoft JhengHei"/>
                <a:sym typeface="Microsoft JhengHei"/>
              </a:rPr>
              <a:t>：若需修改應重新造冊</a:t>
            </a:r>
            <a:endParaRPr sz="1400" b="0" i="0" u="none" strike="noStrike" cap="none" dirty="0">
              <a:solidFill>
                <a:srgbClr val="000000"/>
              </a:solidFill>
              <a:latin typeface="Arial"/>
              <a:ea typeface="Arial"/>
              <a:cs typeface="Arial"/>
              <a:sym typeface="Arial"/>
            </a:endParaRPr>
          </a:p>
          <a:p>
            <a:pPr marL="177800" marR="0" lvl="0" indent="-177800" algn="l" rtl="0">
              <a:lnSpc>
                <a:spcPct val="150000"/>
              </a:lnSpc>
              <a:spcBef>
                <a:spcPts val="0"/>
              </a:spcBef>
              <a:spcAft>
                <a:spcPts val="0"/>
              </a:spcAft>
              <a:buClr>
                <a:srgbClr val="191919"/>
              </a:buClr>
              <a:buSzPts val="1000"/>
              <a:buFont typeface="Noto Sans Symbols"/>
              <a:buChar char="■"/>
            </a:pPr>
            <a:r>
              <a:rPr lang="zh-TW" sz="1400" b="0" i="0" u="none" strike="noStrike" cap="none" dirty="0">
                <a:solidFill>
                  <a:srgbClr val="FF00FF"/>
                </a:solidFill>
                <a:latin typeface="Microsoft JhengHei"/>
                <a:ea typeface="Microsoft JhengHei"/>
                <a:cs typeface="Microsoft JhengHei"/>
                <a:sym typeface="Microsoft JhengHei"/>
              </a:rPr>
              <a:t>分開造冊</a:t>
            </a:r>
            <a:r>
              <a:rPr lang="zh-TW" sz="1400" b="0" i="0" u="none" strike="noStrike" cap="none" dirty="0">
                <a:solidFill>
                  <a:srgbClr val="191919"/>
                </a:solidFill>
                <a:latin typeface="Microsoft JhengHei"/>
                <a:ea typeface="Microsoft JhengHei"/>
                <a:cs typeface="Microsoft JhengHei"/>
                <a:sym typeface="Microsoft JhengHei"/>
              </a:rPr>
              <a:t>：代墊款和逕付受款人應分開造冊</a:t>
            </a:r>
            <a:endParaRPr sz="1400" b="0" i="0" u="none" strike="noStrike" cap="none" dirty="0">
              <a:solidFill>
                <a:srgbClr val="000000"/>
              </a:solidFill>
              <a:latin typeface="Arial"/>
              <a:ea typeface="Arial"/>
              <a:cs typeface="Arial"/>
              <a:sym typeface="Arial"/>
            </a:endParaRPr>
          </a:p>
          <a:p>
            <a:pPr marL="177800" marR="0" lvl="0" indent="-177800" algn="l" rtl="0">
              <a:lnSpc>
                <a:spcPct val="150000"/>
              </a:lnSpc>
              <a:spcBef>
                <a:spcPts val="0"/>
              </a:spcBef>
              <a:spcAft>
                <a:spcPts val="0"/>
              </a:spcAft>
              <a:buClr>
                <a:srgbClr val="191919"/>
              </a:buClr>
              <a:buSzPts val="1000"/>
              <a:buFont typeface="Noto Sans Symbols"/>
              <a:buChar char="■"/>
            </a:pPr>
            <a:r>
              <a:rPr lang="zh-TW" sz="1400" b="0" i="0" u="none" strike="noStrike" cap="none" dirty="0">
                <a:solidFill>
                  <a:srgbClr val="FF00FF"/>
                </a:solidFill>
                <a:latin typeface="Microsoft JhengHei"/>
                <a:ea typeface="Microsoft JhengHei"/>
                <a:cs typeface="Microsoft JhengHei"/>
                <a:sym typeface="Microsoft JhengHei"/>
              </a:rPr>
              <a:t>註明原因</a:t>
            </a:r>
            <a:r>
              <a:rPr lang="zh-TW" sz="1400" b="0" i="0" u="none" strike="noStrike" cap="none" dirty="0">
                <a:solidFill>
                  <a:srgbClr val="191919"/>
                </a:solidFill>
                <a:latin typeface="Microsoft JhengHei"/>
                <a:ea typeface="Microsoft JhengHei"/>
                <a:cs typeface="Microsoft JhengHei"/>
                <a:sym typeface="Microsoft JhengHei"/>
              </a:rPr>
              <a:t>：清冊受領人如非該報支案相關簽核人員，請註明其是否為計畫內人員；如非為計畫內人員，請註明由其墊付之原因。</a:t>
            </a:r>
            <a:br>
              <a:rPr lang="zh-TW" sz="1400" b="0" i="0" u="none" strike="noStrike" cap="none" dirty="0">
                <a:solidFill>
                  <a:srgbClr val="191919"/>
                </a:solidFill>
                <a:latin typeface="Microsoft JhengHei"/>
                <a:ea typeface="Microsoft JhengHei"/>
                <a:cs typeface="Microsoft JhengHei"/>
                <a:sym typeface="Microsoft JhengHei"/>
              </a:rPr>
            </a:br>
            <a:endParaRPr sz="1400" b="0" i="0" u="none" strike="noStrike" cap="none" dirty="0">
              <a:solidFill>
                <a:srgbClr val="191919"/>
              </a:solidFill>
              <a:latin typeface="Arial"/>
              <a:ea typeface="Arial"/>
              <a:cs typeface="Arial"/>
              <a:sym typeface="Arial"/>
            </a:endParaRPr>
          </a:p>
        </p:txBody>
      </p:sp>
      <p:sp>
        <p:nvSpPr>
          <p:cNvPr id="1015" name="Google Shape;1015;p34"/>
          <p:cNvSpPr/>
          <p:nvPr/>
        </p:nvSpPr>
        <p:spPr>
          <a:xfrm>
            <a:off x="586608" y="1694562"/>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16" name="Google Shape;1016;p34"/>
          <p:cNvSpPr txBox="1"/>
          <p:nvPr/>
        </p:nvSpPr>
        <p:spPr>
          <a:xfrm>
            <a:off x="432499" y="1754175"/>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注意事項</a:t>
            </a:r>
            <a:endParaRPr sz="1400" b="0" i="0" u="none" strike="noStrike" cap="none" dirty="0">
              <a:solidFill>
                <a:srgbClr val="000000"/>
              </a:solidFill>
              <a:latin typeface="Arial"/>
              <a:ea typeface="Arial"/>
              <a:cs typeface="Arial"/>
              <a:sym typeface="Arial"/>
            </a:endParaRPr>
          </a:p>
        </p:txBody>
      </p:sp>
      <p:pic>
        <p:nvPicPr>
          <p:cNvPr id="1017" name="Google Shape;1017;p34"/>
          <p:cNvPicPr preferRelativeResize="0"/>
          <p:nvPr/>
        </p:nvPicPr>
        <p:blipFill rotWithShape="1">
          <a:blip r:embed="rId7">
            <a:alphaModFix/>
          </a:blip>
          <a:srcRect/>
          <a:stretch/>
        </p:blipFill>
        <p:spPr>
          <a:xfrm>
            <a:off x="4077425" y="1218110"/>
            <a:ext cx="5034056" cy="3620590"/>
          </a:xfrm>
          <a:prstGeom prst="rect">
            <a:avLst/>
          </a:prstGeom>
          <a:noFill/>
          <a:ln>
            <a:noFill/>
          </a:ln>
          <a:effectLst>
            <a:outerShdw blurRad="76200" dist="38100" dir="2700000" algn="tl" rotWithShape="0">
              <a:srgbClr val="000000">
                <a:alpha val="24313"/>
              </a:srgbClr>
            </a:outerShdw>
          </a:effectLst>
        </p:spPr>
      </p:pic>
      <p:sp>
        <p:nvSpPr>
          <p:cNvPr id="18" name="投影片編號版面配置區 2">
            <a:extLst>
              <a:ext uri="{FF2B5EF4-FFF2-40B4-BE49-F238E27FC236}">
                <a16:creationId xmlns:a16="http://schemas.microsoft.com/office/drawing/2014/main" id="{41122343-9D60-4B9C-B708-E7D97F2C47BC}"/>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83</a:t>
            </a:fld>
            <a:endParaRPr lang="zh-TW" altLang="en-US" sz="1000" dirty="0">
              <a:solidFill>
                <a:schemeClr val="tx1"/>
              </a:solidFill>
            </a:endParaRPr>
          </a:p>
        </p:txBody>
      </p:sp>
    </p:spTree>
    <p:extLst>
      <p:ext uri="{BB962C8B-B14F-4D97-AF65-F5344CB8AC3E}">
        <p14:creationId xmlns:p14="http://schemas.microsoft.com/office/powerpoint/2010/main" val="16907687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35"/>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023" name="Google Shape;1023;p35"/>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024" name="Google Shape;1024;p3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1025" name="Google Shape;1025;p3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1026" name="Google Shape;1026;p3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1027" name="Google Shape;1027;p3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1028" name="Google Shape;1028;p35"/>
          <p:cNvSpPr txBox="1"/>
          <p:nvPr/>
        </p:nvSpPr>
        <p:spPr>
          <a:xfrm>
            <a:off x="1775094" y="3371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1029" name="Google Shape;1029;p35"/>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grpSp>
        <p:nvGrpSpPr>
          <p:cNvPr id="1030" name="Google Shape;1030;p35"/>
          <p:cNvGrpSpPr/>
          <p:nvPr/>
        </p:nvGrpSpPr>
        <p:grpSpPr>
          <a:xfrm>
            <a:off x="482635" y="834523"/>
            <a:ext cx="2731783" cy="639050"/>
            <a:chOff x="0" y="-57150"/>
            <a:chExt cx="1624031" cy="463550"/>
          </a:xfrm>
        </p:grpSpPr>
        <p:sp>
          <p:nvSpPr>
            <p:cNvPr id="1031" name="Google Shape;1031;p3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32" name="Google Shape;1032;p35"/>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033" name="Google Shape;1033;p35"/>
          <p:cNvSpPr txBox="1"/>
          <p:nvPr/>
        </p:nvSpPr>
        <p:spPr>
          <a:xfrm>
            <a:off x="581676" y="1131562"/>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現金領據清冊</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1034" name="Google Shape;1034;p35"/>
          <p:cNvSpPr txBox="1"/>
          <p:nvPr/>
        </p:nvSpPr>
        <p:spPr>
          <a:xfrm>
            <a:off x="4663990" y="1515981"/>
            <a:ext cx="4597500" cy="215400"/>
          </a:xfrm>
          <a:prstGeom prst="rect">
            <a:avLst/>
          </a:prstGeom>
          <a:noFill/>
          <a:ln>
            <a:noFill/>
          </a:ln>
        </p:spPr>
        <p:txBody>
          <a:bodyPr spcFirstLastPara="1" wrap="square" lIns="0" tIns="0" rIns="0" bIns="0" anchor="t" anchorCtr="0">
            <a:spAutoFit/>
          </a:bodyPr>
          <a:lstStyle/>
          <a:p>
            <a:pPr marL="177800" marR="0" lvl="0" indent="-177800" algn="l" rtl="0">
              <a:lnSpc>
                <a:spcPct val="150000"/>
              </a:lnSpc>
              <a:spcBef>
                <a:spcPts val="0"/>
              </a:spcBef>
              <a:spcAft>
                <a:spcPts val="0"/>
              </a:spcAft>
              <a:buClr>
                <a:schemeClr val="dk1"/>
              </a:buClr>
              <a:buSzPts val="1200"/>
              <a:buFont typeface="Noto Sans Symbols"/>
              <a:buChar char="■"/>
            </a:pPr>
            <a:r>
              <a:rPr lang="zh-TW" sz="1400" b="0" i="0" u="none" strike="noStrike" cap="none">
                <a:solidFill>
                  <a:srgbClr val="FF0000"/>
                </a:solidFill>
                <a:latin typeface="Microsoft JhengHei"/>
                <a:ea typeface="Microsoft JhengHei"/>
                <a:cs typeface="Microsoft JhengHei"/>
                <a:sym typeface="Microsoft JhengHei"/>
              </a:rPr>
              <a:t>內容應和受領人簽名的領據相同</a:t>
            </a:r>
            <a:endParaRPr sz="1400" b="0" i="0" u="none" strike="noStrike" cap="none" dirty="0">
              <a:solidFill>
                <a:srgbClr val="FF0000"/>
              </a:solidFill>
              <a:latin typeface="Microsoft JhengHei"/>
              <a:ea typeface="Microsoft JhengHei"/>
              <a:cs typeface="Microsoft JhengHei"/>
              <a:sym typeface="Microsoft JhengHei"/>
            </a:endParaRPr>
          </a:p>
        </p:txBody>
      </p:sp>
      <p:sp>
        <p:nvSpPr>
          <p:cNvPr id="1035" name="Google Shape;1035;p35"/>
          <p:cNvSpPr/>
          <p:nvPr/>
        </p:nvSpPr>
        <p:spPr>
          <a:xfrm>
            <a:off x="586608" y="1827295"/>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36" name="Google Shape;1036;p35"/>
          <p:cNvSpPr txBox="1"/>
          <p:nvPr/>
        </p:nvSpPr>
        <p:spPr>
          <a:xfrm>
            <a:off x="382402" y="1891035"/>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用途</a:t>
            </a:r>
            <a:endParaRPr sz="1400" b="0" i="0" u="none" strike="noStrike" cap="none" dirty="0">
              <a:solidFill>
                <a:srgbClr val="000000"/>
              </a:solidFill>
              <a:latin typeface="Arial"/>
              <a:ea typeface="Arial"/>
              <a:cs typeface="Arial"/>
              <a:sym typeface="Arial"/>
            </a:endParaRPr>
          </a:p>
        </p:txBody>
      </p:sp>
      <p:sp>
        <p:nvSpPr>
          <p:cNvPr id="1037" name="Google Shape;1037;p35"/>
          <p:cNvSpPr/>
          <p:nvPr/>
        </p:nvSpPr>
        <p:spPr>
          <a:xfrm>
            <a:off x="635378" y="2934791"/>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38" name="Google Shape;1038;p35"/>
          <p:cNvSpPr txBox="1"/>
          <p:nvPr/>
        </p:nvSpPr>
        <p:spPr>
          <a:xfrm>
            <a:off x="382402" y="2992178"/>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路徑</a:t>
            </a:r>
            <a:endParaRPr sz="1400" b="0" i="0" u="none" strike="noStrike" cap="none" dirty="0">
              <a:solidFill>
                <a:srgbClr val="000000"/>
              </a:solidFill>
              <a:latin typeface="Arial"/>
              <a:ea typeface="Arial"/>
              <a:cs typeface="Arial"/>
              <a:sym typeface="Arial"/>
            </a:endParaRPr>
          </a:p>
        </p:txBody>
      </p:sp>
      <p:sp>
        <p:nvSpPr>
          <p:cNvPr id="1039" name="Google Shape;1039;p35"/>
          <p:cNvSpPr txBox="1"/>
          <p:nvPr/>
        </p:nvSpPr>
        <p:spPr>
          <a:xfrm>
            <a:off x="607741" y="2204065"/>
            <a:ext cx="2905479" cy="323165"/>
          </a:xfrm>
          <a:prstGeom prst="rect">
            <a:avLst/>
          </a:prstGeom>
          <a:noFill/>
          <a:ln>
            <a:noFill/>
          </a:ln>
        </p:spPr>
        <p:txBody>
          <a:bodyPr spcFirstLastPara="1" wrap="square" lIns="0" tIns="0" rIns="0" bIns="0" anchor="t" anchorCtr="0">
            <a:spAutoFit/>
          </a:bodyPr>
          <a:lstStyle/>
          <a:p>
            <a:pPr marL="177800" marR="0" lvl="0" indent="-177800" algn="l" rtl="0">
              <a:lnSpc>
                <a:spcPct val="150000"/>
              </a:lnSpc>
              <a:spcBef>
                <a:spcPts val="0"/>
              </a:spcBef>
              <a:spcAft>
                <a:spcPts val="0"/>
              </a:spcAft>
              <a:buClr>
                <a:srgbClr val="000000"/>
              </a:buClr>
              <a:buSzPts val="12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屬</a:t>
            </a:r>
            <a:r>
              <a:rPr lang="zh-TW" sz="1400" b="0" i="0" u="none" strike="noStrike" cap="none" dirty="0">
                <a:solidFill>
                  <a:srgbClr val="FF00FF"/>
                </a:solidFill>
                <a:latin typeface="Microsoft JhengHei"/>
                <a:ea typeface="Microsoft JhengHei"/>
                <a:cs typeface="Microsoft JhengHei"/>
                <a:sym typeface="Microsoft JhengHei"/>
              </a:rPr>
              <a:t>報酬</a:t>
            </a:r>
            <a:r>
              <a:rPr lang="zh-TW" sz="1400" b="0" i="0" u="none" strike="noStrike" cap="none" dirty="0">
                <a:solidFill>
                  <a:srgbClr val="000000"/>
                </a:solidFill>
                <a:latin typeface="Microsoft JhengHei"/>
                <a:ea typeface="Microsoft JhengHei"/>
                <a:cs typeface="Microsoft JhengHei"/>
                <a:sym typeface="Microsoft JhengHei"/>
              </a:rPr>
              <a:t>性質，已支付</a:t>
            </a:r>
            <a:r>
              <a:rPr lang="zh-TW" sz="1400" b="0" i="0" u="none" strike="noStrike" cap="none" dirty="0">
                <a:solidFill>
                  <a:schemeClr val="dk1"/>
                </a:solidFill>
                <a:latin typeface="Microsoft JhengHei"/>
                <a:ea typeface="Microsoft JhengHei"/>
                <a:cs typeface="Microsoft JhengHei"/>
                <a:sym typeface="Microsoft JhengHei"/>
              </a:rPr>
              <a:t>現金</a:t>
            </a:r>
            <a:r>
              <a:rPr lang="zh-TW" sz="1400" b="0" i="0" u="none" strike="noStrike" cap="none" dirty="0">
                <a:solidFill>
                  <a:srgbClr val="000000"/>
                </a:solidFill>
                <a:latin typeface="Microsoft JhengHei"/>
                <a:ea typeface="Microsoft JhengHei"/>
                <a:cs typeface="Microsoft JhengHei"/>
                <a:sym typeface="Microsoft JhengHei"/>
              </a:rPr>
              <a:t>給受領人</a:t>
            </a: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1040" name="Google Shape;1040;p35"/>
          <p:cNvSpPr txBox="1"/>
          <p:nvPr/>
        </p:nvSpPr>
        <p:spPr>
          <a:xfrm>
            <a:off x="538250" y="3438925"/>
            <a:ext cx="2731800" cy="861900"/>
          </a:xfrm>
          <a:prstGeom prst="rect">
            <a:avLst/>
          </a:prstGeom>
          <a:noFill/>
          <a:ln>
            <a:noFill/>
          </a:ln>
        </p:spPr>
        <p:txBody>
          <a:bodyPr spcFirstLastPara="1" wrap="square" lIns="0" tIns="0" rIns="0" bIns="0" anchor="t" anchorCtr="0">
            <a:spAutoFit/>
          </a:bodyPr>
          <a:lstStyle/>
          <a:p>
            <a:pPr marL="177800" marR="0" lvl="0" indent="-177800" algn="l" rtl="0">
              <a:lnSpc>
                <a:spcPct val="150000"/>
              </a:lnSpc>
              <a:spcBef>
                <a:spcPts val="0"/>
              </a:spcBef>
              <a:spcAft>
                <a:spcPts val="0"/>
              </a:spcAft>
              <a:buClr>
                <a:srgbClr val="000000"/>
              </a:buClr>
              <a:buSzPts val="1200"/>
              <a:buFont typeface="Noto Sans Symbols"/>
              <a:buChar char="■"/>
            </a:pPr>
            <a:r>
              <a:rPr lang="zh-TW" sz="1400" b="0" i="0" u="none" strike="noStrike" cap="none">
                <a:solidFill>
                  <a:schemeClr val="dk1"/>
                </a:solidFill>
                <a:latin typeface="Microsoft JhengHei"/>
                <a:ea typeface="Microsoft JhengHei"/>
                <a:cs typeface="Microsoft JhengHei"/>
                <a:sym typeface="Microsoft JhengHei"/>
              </a:rPr>
              <a:t>inccu&gt;校務系統Web入口&gt;校務資訊系統&gt;行政資訊系統&gt;清冊及工讀作業&gt;現金領據</a:t>
            </a:r>
            <a:endParaRPr sz="1400" b="0" i="0" u="none" strike="noStrike" cap="none" dirty="0">
              <a:solidFill>
                <a:schemeClr val="dk1"/>
              </a:solidFill>
              <a:latin typeface="Microsoft JhengHei"/>
              <a:ea typeface="Microsoft JhengHei"/>
              <a:cs typeface="Microsoft JhengHei"/>
              <a:sym typeface="Microsoft JhengHei"/>
            </a:endParaRPr>
          </a:p>
        </p:txBody>
      </p:sp>
      <p:sp>
        <p:nvSpPr>
          <p:cNvPr id="1041" name="Google Shape;1041;p35"/>
          <p:cNvSpPr/>
          <p:nvPr/>
        </p:nvSpPr>
        <p:spPr>
          <a:xfrm>
            <a:off x="4686406" y="1085802"/>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42" name="Google Shape;1042;p35"/>
          <p:cNvSpPr txBox="1"/>
          <p:nvPr/>
        </p:nvSpPr>
        <p:spPr>
          <a:xfrm>
            <a:off x="4482200" y="1140951"/>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注意事項</a:t>
            </a:r>
            <a:endParaRPr sz="1400" b="0" i="0" u="none" strike="noStrike" cap="none" dirty="0">
              <a:solidFill>
                <a:srgbClr val="000000"/>
              </a:solidFill>
              <a:latin typeface="Arial"/>
              <a:ea typeface="Arial"/>
              <a:cs typeface="Arial"/>
              <a:sym typeface="Arial"/>
            </a:endParaRPr>
          </a:p>
        </p:txBody>
      </p:sp>
      <p:pic>
        <p:nvPicPr>
          <p:cNvPr id="1043" name="Google Shape;1043;p35"/>
          <p:cNvPicPr preferRelativeResize="0"/>
          <p:nvPr/>
        </p:nvPicPr>
        <p:blipFill rotWithShape="1">
          <a:blip r:embed="rId7">
            <a:alphaModFix/>
          </a:blip>
          <a:srcRect/>
          <a:stretch/>
        </p:blipFill>
        <p:spPr>
          <a:xfrm>
            <a:off x="4462612" y="1835241"/>
            <a:ext cx="4200119" cy="3231804"/>
          </a:xfrm>
          <a:prstGeom prst="rect">
            <a:avLst/>
          </a:prstGeom>
          <a:noFill/>
          <a:ln>
            <a:noFill/>
          </a:ln>
        </p:spPr>
      </p:pic>
      <p:sp>
        <p:nvSpPr>
          <p:cNvPr id="24" name="投影片編號版面配置區 2">
            <a:extLst>
              <a:ext uri="{FF2B5EF4-FFF2-40B4-BE49-F238E27FC236}">
                <a16:creationId xmlns:a16="http://schemas.microsoft.com/office/drawing/2014/main" id="{BC61D5C8-CB3C-4D4B-9408-B1D52466AD31}"/>
              </a:ext>
            </a:extLst>
          </p:cNvPr>
          <p:cNvSpPr txBox="1">
            <a:spLocks/>
          </p:cNvSpPr>
          <p:nvPr/>
        </p:nvSpPr>
        <p:spPr>
          <a:xfrm>
            <a:off x="3505194" y="4806350"/>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84</a:t>
            </a:fld>
            <a:endParaRPr lang="zh-TW" altLang="en-US" sz="1000" dirty="0">
              <a:solidFill>
                <a:schemeClr val="tx1"/>
              </a:solidFill>
            </a:endParaRPr>
          </a:p>
        </p:txBody>
      </p:sp>
    </p:spTree>
    <p:extLst>
      <p:ext uri="{BB962C8B-B14F-4D97-AF65-F5344CB8AC3E}">
        <p14:creationId xmlns:p14="http://schemas.microsoft.com/office/powerpoint/2010/main" val="36854050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36"/>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1050" name="Google Shape;1050;p36"/>
          <p:cNvSpPr txBox="1"/>
          <p:nvPr/>
        </p:nvSpPr>
        <p:spPr>
          <a:xfrm>
            <a:off x="1905000" y="1556927"/>
            <a:ext cx="6019800" cy="169320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Clr>
                <a:srgbClr val="000000"/>
              </a:buClr>
              <a:buSzPts val="2000"/>
              <a:buFont typeface="Arial"/>
              <a:buNone/>
            </a:pPr>
            <a:br>
              <a:rPr lang="zh-TW" sz="2000" b="0" i="0" u="none" strike="noStrike" cap="none" dirty="0">
                <a:solidFill>
                  <a:schemeClr val="dk1"/>
                </a:solidFill>
                <a:latin typeface="Microsoft JhengHei"/>
                <a:ea typeface="Microsoft JhengHei"/>
                <a:cs typeface="Microsoft JhengHei"/>
                <a:sym typeface="Microsoft JhengHei"/>
              </a:rPr>
            </a:br>
            <a:r>
              <a:rPr lang="zh-TW" sz="2000" b="0" i="0" u="none" strike="noStrike" cap="none" dirty="0">
                <a:solidFill>
                  <a:schemeClr val="dk1"/>
                </a:solidFill>
                <a:latin typeface="Microsoft JhengHei"/>
                <a:ea typeface="Microsoft JhengHei"/>
                <a:cs typeface="Microsoft JhengHei"/>
                <a:sym typeface="Microsoft JhengHei"/>
              </a:rPr>
              <a:t>相關表單很多，建議去</a:t>
            </a:r>
            <a:r>
              <a:rPr lang="zh-TW" sz="2000" dirty="0">
                <a:solidFill>
                  <a:schemeClr val="dk1"/>
                </a:solidFill>
                <a:latin typeface="Microsoft JhengHei"/>
                <a:ea typeface="Microsoft JhengHei"/>
                <a:cs typeface="Microsoft JhengHei"/>
                <a:sym typeface="Microsoft JhengHei"/>
              </a:rPr>
              <a:t>查閱</a:t>
            </a:r>
            <a:r>
              <a:rPr lang="zh-TW" sz="2000" dirty="0">
                <a:solidFill>
                  <a:srgbClr val="9900FF"/>
                </a:solidFill>
                <a:latin typeface="Microsoft JhengHei"/>
                <a:ea typeface="Microsoft JhengHei"/>
                <a:cs typeface="Microsoft JhengHei"/>
                <a:sym typeface="Microsoft JhengHei"/>
              </a:rPr>
              <a:t>主計室網頁/表格下載</a:t>
            </a:r>
            <a:r>
              <a:rPr lang="zh-TW" sz="2000" b="0" i="0" u="none" strike="noStrike" cap="none" dirty="0">
                <a:solidFill>
                  <a:schemeClr val="dk1"/>
                </a:solidFill>
                <a:latin typeface="Microsoft JhengHei"/>
                <a:ea typeface="Microsoft JhengHei"/>
                <a:cs typeface="Microsoft JhengHei"/>
                <a:sym typeface="Microsoft JhengHei"/>
              </a:rPr>
              <a:t>，會有更完整的</a:t>
            </a:r>
            <a:r>
              <a:rPr lang="zh-TW" sz="2000" dirty="0">
                <a:solidFill>
                  <a:schemeClr val="dk1"/>
                </a:solidFill>
                <a:latin typeface="Microsoft JhengHei"/>
                <a:ea typeface="Microsoft JhengHei"/>
                <a:cs typeface="Microsoft JhengHei"/>
                <a:sym typeface="Microsoft JhengHei"/>
              </a:rPr>
              <a:t>資料</a:t>
            </a:r>
            <a:r>
              <a:rPr lang="zh-TW" sz="2000" b="0" i="0" u="none" strike="noStrike" cap="none" dirty="0">
                <a:solidFill>
                  <a:schemeClr val="dk1"/>
                </a:solidFill>
                <a:latin typeface="Microsoft JhengHei"/>
                <a:ea typeface="Microsoft JhengHei"/>
                <a:cs typeface="Microsoft JhengHei"/>
                <a:sym typeface="Microsoft JhengHei"/>
              </a:rPr>
              <a:t>喔！</a:t>
            </a:r>
            <a:br>
              <a:rPr lang="zh-TW" sz="2000" b="1" i="0" u="none" strike="noStrike" cap="none" dirty="0">
                <a:solidFill>
                  <a:schemeClr val="dk1"/>
                </a:solidFill>
                <a:latin typeface="Microsoft JhengHei"/>
                <a:ea typeface="Microsoft JhengHei"/>
                <a:cs typeface="Microsoft JhengHei"/>
                <a:sym typeface="Microsoft JhengHei"/>
              </a:rPr>
            </a:br>
            <a:endParaRPr sz="2000" b="1" i="0" u="none" strike="noStrike" cap="none" dirty="0">
              <a:solidFill>
                <a:schemeClr val="dk1"/>
              </a:solidFill>
              <a:latin typeface="Microsoft JhengHei"/>
              <a:ea typeface="Microsoft JhengHei"/>
              <a:cs typeface="Microsoft JhengHei"/>
              <a:sym typeface="Microsoft JhengHei"/>
            </a:endParaRPr>
          </a:p>
        </p:txBody>
      </p:sp>
      <p:sp>
        <p:nvSpPr>
          <p:cNvPr id="1051" name="Google Shape;1051;p36"/>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052" name="Google Shape;1052;p3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53" name="Google Shape;1053;p36"/>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54" name="Google Shape;1054;p3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55" name="Google Shape;1055;p3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56" name="Google Shape;1056;p36"/>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58" name="Google Shape;1058;p36"/>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pic>
        <p:nvPicPr>
          <p:cNvPr id="1059" name="Google Shape;1059;p36"/>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 name="投影片編號版面配置區 2">
            <a:extLst>
              <a:ext uri="{FF2B5EF4-FFF2-40B4-BE49-F238E27FC236}">
                <a16:creationId xmlns:a16="http://schemas.microsoft.com/office/drawing/2014/main" id="{BBF03A68-16CA-4C66-A4B4-104E2F0ED28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85</a:t>
            </a:fld>
            <a:endParaRPr lang="zh-TW" altLang="en-US" sz="1000" dirty="0">
              <a:solidFill>
                <a:schemeClr val="tx1"/>
              </a:solidFill>
            </a:endParaRPr>
          </a:p>
        </p:txBody>
      </p:sp>
      <p:grpSp>
        <p:nvGrpSpPr>
          <p:cNvPr id="15" name="群組 14">
            <a:extLst>
              <a:ext uri="{FF2B5EF4-FFF2-40B4-BE49-F238E27FC236}">
                <a16:creationId xmlns:a16="http://schemas.microsoft.com/office/drawing/2014/main" id="{8AEC91F1-5DF5-4E78-AEEC-C6A788489ECD}"/>
              </a:ext>
            </a:extLst>
          </p:cNvPr>
          <p:cNvGrpSpPr/>
          <p:nvPr/>
        </p:nvGrpSpPr>
        <p:grpSpPr>
          <a:xfrm>
            <a:off x="6017903" y="2730327"/>
            <a:ext cx="2271842" cy="1304088"/>
            <a:chOff x="6636301" y="2032406"/>
            <a:chExt cx="2439573" cy="822308"/>
          </a:xfrm>
        </p:grpSpPr>
        <p:sp>
          <p:nvSpPr>
            <p:cNvPr id="16" name="Google Shape;728;p23">
              <a:extLst>
                <a:ext uri="{FF2B5EF4-FFF2-40B4-BE49-F238E27FC236}">
                  <a16:creationId xmlns:a16="http://schemas.microsoft.com/office/drawing/2014/main" id="{3A544E6D-DD7A-4F0E-9EB4-8C383548267B}"/>
                </a:ext>
              </a:extLst>
            </p:cNvPr>
            <p:cNvSpPr/>
            <p:nvPr/>
          </p:nvSpPr>
          <p:spPr>
            <a:xfrm>
              <a:off x="6636301" y="2032406"/>
              <a:ext cx="2439573" cy="822308"/>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 name="Google Shape;729;p23">
              <a:extLst>
                <a:ext uri="{FF2B5EF4-FFF2-40B4-BE49-F238E27FC236}">
                  <a16:creationId xmlns:a16="http://schemas.microsoft.com/office/drawing/2014/main" id="{9F55576D-53BE-47D4-BE4C-BD4907901C5F}"/>
                </a:ext>
              </a:extLst>
            </p:cNvPr>
            <p:cNvSpPr txBox="1"/>
            <p:nvPr/>
          </p:nvSpPr>
          <p:spPr>
            <a:xfrm>
              <a:off x="6807209" y="2095079"/>
              <a:ext cx="2216588" cy="69866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200" b="1" dirty="0">
                  <a:solidFill>
                    <a:srgbClr val="444746"/>
                  </a:solidFill>
                  <a:latin typeface="Vladimir Script" panose="03050402040407070305" pitchFamily="66" charset="0"/>
                  <a:ea typeface="Microsoft JhengHei"/>
                  <a:sym typeface="Microsoft JhengHei"/>
                </a:rPr>
                <a:t>建議：</a:t>
              </a:r>
              <a:endParaRPr lang="en-US" altLang="zh-TW" sz="1200" b="1" dirty="0">
                <a:solidFill>
                  <a:srgbClr val="444746"/>
                </a:solidFill>
                <a:latin typeface="Vladimir Script" panose="03050402040407070305" pitchFamily="66" charset="0"/>
                <a:ea typeface="Microsoft JhengHei"/>
                <a:sym typeface="Microsoft JhengHei"/>
              </a:endParaRPr>
            </a:p>
            <a:p>
              <a:pPr marL="0" marR="0" lvl="0" indent="0" algn="l" rtl="0">
                <a:lnSpc>
                  <a:spcPct val="150000"/>
                </a:lnSpc>
                <a:spcBef>
                  <a:spcPts val="0"/>
                </a:spcBef>
                <a:spcAft>
                  <a:spcPts val="0"/>
                </a:spcAft>
                <a:buClr>
                  <a:srgbClr val="000000"/>
                </a:buClr>
                <a:buSzPts val="1200"/>
                <a:buFont typeface="Arial"/>
                <a:buNone/>
              </a:pPr>
              <a:r>
                <a:rPr lang="zh-TW" altLang="en-US" sz="1200" i="0" u="none" strike="noStrike" cap="none" dirty="0">
                  <a:solidFill>
                    <a:srgbClr val="444746"/>
                  </a:solidFill>
                  <a:latin typeface="Vladimir Script" panose="03050402040407070305" pitchFamily="66" charset="0"/>
                  <a:ea typeface="Microsoft JhengHei"/>
                  <a:cs typeface="Microsoft JhengHei"/>
                  <a:sym typeface="Microsoft JhengHei"/>
                </a:rPr>
                <a:t>表單常會更新，使用前記得先去</a:t>
              </a:r>
              <a:r>
                <a:rPr lang="zh-TW" altLang="en-US" sz="1200" b="1" i="0" u="none" strike="noStrike" cap="none" dirty="0">
                  <a:solidFill>
                    <a:srgbClr val="444746"/>
                  </a:solidFill>
                  <a:latin typeface="Vladimir Script" panose="03050402040407070305" pitchFamily="66" charset="0"/>
                  <a:ea typeface="Microsoft JhengHei"/>
                  <a:cs typeface="Microsoft JhengHei"/>
                  <a:sym typeface="Microsoft JhengHei"/>
                </a:rPr>
                <a:t>主計室網頁下載</a:t>
              </a:r>
              <a:r>
                <a:rPr lang="zh-TW" altLang="en-US" sz="1200" i="0" u="none" strike="noStrike" cap="none" dirty="0">
                  <a:solidFill>
                    <a:srgbClr val="444746"/>
                  </a:solidFill>
                  <a:latin typeface="Vladimir Script" panose="03050402040407070305" pitchFamily="66" charset="0"/>
                  <a:ea typeface="Microsoft JhengHei"/>
                  <a:cs typeface="Microsoft JhengHei"/>
                  <a:sym typeface="Microsoft JhengHei"/>
                </a:rPr>
                <a:t>，不要</a:t>
              </a:r>
              <a:r>
                <a:rPr lang="zh-TW" altLang="en-US" sz="1200" i="0" u="sng" strike="noStrike" cap="none" dirty="0">
                  <a:solidFill>
                    <a:srgbClr val="444746"/>
                  </a:solidFill>
                  <a:latin typeface="Vladimir Script" panose="03050402040407070305" pitchFamily="66" charset="0"/>
                  <a:ea typeface="Microsoft JhengHei"/>
                  <a:cs typeface="Microsoft JhengHei"/>
                  <a:sym typeface="Microsoft JhengHei"/>
                </a:rPr>
                <a:t>自行上網搜尋</a:t>
              </a:r>
              <a:r>
                <a:rPr lang="zh-TW" altLang="en-US" sz="1200" i="0" u="none" strike="noStrike" cap="none" dirty="0">
                  <a:solidFill>
                    <a:srgbClr val="444746"/>
                  </a:solidFill>
                  <a:latin typeface="Vladimir Script" panose="03050402040407070305" pitchFamily="66" charset="0"/>
                  <a:ea typeface="Microsoft JhengHei"/>
                  <a:cs typeface="Microsoft JhengHei"/>
                  <a:sym typeface="Microsoft JhengHei"/>
                </a:rPr>
                <a:t>或是</a:t>
              </a:r>
              <a:r>
                <a:rPr lang="zh-TW" altLang="en-US" sz="1200" i="0" u="sng" strike="noStrike" cap="none" dirty="0">
                  <a:solidFill>
                    <a:srgbClr val="444746"/>
                  </a:solidFill>
                  <a:latin typeface="Vladimir Script" panose="03050402040407070305" pitchFamily="66" charset="0"/>
                  <a:ea typeface="Microsoft JhengHei"/>
                  <a:cs typeface="Microsoft JhengHei"/>
                  <a:sym typeface="Microsoft JhengHei"/>
                </a:rPr>
                <a:t>直接沿用舊表單</a:t>
              </a:r>
              <a:endParaRPr sz="1400" i="0" u="sng" strike="noStrike" cap="none" dirty="0">
                <a:solidFill>
                  <a:srgbClr val="000000"/>
                </a:solidFill>
                <a:latin typeface="Vladimir Script" panose="03050402040407070305" pitchFamily="66" charset="0"/>
                <a:sym typeface="Arial"/>
              </a:endParaRPr>
            </a:p>
          </p:txBody>
        </p:sp>
      </p:grpSp>
    </p:spTree>
    <p:extLst>
      <p:ext uri="{BB962C8B-B14F-4D97-AF65-F5344CB8AC3E}">
        <p14:creationId xmlns:p14="http://schemas.microsoft.com/office/powerpoint/2010/main" val="328467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37"/>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1066" name="Google Shape;1066;p37"/>
          <p:cNvSpPr txBox="1"/>
          <p:nvPr/>
        </p:nvSpPr>
        <p:spPr>
          <a:xfrm>
            <a:off x="1905000" y="724824"/>
            <a:ext cx="7010400" cy="3693319"/>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altLang="en-US" sz="2000" b="1" dirty="0">
                <a:solidFill>
                  <a:schemeClr val="dk1"/>
                </a:solidFill>
                <a:latin typeface="Microsoft JhengHei"/>
                <a:ea typeface="Microsoft JhengHei"/>
                <a:cs typeface="Microsoft JhengHei"/>
                <a:sym typeface="Microsoft JhengHei"/>
              </a:rPr>
              <a:t>前面我們簡要介紹了計畫各種項目需要的憑證，再來就要</a:t>
            </a:r>
            <a:r>
              <a:rPr lang="zh-TW" sz="2000" b="1" i="0" u="none" strike="noStrike" cap="none" dirty="0">
                <a:solidFill>
                  <a:schemeClr val="dk1"/>
                </a:solidFill>
                <a:latin typeface="Microsoft JhengHei"/>
                <a:ea typeface="Microsoft JhengHei"/>
                <a:cs typeface="Microsoft JhengHei"/>
                <a:sym typeface="Microsoft JhengHei"/>
              </a:rPr>
              <a:t>進階到</a:t>
            </a:r>
            <a:r>
              <a:rPr lang="zh-TW" sz="2000" b="1" i="0" u="none" strike="noStrike" cap="none" dirty="0">
                <a:solidFill>
                  <a:srgbClr val="FF00FF"/>
                </a:solidFill>
                <a:latin typeface="Microsoft JhengHei"/>
                <a:ea typeface="Microsoft JhengHei"/>
                <a:cs typeface="Microsoft JhengHei"/>
                <a:sym typeface="Microsoft JhengHei"/>
              </a:rPr>
              <a:t>程序</a:t>
            </a:r>
            <a:r>
              <a:rPr lang="zh-TW" sz="2000" b="1" i="0" u="none" strike="noStrike" cap="none" dirty="0">
                <a:solidFill>
                  <a:schemeClr val="dk1"/>
                </a:solidFill>
                <a:latin typeface="Microsoft JhengHei"/>
                <a:ea typeface="Microsoft JhengHei"/>
                <a:cs typeface="Microsoft JhengHei"/>
                <a:sym typeface="Microsoft JhengHei"/>
              </a:rPr>
              <a:t>部分。程序不對，</a:t>
            </a:r>
            <a:r>
              <a:rPr lang="zh-TW" altLang="en-US" sz="2000" b="1" i="0" u="none" strike="noStrike" cap="none" dirty="0">
                <a:solidFill>
                  <a:schemeClr val="dk1"/>
                </a:solidFill>
                <a:latin typeface="Microsoft JhengHei"/>
                <a:ea typeface="Microsoft JhengHei"/>
                <a:cs typeface="Microsoft JhengHei"/>
                <a:sym typeface="Microsoft JhengHei"/>
              </a:rPr>
              <a:t>也</a:t>
            </a:r>
            <a:r>
              <a:rPr lang="zh-TW" sz="2000" b="1" i="0" u="none" strike="noStrike" cap="none" dirty="0">
                <a:solidFill>
                  <a:schemeClr val="dk1"/>
                </a:solidFill>
                <a:latin typeface="Microsoft JhengHei"/>
                <a:ea typeface="Microsoft JhengHei"/>
                <a:cs typeface="Microsoft JhengHei"/>
                <a:sym typeface="Microsoft JhengHei"/>
              </a:rPr>
              <a:t>會拖延到報帳的進度喔！</a:t>
            </a:r>
            <a:endParaRPr sz="7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000"/>
              <a:buFont typeface="Arial"/>
              <a:buNone/>
            </a:pPr>
            <a:endParaRPr lang="en-US" altLang="zh-TW" sz="2000" b="1"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r>
              <a:rPr lang="zh-TW" sz="2000" b="1" i="0" u="none" strike="noStrike" cap="none" dirty="0">
                <a:solidFill>
                  <a:schemeClr val="dk1"/>
                </a:solidFill>
                <a:latin typeface="Microsoft JhengHei"/>
                <a:ea typeface="Microsoft JhengHei"/>
                <a:cs typeface="Microsoft JhengHei"/>
                <a:sym typeface="Microsoft JhengHei"/>
              </a:rPr>
              <a:t>這個部分稍微複雜一點，要花點耐心慢慢了解！ 會因應</a:t>
            </a:r>
            <a:r>
              <a:rPr lang="zh-TW" sz="2000" b="1" i="0" u="none" strike="noStrike" cap="none" dirty="0">
                <a:solidFill>
                  <a:srgbClr val="FF00FF"/>
                </a:solidFill>
                <a:latin typeface="Microsoft JhengHei"/>
                <a:ea typeface="Microsoft JhengHei"/>
                <a:cs typeface="Microsoft JhengHei"/>
                <a:sym typeface="Microsoft JhengHei"/>
              </a:rPr>
              <a:t>金額</a:t>
            </a:r>
            <a:r>
              <a:rPr lang="zh-TW" sz="2000" b="1" i="0" u="none" strike="noStrike" cap="none" dirty="0">
                <a:solidFill>
                  <a:schemeClr val="dk1"/>
                </a:solidFill>
                <a:latin typeface="Microsoft JhengHei"/>
                <a:ea typeface="Microsoft JhengHei"/>
                <a:cs typeface="Microsoft JhengHei"/>
                <a:sym typeface="Microsoft JhengHei"/>
              </a:rPr>
              <a:t>和</a:t>
            </a:r>
            <a:r>
              <a:rPr lang="zh-TW" sz="2000" b="1" i="0" u="none" strike="noStrike" cap="none" dirty="0">
                <a:solidFill>
                  <a:srgbClr val="FF00FF"/>
                </a:solidFill>
                <a:latin typeface="Microsoft JhengHei"/>
                <a:ea typeface="Microsoft JhengHei"/>
                <a:cs typeface="Microsoft JhengHei"/>
                <a:sym typeface="Microsoft JhengHei"/>
              </a:rPr>
              <a:t>計畫種類</a:t>
            </a:r>
            <a:r>
              <a:rPr lang="zh-TW" altLang="en-US" sz="2000" b="1" i="0" u="none" strike="noStrike" cap="none" dirty="0">
                <a:solidFill>
                  <a:srgbClr val="FF00FF"/>
                </a:solidFill>
                <a:latin typeface="Microsoft JhengHei"/>
                <a:ea typeface="Microsoft JhengHei"/>
                <a:cs typeface="Microsoft JhengHei"/>
                <a:sym typeface="Microsoft JhengHei"/>
              </a:rPr>
              <a:t>或項目</a:t>
            </a:r>
            <a:r>
              <a:rPr lang="zh-TW" sz="2000" b="1" i="0" u="none" strike="noStrike" cap="none" dirty="0">
                <a:solidFill>
                  <a:schemeClr val="dk1"/>
                </a:solidFill>
                <a:latin typeface="Microsoft JhengHei"/>
                <a:ea typeface="Microsoft JhengHei"/>
                <a:cs typeface="Microsoft JhengHei"/>
                <a:sym typeface="Microsoft JhengHei"/>
              </a:rPr>
              <a:t>而有所不同，因此要特別注意喔！</a:t>
            </a:r>
            <a:br>
              <a:rPr lang="zh-TW" sz="2000" b="1" i="0" u="none" strike="noStrike" cap="none" dirty="0">
                <a:solidFill>
                  <a:schemeClr val="dk1"/>
                </a:solidFill>
                <a:latin typeface="Microsoft JhengHei"/>
                <a:ea typeface="Microsoft JhengHei"/>
                <a:cs typeface="Microsoft JhengHei"/>
                <a:sym typeface="Microsoft JhengHei"/>
              </a:rPr>
            </a:br>
            <a:endParaRPr sz="2000" b="1" i="0" u="none" strike="noStrike" cap="none" dirty="0">
              <a:solidFill>
                <a:schemeClr val="dk1"/>
              </a:solidFill>
              <a:latin typeface="Microsoft JhengHei"/>
              <a:ea typeface="Microsoft JhengHei"/>
              <a:cs typeface="Microsoft JhengHei"/>
              <a:sym typeface="Microsoft JhengHei"/>
            </a:endParaRPr>
          </a:p>
        </p:txBody>
      </p:sp>
      <p:sp>
        <p:nvSpPr>
          <p:cNvPr id="1067" name="Google Shape;1067;p37"/>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068" name="Google Shape;1068;p3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69" name="Google Shape;1069;p3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70" name="Google Shape;1070;p3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71" name="Google Shape;1071;p3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72" name="Google Shape;1072;p37"/>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73" name="Google Shape;1073;p37"/>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74" name="Google Shape;1074;p37"/>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1075" name="Google Shape;1075;p37"/>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 name="投影片編號版面配置區 2">
            <a:extLst>
              <a:ext uri="{FF2B5EF4-FFF2-40B4-BE49-F238E27FC236}">
                <a16:creationId xmlns:a16="http://schemas.microsoft.com/office/drawing/2014/main" id="{903C62E4-DCB4-426E-B883-14761A206F15}"/>
              </a:ext>
            </a:extLst>
          </p:cNvPr>
          <p:cNvSpPr txBox="1">
            <a:spLocks/>
          </p:cNvSpPr>
          <p:nvPr/>
        </p:nvSpPr>
        <p:spPr>
          <a:xfrm>
            <a:off x="3598058" y="4801687"/>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86</a:t>
            </a:fld>
            <a:endParaRPr lang="zh-TW" altLang="en-US" sz="1000" dirty="0">
              <a:solidFill>
                <a:schemeClr val="tx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cxnSp>
        <p:nvCxnSpPr>
          <p:cNvPr id="1080" name="Google Shape;1080;p38"/>
          <p:cNvCxnSpPr/>
          <p:nvPr/>
        </p:nvCxnSpPr>
        <p:spPr>
          <a:xfrm rot="10800000" flipH="1">
            <a:off x="6259799" y="2081210"/>
            <a:ext cx="290480" cy="330494"/>
          </a:xfrm>
          <a:prstGeom prst="straightConnector1">
            <a:avLst/>
          </a:prstGeom>
          <a:noFill/>
          <a:ln w="25400" cap="rnd" cmpd="sng">
            <a:solidFill>
              <a:srgbClr val="D8D8D8"/>
            </a:solidFill>
            <a:prstDash val="dot"/>
            <a:round/>
            <a:headEnd type="none" w="sm" len="sm"/>
            <a:tailEnd type="oval" w="lg" len="lg"/>
          </a:ln>
        </p:spPr>
      </p:cxnSp>
      <p:cxnSp>
        <p:nvCxnSpPr>
          <p:cNvPr id="1081" name="Google Shape;1081;p38"/>
          <p:cNvCxnSpPr/>
          <p:nvPr/>
        </p:nvCxnSpPr>
        <p:spPr>
          <a:xfrm rot="10800000">
            <a:off x="2423638" y="1633300"/>
            <a:ext cx="602305" cy="1060261"/>
          </a:xfrm>
          <a:prstGeom prst="straightConnector1">
            <a:avLst/>
          </a:prstGeom>
          <a:noFill/>
          <a:ln w="25400" cap="rnd" cmpd="sng">
            <a:solidFill>
              <a:srgbClr val="D8D8D8"/>
            </a:solidFill>
            <a:prstDash val="dot"/>
            <a:round/>
            <a:headEnd type="none" w="sm" len="sm"/>
            <a:tailEnd type="oval" w="lg" len="lg"/>
          </a:ln>
        </p:spPr>
      </p:cxnSp>
      <p:sp>
        <p:nvSpPr>
          <p:cNvPr id="1082" name="Google Shape;1082;p3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083" name="Google Shape;1083;p3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84" name="Google Shape;1084;p38"/>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085" name="Google Shape;1085;p3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86" name="Google Shape;1086;p3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87" name="Google Shape;1087;p3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88" name="Google Shape;1088;p38"/>
          <p:cNvSpPr/>
          <p:nvPr/>
        </p:nvSpPr>
        <p:spPr>
          <a:xfrm>
            <a:off x="3296687" y="2228984"/>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89" name="Google Shape;1089;p38"/>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二</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報帳流程 01-會辦</a:t>
            </a:r>
            <a:endParaRPr sz="2400" b="1" i="0" u="none" strike="noStrike" cap="none" dirty="0">
              <a:solidFill>
                <a:srgbClr val="191919"/>
              </a:solidFill>
              <a:latin typeface="Microsoft JhengHei"/>
              <a:ea typeface="Microsoft JhengHei"/>
              <a:cs typeface="Microsoft JhengHei"/>
              <a:sym typeface="Microsoft JhengHei"/>
            </a:endParaRPr>
          </a:p>
        </p:txBody>
      </p:sp>
      <p:grpSp>
        <p:nvGrpSpPr>
          <p:cNvPr id="1090" name="Google Shape;1090;p38"/>
          <p:cNvGrpSpPr/>
          <p:nvPr/>
        </p:nvGrpSpPr>
        <p:grpSpPr>
          <a:xfrm>
            <a:off x="3444415" y="1633465"/>
            <a:ext cx="2208845" cy="2209625"/>
            <a:chOff x="5990520" y="2324569"/>
            <a:chExt cx="6306892" cy="6309120"/>
          </a:xfrm>
        </p:grpSpPr>
        <p:sp>
          <p:nvSpPr>
            <p:cNvPr id="1091" name="Google Shape;1091;p38"/>
            <p:cNvSpPr/>
            <p:nvPr/>
          </p:nvSpPr>
          <p:spPr>
            <a:xfrm>
              <a:off x="5990520" y="2324569"/>
              <a:ext cx="6306892" cy="6309120"/>
            </a:xfrm>
            <a:custGeom>
              <a:avLst/>
              <a:gdLst/>
              <a:ahLst/>
              <a:cxnLst/>
              <a:rect l="l" t="t" r="r" b="b"/>
              <a:pathLst>
                <a:path w="6832726" h="6835140" extrusionOk="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092" name="Google Shape;1092;p38"/>
            <p:cNvGrpSpPr/>
            <p:nvPr/>
          </p:nvGrpSpPr>
          <p:grpSpPr>
            <a:xfrm>
              <a:off x="6887947" y="3222856"/>
              <a:ext cx="4512106" cy="4512106"/>
              <a:chOff x="0" y="0"/>
              <a:chExt cx="812800" cy="812800"/>
            </a:xfrm>
          </p:grpSpPr>
          <p:sp>
            <p:nvSpPr>
              <p:cNvPr id="1093" name="Google Shape;109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4" name="Google Shape;1094;p38"/>
              <p:cNvSpPr txBox="1"/>
              <p:nvPr/>
            </p:nvSpPr>
            <p:spPr>
              <a:xfrm>
                <a:off x="76200" y="57150"/>
                <a:ext cx="660400" cy="679450"/>
              </a:xfrm>
              <a:prstGeom prst="rect">
                <a:avLst/>
              </a:prstGeom>
              <a:no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sp>
        <p:nvSpPr>
          <p:cNvPr id="1097" name="Google Shape;1097;p38"/>
          <p:cNvSpPr/>
          <p:nvPr/>
        </p:nvSpPr>
        <p:spPr>
          <a:xfrm>
            <a:off x="5528798" y="2569823"/>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098" name="Google Shape;1098;p38"/>
          <p:cNvGrpSpPr/>
          <p:nvPr/>
        </p:nvGrpSpPr>
        <p:grpSpPr>
          <a:xfrm>
            <a:off x="286132" y="1090609"/>
            <a:ext cx="2546493" cy="851313"/>
            <a:chOff x="0" y="-38100"/>
            <a:chExt cx="1467458" cy="490583"/>
          </a:xfrm>
        </p:grpSpPr>
        <p:sp>
          <p:nvSpPr>
            <p:cNvPr id="1099" name="Google Shape;1099;p38"/>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A5A5A5"/>
                </a:solidFill>
                <a:latin typeface="Arial"/>
                <a:ea typeface="Arial"/>
                <a:cs typeface="Arial"/>
                <a:sym typeface="Arial"/>
              </a:endParaRPr>
            </a:p>
          </p:txBody>
        </p:sp>
        <p:sp>
          <p:nvSpPr>
            <p:cNvPr id="1100" name="Google Shape;1100;p38"/>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rgbClr val="A5A5A5"/>
                </a:solidFill>
                <a:latin typeface="Calibri"/>
                <a:ea typeface="Calibri"/>
                <a:cs typeface="Calibri"/>
                <a:sym typeface="Calibri"/>
              </a:endParaRPr>
            </a:p>
          </p:txBody>
        </p:sp>
      </p:grpSp>
      <p:sp>
        <p:nvSpPr>
          <p:cNvPr id="1101" name="Google Shape;1101;p38"/>
          <p:cNvSpPr txBox="1"/>
          <p:nvPr/>
        </p:nvSpPr>
        <p:spPr>
          <a:xfrm>
            <a:off x="328519" y="1962150"/>
            <a:ext cx="2096432" cy="4001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7F7F7F"/>
                </a:solidFill>
                <a:latin typeface="Microsoft JhengHei"/>
                <a:ea typeface="Microsoft JhengHei"/>
                <a:cs typeface="Microsoft JhengHei"/>
                <a:sym typeface="Microsoft JhengHei"/>
              </a:rPr>
              <a:t>主持人→單位主管→</a:t>
            </a:r>
            <a:r>
              <a:rPr lang="zh-TW" sz="1300" b="0" i="0" u="none" strike="noStrike" cap="none" dirty="0">
                <a:solidFill>
                  <a:srgbClr val="FF0000"/>
                </a:solidFill>
                <a:latin typeface="Microsoft JhengHei"/>
                <a:ea typeface="Microsoft JhengHei"/>
                <a:cs typeface="Microsoft JhengHei"/>
                <a:sym typeface="Microsoft JhengHei"/>
              </a:rPr>
              <a:t>研發處</a:t>
            </a:r>
            <a:r>
              <a:rPr lang="zh-TW" sz="1300" b="0" i="0" u="none" strike="noStrike" cap="none" dirty="0">
                <a:solidFill>
                  <a:srgbClr val="7F7F7F"/>
                </a:solidFill>
                <a:latin typeface="Microsoft JhengHei"/>
                <a:ea typeface="Microsoft JhengHei"/>
                <a:cs typeface="Microsoft JhengHei"/>
                <a:sym typeface="Microsoft JhengHei"/>
              </a:rPr>
              <a:t>→主計室→依權責授權代判</a:t>
            </a:r>
            <a:endParaRPr sz="1300" b="0" i="0" u="none" strike="noStrike" cap="none" dirty="0">
              <a:solidFill>
                <a:srgbClr val="7F7F7F"/>
              </a:solidFill>
              <a:sym typeface="Arial"/>
            </a:endParaRPr>
          </a:p>
        </p:txBody>
      </p:sp>
      <p:grpSp>
        <p:nvGrpSpPr>
          <p:cNvPr id="1102" name="Google Shape;1102;p38"/>
          <p:cNvGrpSpPr/>
          <p:nvPr/>
        </p:nvGrpSpPr>
        <p:grpSpPr>
          <a:xfrm rot="5400000">
            <a:off x="2367535" y="2517953"/>
            <a:ext cx="1325372" cy="447743"/>
            <a:chOff x="0" y="-57150"/>
            <a:chExt cx="1624031" cy="463550"/>
          </a:xfrm>
        </p:grpSpPr>
        <p:sp>
          <p:nvSpPr>
            <p:cNvPr id="1103" name="Google Shape;1103;p38"/>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4" name="Google Shape;1104;p38"/>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05" name="Google Shape;1105;p38"/>
          <p:cNvSpPr txBox="1"/>
          <p:nvPr/>
        </p:nvSpPr>
        <p:spPr>
          <a:xfrm>
            <a:off x="416036" y="1500346"/>
            <a:ext cx="168515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主持人費</a:t>
            </a:r>
            <a:endParaRPr b="0" i="0" u="none" strike="noStrike" cap="none" dirty="0">
              <a:solidFill>
                <a:schemeClr val="dk1"/>
              </a:solidFill>
              <a:latin typeface="Microsoft JhengHei"/>
              <a:ea typeface="Microsoft JhengHei"/>
              <a:cs typeface="Microsoft JhengHei"/>
              <a:sym typeface="Microsoft JhengHei"/>
            </a:endParaRPr>
          </a:p>
        </p:txBody>
      </p:sp>
      <p:grpSp>
        <p:nvGrpSpPr>
          <p:cNvPr id="1106" name="Google Shape;1106;p38"/>
          <p:cNvGrpSpPr/>
          <p:nvPr/>
        </p:nvGrpSpPr>
        <p:grpSpPr>
          <a:xfrm>
            <a:off x="278910" y="2330713"/>
            <a:ext cx="2546480" cy="851309"/>
            <a:chOff x="0" y="-38100"/>
            <a:chExt cx="1467458" cy="490583"/>
          </a:xfrm>
        </p:grpSpPr>
        <p:sp>
          <p:nvSpPr>
            <p:cNvPr id="1107" name="Google Shape;1107;p38"/>
            <p:cNvSpPr/>
            <p:nvPr/>
          </p:nvSpPr>
          <p:spPr>
            <a:xfrm>
              <a:off x="0" y="57279"/>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8" name="Google Shape;1108;p38"/>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09" name="Google Shape;1109;p38"/>
          <p:cNvSpPr txBox="1"/>
          <p:nvPr/>
        </p:nvSpPr>
        <p:spPr>
          <a:xfrm>
            <a:off x="328519" y="3146435"/>
            <a:ext cx="2065800" cy="4001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7F7F7F"/>
                </a:solidFill>
                <a:latin typeface="Microsoft JhengHei"/>
                <a:ea typeface="Microsoft JhengHei"/>
                <a:cs typeface="Microsoft JhengHei"/>
                <a:sym typeface="Microsoft JhengHei"/>
              </a:rPr>
              <a:t>主持人→單位主管→</a:t>
            </a:r>
            <a:r>
              <a:rPr lang="zh-TW" sz="1300" b="0" i="0" u="none" strike="noStrike" cap="none" dirty="0">
                <a:solidFill>
                  <a:srgbClr val="FF0000"/>
                </a:solidFill>
                <a:latin typeface="Microsoft JhengHei"/>
                <a:ea typeface="Microsoft JhengHei"/>
                <a:cs typeface="Microsoft JhengHei"/>
                <a:sym typeface="Microsoft JhengHei"/>
              </a:rPr>
              <a:t>人事室</a:t>
            </a:r>
            <a:r>
              <a:rPr lang="zh-TW" sz="1300" b="0" i="0" u="none" strike="noStrike" cap="none" dirty="0">
                <a:solidFill>
                  <a:srgbClr val="7F7F7F"/>
                </a:solidFill>
                <a:latin typeface="Microsoft JhengHei"/>
                <a:ea typeface="Microsoft JhengHei"/>
                <a:cs typeface="Microsoft JhengHei"/>
                <a:sym typeface="Microsoft JhengHei"/>
              </a:rPr>
              <a:t>→主計室→依權責授權代判</a:t>
            </a:r>
            <a:endParaRPr sz="1300" b="0" i="0" u="none" strike="noStrike" cap="none" dirty="0">
              <a:solidFill>
                <a:srgbClr val="7F7F7F"/>
              </a:solidFill>
              <a:sym typeface="Arial"/>
            </a:endParaRPr>
          </a:p>
        </p:txBody>
      </p:sp>
      <p:sp>
        <p:nvSpPr>
          <p:cNvPr id="1110" name="Google Shape;1110;p38"/>
          <p:cNvSpPr txBox="1"/>
          <p:nvPr/>
        </p:nvSpPr>
        <p:spPr>
          <a:xfrm>
            <a:off x="450655" y="2600359"/>
            <a:ext cx="1685100" cy="4308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博士級研究人員、</a:t>
            </a:r>
            <a:endParaRPr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專(兼)任助理</a:t>
            </a:r>
            <a:endParaRPr b="0" i="0" u="none" strike="noStrike" cap="none" dirty="0">
              <a:solidFill>
                <a:schemeClr val="dk1"/>
              </a:solidFill>
              <a:latin typeface="Microsoft JhengHei"/>
              <a:ea typeface="Microsoft JhengHei"/>
              <a:cs typeface="Microsoft JhengHei"/>
              <a:sym typeface="Microsoft JhengHei"/>
            </a:endParaRPr>
          </a:p>
        </p:txBody>
      </p:sp>
      <p:grpSp>
        <p:nvGrpSpPr>
          <p:cNvPr id="1111" name="Google Shape;1111;p38"/>
          <p:cNvGrpSpPr/>
          <p:nvPr/>
        </p:nvGrpSpPr>
        <p:grpSpPr>
          <a:xfrm>
            <a:off x="278910" y="3610416"/>
            <a:ext cx="2546493" cy="851313"/>
            <a:chOff x="0" y="-38100"/>
            <a:chExt cx="1467458" cy="490583"/>
          </a:xfrm>
        </p:grpSpPr>
        <p:sp>
          <p:nvSpPr>
            <p:cNvPr id="1112" name="Google Shape;1112;p38"/>
            <p:cNvSpPr/>
            <p:nvPr/>
          </p:nvSpPr>
          <p:spPr>
            <a:xfrm>
              <a:off x="0" y="57279"/>
              <a:ext cx="1169014"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13" name="Google Shape;1113;p38"/>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14" name="Google Shape;1114;p38"/>
          <p:cNvSpPr txBox="1"/>
          <p:nvPr/>
        </p:nvSpPr>
        <p:spPr>
          <a:xfrm>
            <a:off x="328525" y="4464050"/>
            <a:ext cx="2504100" cy="4001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7F7F7F"/>
                </a:solidFill>
                <a:latin typeface="Microsoft JhengHei"/>
                <a:ea typeface="Microsoft JhengHei"/>
                <a:cs typeface="Microsoft JhengHei"/>
                <a:sym typeface="Microsoft JhengHei"/>
              </a:rPr>
              <a:t>主持人→單位主管→</a:t>
            </a:r>
            <a:r>
              <a:rPr lang="zh-TW" sz="1300" b="0" i="0" u="none" strike="noStrike" cap="none" dirty="0">
                <a:solidFill>
                  <a:srgbClr val="FF0000"/>
                </a:solidFill>
                <a:latin typeface="Microsoft JhengHei"/>
                <a:ea typeface="Microsoft JhengHei"/>
                <a:cs typeface="Microsoft JhengHei"/>
                <a:sym typeface="Microsoft JhengHei"/>
              </a:rPr>
              <a:t>研發處</a:t>
            </a:r>
            <a:r>
              <a:rPr lang="zh-TW" sz="1300" b="0" i="0" u="none" strike="noStrike" cap="none" dirty="0">
                <a:solidFill>
                  <a:srgbClr val="7F7F7F"/>
                </a:solidFill>
                <a:latin typeface="Microsoft JhengHei"/>
                <a:ea typeface="Microsoft JhengHei"/>
                <a:cs typeface="Microsoft JhengHei"/>
                <a:sym typeface="Microsoft JhengHei"/>
              </a:rPr>
              <a:t>→</a:t>
            </a:r>
            <a:endParaRPr sz="1300" b="0" i="0" u="none" strike="noStrike" cap="none" dirty="0">
              <a:solidFill>
                <a:srgbClr val="7F7F7F"/>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FF0000"/>
                </a:solidFill>
                <a:latin typeface="Microsoft JhengHei"/>
                <a:ea typeface="Microsoft JhengHei"/>
                <a:cs typeface="Microsoft JhengHei"/>
                <a:sym typeface="Microsoft JhengHei"/>
              </a:rPr>
              <a:t>人事室</a:t>
            </a:r>
            <a:r>
              <a:rPr lang="zh-TW" sz="1300" b="0" i="0" u="none" strike="noStrike" cap="none" dirty="0">
                <a:solidFill>
                  <a:srgbClr val="7F7F7F"/>
                </a:solidFill>
                <a:latin typeface="Microsoft JhengHei"/>
                <a:ea typeface="Microsoft JhengHei"/>
                <a:cs typeface="Microsoft JhengHei"/>
                <a:sym typeface="Microsoft JhengHei"/>
              </a:rPr>
              <a:t>→主計室→依權責授權代判</a:t>
            </a:r>
            <a:endParaRPr sz="1300" b="0" i="0" u="none" strike="noStrike" cap="none" dirty="0">
              <a:solidFill>
                <a:srgbClr val="7F7F7F"/>
              </a:solidFill>
              <a:sym typeface="Arial"/>
            </a:endParaRPr>
          </a:p>
        </p:txBody>
      </p:sp>
      <p:sp>
        <p:nvSpPr>
          <p:cNvPr id="1115" name="Google Shape;1115;p38"/>
          <p:cNvSpPr txBox="1"/>
          <p:nvPr/>
        </p:nvSpPr>
        <p:spPr>
          <a:xfrm>
            <a:off x="433080" y="3904309"/>
            <a:ext cx="168515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勞動型臨時工</a:t>
            </a:r>
            <a:endParaRPr b="0" i="0" u="none" strike="noStrike" cap="none" dirty="0">
              <a:solidFill>
                <a:schemeClr val="dk1"/>
              </a:solidFill>
              <a:latin typeface="Microsoft JhengHei"/>
              <a:ea typeface="Microsoft JhengHei"/>
              <a:cs typeface="Microsoft JhengHei"/>
              <a:sym typeface="Microsoft JhengHei"/>
            </a:endParaRPr>
          </a:p>
        </p:txBody>
      </p:sp>
      <p:grpSp>
        <p:nvGrpSpPr>
          <p:cNvPr id="1116" name="Google Shape;1116;p38"/>
          <p:cNvGrpSpPr/>
          <p:nvPr/>
        </p:nvGrpSpPr>
        <p:grpSpPr>
          <a:xfrm rot="5400000">
            <a:off x="5411082" y="2514264"/>
            <a:ext cx="1325372" cy="447743"/>
            <a:chOff x="0" y="-57150"/>
            <a:chExt cx="1624031" cy="463550"/>
          </a:xfrm>
        </p:grpSpPr>
        <p:sp>
          <p:nvSpPr>
            <p:cNvPr id="1117" name="Google Shape;1117;p38"/>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18" name="Google Shape;1118;p38"/>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27" name="Google Shape;1127;p38"/>
          <p:cNvSpPr txBox="1"/>
          <p:nvPr/>
        </p:nvSpPr>
        <p:spPr>
          <a:xfrm>
            <a:off x="3917549" y="2468383"/>
            <a:ext cx="1244533" cy="600165"/>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以經費項目分類</a:t>
            </a:r>
            <a:endParaRPr sz="700" b="0" i="0" u="none" strike="noStrike" cap="none" dirty="0">
              <a:solidFill>
                <a:srgbClr val="000000"/>
              </a:solidFill>
              <a:latin typeface="Arial"/>
              <a:ea typeface="Arial"/>
              <a:cs typeface="Arial"/>
              <a:sym typeface="Arial"/>
            </a:endParaRPr>
          </a:p>
        </p:txBody>
      </p:sp>
      <p:grpSp>
        <p:nvGrpSpPr>
          <p:cNvPr id="1129" name="Google Shape;1129;p38"/>
          <p:cNvGrpSpPr/>
          <p:nvPr/>
        </p:nvGrpSpPr>
        <p:grpSpPr>
          <a:xfrm>
            <a:off x="6826107" y="1485650"/>
            <a:ext cx="2546493" cy="851312"/>
            <a:chOff x="0" y="-38100"/>
            <a:chExt cx="1467458" cy="490583"/>
          </a:xfrm>
        </p:grpSpPr>
        <p:sp>
          <p:nvSpPr>
            <p:cNvPr id="1130" name="Google Shape;1130;p38"/>
            <p:cNvSpPr/>
            <p:nvPr/>
          </p:nvSpPr>
          <p:spPr>
            <a:xfrm>
              <a:off x="0" y="57279"/>
              <a:ext cx="1169014"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31" name="Google Shape;1131;p38"/>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32" name="Google Shape;1132;p38"/>
          <p:cNvSpPr txBox="1"/>
          <p:nvPr/>
        </p:nvSpPr>
        <p:spPr>
          <a:xfrm>
            <a:off x="6743699" y="2381250"/>
            <a:ext cx="2207795" cy="430887"/>
          </a:xfrm>
          <a:prstGeom prst="rect">
            <a:avLst/>
          </a:prstGeom>
          <a:noFill/>
          <a:ln>
            <a:noFill/>
          </a:ln>
        </p:spPr>
        <p:txBody>
          <a:bodyPr spcFirstLastPara="1" wrap="square" lIns="0" tIns="0" rIns="0" bIns="0" anchor="t" anchorCtr="0">
            <a:spAutoFit/>
          </a:bodyPr>
          <a:lstStyle/>
          <a:p>
            <a:pPr lvl="0">
              <a:buSzPts val="1200"/>
            </a:pPr>
            <a:r>
              <a:rPr lang="zh-TW" b="0" i="0" u="none" strike="noStrike" cap="none" dirty="0">
                <a:solidFill>
                  <a:srgbClr val="7F7F7F"/>
                </a:solidFill>
                <a:latin typeface="Microsoft JhengHei"/>
                <a:ea typeface="Microsoft JhengHei"/>
                <a:cs typeface="Microsoft JhengHei"/>
                <a:sym typeface="Microsoft JhengHei"/>
              </a:rPr>
              <a:t>主持人→單位主管→</a:t>
            </a:r>
            <a:r>
              <a:rPr lang="zh-TW" b="0" i="0" u="none" strike="noStrike" cap="none" dirty="0">
                <a:solidFill>
                  <a:srgbClr val="FF0000"/>
                </a:solidFill>
                <a:latin typeface="Microsoft JhengHei"/>
                <a:ea typeface="Microsoft JhengHei"/>
                <a:cs typeface="Microsoft JhengHei"/>
                <a:sym typeface="Microsoft JhengHei"/>
              </a:rPr>
              <a:t>人事室</a:t>
            </a:r>
            <a:r>
              <a:rPr lang="zh-TW" altLang="zh-TW" dirty="0">
                <a:solidFill>
                  <a:srgbClr val="7F7F7F"/>
                </a:solidFill>
                <a:latin typeface="Microsoft JhengHei"/>
                <a:ea typeface="Microsoft JhengHei"/>
                <a:cs typeface="Microsoft JhengHei"/>
                <a:sym typeface="Microsoft JhengHei"/>
              </a:rPr>
              <a:t>→</a:t>
            </a:r>
            <a:r>
              <a:rPr lang="zh-TW" b="0" i="0" u="none" strike="noStrike" cap="none" dirty="0">
                <a:solidFill>
                  <a:srgbClr val="FF0000"/>
                </a:solidFill>
                <a:latin typeface="Microsoft JhengHei"/>
                <a:ea typeface="Microsoft JhengHei"/>
                <a:cs typeface="Microsoft JhengHei"/>
                <a:sym typeface="Microsoft JhengHei"/>
              </a:rPr>
              <a:t>主計室</a:t>
            </a:r>
            <a:r>
              <a:rPr lang="zh-TW" altLang="zh-TW" dirty="0">
                <a:solidFill>
                  <a:srgbClr val="7F7F7F"/>
                </a:solidFill>
                <a:latin typeface="Microsoft JhengHei"/>
                <a:ea typeface="Microsoft JhengHei"/>
                <a:cs typeface="Microsoft JhengHei"/>
                <a:sym typeface="Microsoft JhengHei"/>
              </a:rPr>
              <a:t>→</a:t>
            </a:r>
            <a:r>
              <a:rPr lang="zh-TW" altLang="zh-TW" b="1" dirty="0">
                <a:solidFill>
                  <a:schemeClr val="tx1"/>
                </a:solidFill>
                <a:latin typeface="Microsoft JhengHei"/>
                <a:ea typeface="Microsoft JhengHei"/>
                <a:cs typeface="Microsoft JhengHei"/>
                <a:sym typeface="Microsoft JhengHei"/>
              </a:rPr>
              <a:t>依權責授權代判</a:t>
            </a:r>
            <a:endParaRPr b="1" i="0" u="none" strike="noStrike" cap="none" dirty="0">
              <a:solidFill>
                <a:schemeClr val="tx1"/>
              </a:solidFill>
              <a:sym typeface="Arial"/>
            </a:endParaRPr>
          </a:p>
        </p:txBody>
      </p:sp>
      <p:sp>
        <p:nvSpPr>
          <p:cNvPr id="1133" name="Google Shape;1133;p38"/>
          <p:cNvSpPr txBox="1"/>
          <p:nvPr/>
        </p:nvSpPr>
        <p:spPr>
          <a:xfrm>
            <a:off x="6949336" y="1803584"/>
            <a:ext cx="168515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國內差旅費</a:t>
            </a:r>
            <a:endParaRPr b="0" i="0" u="none" strike="noStrike" cap="none" dirty="0">
              <a:solidFill>
                <a:schemeClr val="dk1"/>
              </a:solidFill>
              <a:latin typeface="Microsoft JhengHei"/>
              <a:ea typeface="Microsoft JhengHei"/>
              <a:cs typeface="Microsoft JhengHei"/>
              <a:sym typeface="Microsoft JhengHei"/>
            </a:endParaRPr>
          </a:p>
        </p:txBody>
      </p:sp>
      <p:grpSp>
        <p:nvGrpSpPr>
          <p:cNvPr id="1134" name="Google Shape;1134;p38"/>
          <p:cNvGrpSpPr/>
          <p:nvPr/>
        </p:nvGrpSpPr>
        <p:grpSpPr>
          <a:xfrm>
            <a:off x="6838473" y="3116070"/>
            <a:ext cx="2546493" cy="851313"/>
            <a:chOff x="0" y="-38100"/>
            <a:chExt cx="1467458" cy="490583"/>
          </a:xfrm>
        </p:grpSpPr>
        <p:sp>
          <p:nvSpPr>
            <p:cNvPr id="1135" name="Google Shape;1135;p38"/>
            <p:cNvSpPr/>
            <p:nvPr/>
          </p:nvSpPr>
          <p:spPr>
            <a:xfrm>
              <a:off x="0" y="57279"/>
              <a:ext cx="1169014"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36" name="Google Shape;1136;p38"/>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37" name="Google Shape;1137;p38"/>
          <p:cNvSpPr txBox="1"/>
          <p:nvPr/>
        </p:nvSpPr>
        <p:spPr>
          <a:xfrm>
            <a:off x="6756065" y="3993118"/>
            <a:ext cx="2195430"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b="0" i="0" u="none" strike="noStrike" cap="none" dirty="0">
                <a:solidFill>
                  <a:srgbClr val="7F7F7F"/>
                </a:solidFill>
                <a:latin typeface="Microsoft JhengHei"/>
                <a:ea typeface="Microsoft JhengHei"/>
                <a:cs typeface="Microsoft JhengHei"/>
                <a:sym typeface="Microsoft JhengHei"/>
              </a:rPr>
              <a:t>主持人→單位主管→</a:t>
            </a:r>
            <a:r>
              <a:rPr lang="zh-TW" b="0" i="0" u="none" strike="noStrike" cap="none" dirty="0">
                <a:solidFill>
                  <a:srgbClr val="FF0000"/>
                </a:solidFill>
                <a:latin typeface="Microsoft JhengHei"/>
                <a:ea typeface="Microsoft JhengHei"/>
                <a:cs typeface="Microsoft JhengHei"/>
                <a:sym typeface="Microsoft JhengHei"/>
              </a:rPr>
              <a:t>人事室</a:t>
            </a:r>
            <a:r>
              <a:rPr lang="zh-TW" b="0" i="0" u="none" strike="noStrike" cap="none" dirty="0">
                <a:solidFill>
                  <a:srgbClr val="7F7F7F"/>
                </a:solidFill>
                <a:latin typeface="Microsoft JhengHei"/>
                <a:ea typeface="Microsoft JhengHei"/>
                <a:cs typeface="Microsoft JhengHei"/>
                <a:sym typeface="Microsoft JhengHei"/>
              </a:rPr>
              <a:t>→主計室→</a:t>
            </a:r>
            <a:r>
              <a:rPr lang="zh-TW" sz="1600" b="1" i="0" u="none" strike="noStrike" cap="none" dirty="0">
                <a:solidFill>
                  <a:srgbClr val="FF0000"/>
                </a:solidFill>
                <a:latin typeface="Microsoft JhengHei"/>
                <a:ea typeface="Microsoft JhengHei"/>
                <a:cs typeface="Microsoft JhengHei"/>
                <a:sym typeface="Microsoft JhengHei"/>
              </a:rPr>
              <a:t>校長</a:t>
            </a:r>
            <a:endParaRPr sz="1600" b="1" i="0" u="none" strike="noStrike" cap="none" dirty="0">
              <a:solidFill>
                <a:srgbClr val="FF0000"/>
              </a:solidFill>
              <a:sym typeface="Arial"/>
            </a:endParaRPr>
          </a:p>
        </p:txBody>
      </p:sp>
      <p:sp>
        <p:nvSpPr>
          <p:cNvPr id="1138" name="Google Shape;1138;p38"/>
          <p:cNvSpPr txBox="1"/>
          <p:nvPr/>
        </p:nvSpPr>
        <p:spPr>
          <a:xfrm>
            <a:off x="6949336" y="3414110"/>
            <a:ext cx="168515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國外差旅費</a:t>
            </a:r>
            <a:endParaRPr b="0" i="0" u="none" strike="noStrike" cap="none" dirty="0">
              <a:solidFill>
                <a:schemeClr val="dk1"/>
              </a:solidFill>
              <a:latin typeface="Microsoft JhengHei"/>
              <a:ea typeface="Microsoft JhengHei"/>
              <a:cs typeface="Microsoft JhengHei"/>
              <a:sym typeface="Microsoft JhengHei"/>
            </a:endParaRPr>
          </a:p>
        </p:txBody>
      </p:sp>
      <p:cxnSp>
        <p:nvCxnSpPr>
          <p:cNvPr id="1140" name="Google Shape;1140;p38"/>
          <p:cNvCxnSpPr/>
          <p:nvPr/>
        </p:nvCxnSpPr>
        <p:spPr>
          <a:xfrm rot="10800000">
            <a:off x="2389917" y="2793286"/>
            <a:ext cx="392539" cy="8608"/>
          </a:xfrm>
          <a:prstGeom prst="straightConnector1">
            <a:avLst/>
          </a:prstGeom>
          <a:noFill/>
          <a:ln w="25400" cap="rnd" cmpd="sng">
            <a:solidFill>
              <a:srgbClr val="D8D8D8"/>
            </a:solidFill>
            <a:prstDash val="dot"/>
            <a:round/>
            <a:headEnd type="none" w="sm" len="sm"/>
            <a:tailEnd type="oval" w="lg" len="lg"/>
          </a:ln>
        </p:spPr>
      </p:cxnSp>
      <p:cxnSp>
        <p:nvCxnSpPr>
          <p:cNvPr id="1141" name="Google Shape;1141;p38"/>
          <p:cNvCxnSpPr/>
          <p:nvPr/>
        </p:nvCxnSpPr>
        <p:spPr>
          <a:xfrm flipH="1">
            <a:off x="2398150" y="3230284"/>
            <a:ext cx="401381" cy="786216"/>
          </a:xfrm>
          <a:prstGeom prst="straightConnector1">
            <a:avLst/>
          </a:prstGeom>
          <a:noFill/>
          <a:ln w="25400" cap="rnd" cmpd="sng">
            <a:solidFill>
              <a:srgbClr val="D8D8D8"/>
            </a:solidFill>
            <a:prstDash val="dot"/>
            <a:round/>
            <a:headEnd type="none" w="sm" len="sm"/>
            <a:tailEnd type="oval" w="lg" len="lg"/>
          </a:ln>
        </p:spPr>
      </p:cxnSp>
      <p:cxnSp>
        <p:nvCxnSpPr>
          <p:cNvPr id="1142" name="Google Shape;1142;p38"/>
          <p:cNvCxnSpPr/>
          <p:nvPr/>
        </p:nvCxnSpPr>
        <p:spPr>
          <a:xfrm>
            <a:off x="6248598" y="3140366"/>
            <a:ext cx="351234" cy="281430"/>
          </a:xfrm>
          <a:prstGeom prst="straightConnector1">
            <a:avLst/>
          </a:prstGeom>
          <a:noFill/>
          <a:ln w="25400" cap="rnd" cmpd="sng">
            <a:solidFill>
              <a:srgbClr val="D8D8D8"/>
            </a:solidFill>
            <a:prstDash val="dot"/>
            <a:round/>
            <a:headEnd type="none" w="sm" len="sm"/>
            <a:tailEnd type="oval" w="lg" len="lg"/>
          </a:ln>
        </p:spPr>
      </p:cxnSp>
      <p:sp>
        <p:nvSpPr>
          <p:cNvPr id="1144" name="Google Shape;1144;p38"/>
          <p:cNvSpPr/>
          <p:nvPr/>
        </p:nvSpPr>
        <p:spPr>
          <a:xfrm>
            <a:off x="5587370" y="262989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46" name="Google Shape;1146;p38"/>
          <p:cNvSpPr/>
          <p:nvPr/>
        </p:nvSpPr>
        <p:spPr>
          <a:xfrm>
            <a:off x="3333957" y="2633284"/>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47" name="Google Shape;1147;p38"/>
          <p:cNvSpPr/>
          <p:nvPr/>
        </p:nvSpPr>
        <p:spPr>
          <a:xfrm>
            <a:off x="3389747" y="269641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48" name="Google Shape;1148;p38"/>
          <p:cNvSpPr txBox="1"/>
          <p:nvPr/>
        </p:nvSpPr>
        <p:spPr>
          <a:xfrm>
            <a:off x="5913316" y="2410013"/>
            <a:ext cx="230400" cy="78481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差旅費</a:t>
            </a:r>
            <a:endParaRPr sz="1600" b="0" i="0" u="none" strike="noStrike" cap="none" dirty="0">
              <a:solidFill>
                <a:srgbClr val="000000"/>
              </a:solidFill>
              <a:sym typeface="Arial"/>
            </a:endParaRPr>
          </a:p>
        </p:txBody>
      </p:sp>
      <p:sp>
        <p:nvSpPr>
          <p:cNvPr id="1149" name="Google Shape;1149;p38"/>
          <p:cNvSpPr txBox="1"/>
          <p:nvPr/>
        </p:nvSpPr>
        <p:spPr>
          <a:xfrm>
            <a:off x="2872866" y="2391775"/>
            <a:ext cx="230400" cy="78481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人事費</a:t>
            </a:r>
            <a:endParaRPr sz="1600" b="0" i="0" u="none" strike="noStrike" cap="none" dirty="0">
              <a:solidFill>
                <a:srgbClr val="000000"/>
              </a:solidFill>
              <a:sym typeface="Arial"/>
            </a:endParaRPr>
          </a:p>
        </p:txBody>
      </p:sp>
      <p:sp>
        <p:nvSpPr>
          <p:cNvPr id="59" name="投影片編號版面配置區 2">
            <a:extLst>
              <a:ext uri="{FF2B5EF4-FFF2-40B4-BE49-F238E27FC236}">
                <a16:creationId xmlns:a16="http://schemas.microsoft.com/office/drawing/2014/main" id="{8B191C6D-6B68-498B-8539-C3364326264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87</a:t>
            </a:fld>
            <a:endParaRPr lang="zh-TW" altLang="en-US" sz="1000" dirty="0">
              <a:solidFill>
                <a:schemeClr val="tx1"/>
              </a:solidFill>
            </a:endParaRPr>
          </a:p>
        </p:txBody>
      </p:sp>
    </p:spTree>
    <p:extLst>
      <p:ext uri="{BB962C8B-B14F-4D97-AF65-F5344CB8AC3E}">
        <p14:creationId xmlns:p14="http://schemas.microsoft.com/office/powerpoint/2010/main" val="269183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0"/>
                                        </p:tgtEl>
                                        <p:attrNameLst>
                                          <p:attrName>style.visibility</p:attrName>
                                        </p:attrNameLst>
                                      </p:cBhvr>
                                      <p:to>
                                        <p:strVal val="visible"/>
                                      </p:to>
                                    </p:set>
                                    <p:animEffect transition="in" filter="fade">
                                      <p:cBhvr>
                                        <p:cTn id="7" dur="1000"/>
                                        <p:tgtEl>
                                          <p:spTgt spid="1090"/>
                                        </p:tgtEl>
                                      </p:cBhvr>
                                    </p:animEffect>
                                  </p:childTnLst>
                                </p:cTn>
                              </p:par>
                              <p:par>
                                <p:cTn id="8" presetID="10" presetClass="entr" presetSubtype="0" fill="hold" nodeType="withEffect">
                                  <p:stCondLst>
                                    <p:cond delay="0"/>
                                  </p:stCondLst>
                                  <p:childTnLst>
                                    <p:set>
                                      <p:cBhvr>
                                        <p:cTn id="9" dur="1" fill="hold">
                                          <p:stCondLst>
                                            <p:cond delay="0"/>
                                          </p:stCondLst>
                                        </p:cTn>
                                        <p:tgtEl>
                                          <p:spTgt spid="1097"/>
                                        </p:tgtEl>
                                        <p:attrNameLst>
                                          <p:attrName>style.visibility</p:attrName>
                                        </p:attrNameLst>
                                      </p:cBhvr>
                                      <p:to>
                                        <p:strVal val="visible"/>
                                      </p:to>
                                    </p:set>
                                    <p:animEffect transition="in" filter="fade">
                                      <p:cBhvr>
                                        <p:cTn id="10" dur="1000"/>
                                        <p:tgtEl>
                                          <p:spTgt spid="1097"/>
                                        </p:tgtEl>
                                      </p:cBhvr>
                                    </p:animEffect>
                                  </p:childTnLst>
                                </p:cTn>
                              </p:par>
                              <p:par>
                                <p:cTn id="11" presetID="10" presetClass="entr" presetSubtype="0" fill="hold" nodeType="withEffect">
                                  <p:stCondLst>
                                    <p:cond delay="0"/>
                                  </p:stCondLst>
                                  <p:childTnLst>
                                    <p:set>
                                      <p:cBhvr>
                                        <p:cTn id="12" dur="1" fill="hold">
                                          <p:stCondLst>
                                            <p:cond delay="0"/>
                                          </p:stCondLst>
                                        </p:cTn>
                                        <p:tgtEl>
                                          <p:spTgt spid="1127"/>
                                        </p:tgtEl>
                                        <p:attrNameLst>
                                          <p:attrName>style.visibility</p:attrName>
                                        </p:attrNameLst>
                                      </p:cBhvr>
                                      <p:to>
                                        <p:strVal val="visible"/>
                                      </p:to>
                                    </p:set>
                                    <p:animEffect transition="in" filter="fade">
                                      <p:cBhvr>
                                        <p:cTn id="13" dur="1000"/>
                                        <p:tgtEl>
                                          <p:spTgt spid="1127"/>
                                        </p:tgtEl>
                                      </p:cBhvr>
                                    </p:animEffect>
                                  </p:childTnLst>
                                </p:cTn>
                              </p:par>
                              <p:par>
                                <p:cTn id="14" presetID="10" presetClass="entr" presetSubtype="0" fill="hold" nodeType="withEffect">
                                  <p:stCondLst>
                                    <p:cond delay="0"/>
                                  </p:stCondLst>
                                  <p:childTnLst>
                                    <p:set>
                                      <p:cBhvr>
                                        <p:cTn id="15" dur="1" fill="hold">
                                          <p:stCondLst>
                                            <p:cond delay="0"/>
                                          </p:stCondLst>
                                        </p:cTn>
                                        <p:tgtEl>
                                          <p:spTgt spid="1144"/>
                                        </p:tgtEl>
                                        <p:attrNameLst>
                                          <p:attrName>style.visibility</p:attrName>
                                        </p:attrNameLst>
                                      </p:cBhvr>
                                      <p:to>
                                        <p:strVal val="visible"/>
                                      </p:to>
                                    </p:set>
                                    <p:animEffect transition="in" filter="fade">
                                      <p:cBhvr>
                                        <p:cTn id="16" dur="1000"/>
                                        <p:tgtEl>
                                          <p:spTgt spid="1144"/>
                                        </p:tgtEl>
                                      </p:cBhvr>
                                    </p:animEffect>
                                  </p:childTnLst>
                                </p:cTn>
                              </p:par>
                              <p:par>
                                <p:cTn id="17" presetID="10" presetClass="entr" presetSubtype="0" fill="hold" nodeType="withEffect">
                                  <p:stCondLst>
                                    <p:cond delay="0"/>
                                  </p:stCondLst>
                                  <p:childTnLst>
                                    <p:set>
                                      <p:cBhvr>
                                        <p:cTn id="18" dur="1" fill="hold">
                                          <p:stCondLst>
                                            <p:cond delay="0"/>
                                          </p:stCondLst>
                                        </p:cTn>
                                        <p:tgtEl>
                                          <p:spTgt spid="1146"/>
                                        </p:tgtEl>
                                        <p:attrNameLst>
                                          <p:attrName>style.visibility</p:attrName>
                                        </p:attrNameLst>
                                      </p:cBhvr>
                                      <p:to>
                                        <p:strVal val="visible"/>
                                      </p:to>
                                    </p:set>
                                    <p:animEffect transition="in" filter="fade">
                                      <p:cBhvr>
                                        <p:cTn id="19" dur="1000"/>
                                        <p:tgtEl>
                                          <p:spTgt spid="1146"/>
                                        </p:tgtEl>
                                      </p:cBhvr>
                                    </p:animEffect>
                                  </p:childTnLst>
                                </p:cTn>
                              </p:par>
                              <p:par>
                                <p:cTn id="20" presetID="10" presetClass="entr" presetSubtype="0" fill="hold" nodeType="withEffect">
                                  <p:stCondLst>
                                    <p:cond delay="0"/>
                                  </p:stCondLst>
                                  <p:childTnLst>
                                    <p:set>
                                      <p:cBhvr>
                                        <p:cTn id="21" dur="1" fill="hold">
                                          <p:stCondLst>
                                            <p:cond delay="0"/>
                                          </p:stCondLst>
                                        </p:cTn>
                                        <p:tgtEl>
                                          <p:spTgt spid="1147"/>
                                        </p:tgtEl>
                                        <p:attrNameLst>
                                          <p:attrName>style.visibility</p:attrName>
                                        </p:attrNameLst>
                                      </p:cBhvr>
                                      <p:to>
                                        <p:strVal val="visible"/>
                                      </p:to>
                                    </p:set>
                                    <p:animEffect transition="in" filter="fade">
                                      <p:cBhvr>
                                        <p:cTn id="22" dur="1000"/>
                                        <p:tgtEl>
                                          <p:spTgt spid="1147"/>
                                        </p:tgtEl>
                                      </p:cBhvr>
                                    </p:animEffect>
                                  </p:childTnLst>
                                </p:cTn>
                              </p:par>
                              <p:par>
                                <p:cTn id="23" presetID="10" presetClass="entr" presetSubtype="0" fill="hold" nodeType="withEffect">
                                  <p:stCondLst>
                                    <p:cond delay="0"/>
                                  </p:stCondLst>
                                  <p:childTnLst>
                                    <p:set>
                                      <p:cBhvr>
                                        <p:cTn id="24" dur="1" fill="hold">
                                          <p:stCondLst>
                                            <p:cond delay="0"/>
                                          </p:stCondLst>
                                        </p:cTn>
                                        <p:tgtEl>
                                          <p:spTgt spid="1102"/>
                                        </p:tgtEl>
                                        <p:attrNameLst>
                                          <p:attrName>style.visibility</p:attrName>
                                        </p:attrNameLst>
                                      </p:cBhvr>
                                      <p:to>
                                        <p:strVal val="visible"/>
                                      </p:to>
                                    </p:set>
                                    <p:animEffect transition="in" filter="fade">
                                      <p:cBhvr>
                                        <p:cTn id="25" dur="1000"/>
                                        <p:tgtEl>
                                          <p:spTgt spid="1102"/>
                                        </p:tgtEl>
                                      </p:cBhvr>
                                    </p:animEffect>
                                  </p:childTnLst>
                                </p:cTn>
                              </p:par>
                              <p:par>
                                <p:cTn id="26" presetID="10" presetClass="entr" presetSubtype="0" fill="hold" nodeType="withEffect">
                                  <p:stCondLst>
                                    <p:cond delay="0"/>
                                  </p:stCondLst>
                                  <p:childTnLst>
                                    <p:set>
                                      <p:cBhvr>
                                        <p:cTn id="27" dur="1" fill="hold">
                                          <p:stCondLst>
                                            <p:cond delay="0"/>
                                          </p:stCondLst>
                                        </p:cTn>
                                        <p:tgtEl>
                                          <p:spTgt spid="1149"/>
                                        </p:tgtEl>
                                        <p:attrNameLst>
                                          <p:attrName>style.visibility</p:attrName>
                                        </p:attrNameLst>
                                      </p:cBhvr>
                                      <p:to>
                                        <p:strVal val="visible"/>
                                      </p:to>
                                    </p:set>
                                    <p:animEffect transition="in" filter="fade">
                                      <p:cBhvr>
                                        <p:cTn id="28" dur="1000"/>
                                        <p:tgtEl>
                                          <p:spTgt spid="1149"/>
                                        </p:tgtEl>
                                      </p:cBhvr>
                                    </p:animEffect>
                                  </p:childTnLst>
                                </p:cTn>
                              </p:par>
                              <p:par>
                                <p:cTn id="29" presetID="10" presetClass="entr" presetSubtype="0" fill="hold" nodeType="withEffect">
                                  <p:stCondLst>
                                    <p:cond delay="0"/>
                                  </p:stCondLst>
                                  <p:childTnLst>
                                    <p:set>
                                      <p:cBhvr>
                                        <p:cTn id="30" dur="1" fill="hold">
                                          <p:stCondLst>
                                            <p:cond delay="0"/>
                                          </p:stCondLst>
                                        </p:cTn>
                                        <p:tgtEl>
                                          <p:spTgt spid="1148"/>
                                        </p:tgtEl>
                                        <p:attrNameLst>
                                          <p:attrName>style.visibility</p:attrName>
                                        </p:attrNameLst>
                                      </p:cBhvr>
                                      <p:to>
                                        <p:strVal val="visible"/>
                                      </p:to>
                                    </p:set>
                                    <p:animEffect transition="in" filter="fade">
                                      <p:cBhvr>
                                        <p:cTn id="31" dur="1000"/>
                                        <p:tgtEl>
                                          <p:spTgt spid="1148"/>
                                        </p:tgtEl>
                                      </p:cBhvr>
                                    </p:animEffect>
                                  </p:childTnLst>
                                </p:cTn>
                              </p:par>
                              <p:par>
                                <p:cTn id="32" presetID="10" presetClass="entr" presetSubtype="0" fill="hold" nodeType="withEffect">
                                  <p:stCondLst>
                                    <p:cond delay="0"/>
                                  </p:stCondLst>
                                  <p:childTnLst>
                                    <p:set>
                                      <p:cBhvr>
                                        <p:cTn id="33" dur="1" fill="hold">
                                          <p:stCondLst>
                                            <p:cond delay="0"/>
                                          </p:stCondLst>
                                        </p:cTn>
                                        <p:tgtEl>
                                          <p:spTgt spid="1116"/>
                                        </p:tgtEl>
                                        <p:attrNameLst>
                                          <p:attrName>style.visibility</p:attrName>
                                        </p:attrNameLst>
                                      </p:cBhvr>
                                      <p:to>
                                        <p:strVal val="visible"/>
                                      </p:to>
                                    </p:set>
                                    <p:animEffect transition="in" filter="fade">
                                      <p:cBhvr>
                                        <p:cTn id="34" dur="1000"/>
                                        <p:tgtEl>
                                          <p:spTgt spid="11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33"/>
                                        </p:tgtEl>
                                        <p:attrNameLst>
                                          <p:attrName>style.visibility</p:attrName>
                                        </p:attrNameLst>
                                      </p:cBhvr>
                                      <p:to>
                                        <p:strVal val="visible"/>
                                      </p:to>
                                    </p:set>
                                    <p:animEffect transition="in" filter="fade">
                                      <p:cBhvr>
                                        <p:cTn id="39" dur="500"/>
                                        <p:tgtEl>
                                          <p:spTgt spid="1133"/>
                                        </p:tgtEl>
                                      </p:cBhvr>
                                    </p:animEffect>
                                  </p:childTnLst>
                                </p:cTn>
                              </p:par>
                              <p:par>
                                <p:cTn id="40" presetID="10" presetClass="entr" presetSubtype="0" fill="hold" nodeType="withEffect">
                                  <p:stCondLst>
                                    <p:cond delay="0"/>
                                  </p:stCondLst>
                                  <p:childTnLst>
                                    <p:set>
                                      <p:cBhvr>
                                        <p:cTn id="41" dur="1" fill="hold">
                                          <p:stCondLst>
                                            <p:cond delay="0"/>
                                          </p:stCondLst>
                                        </p:cTn>
                                        <p:tgtEl>
                                          <p:spTgt spid="1138"/>
                                        </p:tgtEl>
                                        <p:attrNameLst>
                                          <p:attrName>style.visibility</p:attrName>
                                        </p:attrNameLst>
                                      </p:cBhvr>
                                      <p:to>
                                        <p:strVal val="visible"/>
                                      </p:to>
                                    </p:set>
                                    <p:animEffect transition="in" filter="fade">
                                      <p:cBhvr>
                                        <p:cTn id="42" dur="500"/>
                                        <p:tgtEl>
                                          <p:spTgt spid="1138"/>
                                        </p:tgtEl>
                                      </p:cBhvr>
                                    </p:animEffect>
                                  </p:childTnLst>
                                </p:cTn>
                              </p:par>
                              <p:par>
                                <p:cTn id="43" presetID="10" presetClass="entr" presetSubtype="0" fill="hold" nodeType="withEffect">
                                  <p:stCondLst>
                                    <p:cond delay="0"/>
                                  </p:stCondLst>
                                  <p:childTnLst>
                                    <p:set>
                                      <p:cBhvr>
                                        <p:cTn id="44" dur="1" fill="hold">
                                          <p:stCondLst>
                                            <p:cond delay="0"/>
                                          </p:stCondLst>
                                        </p:cTn>
                                        <p:tgtEl>
                                          <p:spTgt spid="1134"/>
                                        </p:tgtEl>
                                        <p:attrNameLst>
                                          <p:attrName>style.visibility</p:attrName>
                                        </p:attrNameLst>
                                      </p:cBhvr>
                                      <p:to>
                                        <p:strVal val="visible"/>
                                      </p:to>
                                    </p:set>
                                    <p:animEffect transition="in" filter="fade">
                                      <p:cBhvr>
                                        <p:cTn id="45" dur="500"/>
                                        <p:tgtEl>
                                          <p:spTgt spid="1134"/>
                                        </p:tgtEl>
                                      </p:cBhvr>
                                    </p:animEffect>
                                  </p:childTnLst>
                                </p:cTn>
                              </p:par>
                              <p:par>
                                <p:cTn id="46" presetID="10" presetClass="entr" presetSubtype="0" fill="hold" nodeType="withEffect">
                                  <p:stCondLst>
                                    <p:cond delay="0"/>
                                  </p:stCondLst>
                                  <p:childTnLst>
                                    <p:set>
                                      <p:cBhvr>
                                        <p:cTn id="47" dur="1" fill="hold">
                                          <p:stCondLst>
                                            <p:cond delay="0"/>
                                          </p:stCondLst>
                                        </p:cTn>
                                        <p:tgtEl>
                                          <p:spTgt spid="1142"/>
                                        </p:tgtEl>
                                        <p:attrNameLst>
                                          <p:attrName>style.visibility</p:attrName>
                                        </p:attrNameLst>
                                      </p:cBhvr>
                                      <p:to>
                                        <p:strVal val="visible"/>
                                      </p:to>
                                    </p:set>
                                    <p:animEffect transition="in" filter="fade">
                                      <p:cBhvr>
                                        <p:cTn id="48" dur="500"/>
                                        <p:tgtEl>
                                          <p:spTgt spid="1142"/>
                                        </p:tgtEl>
                                      </p:cBhvr>
                                    </p:animEffect>
                                  </p:childTnLst>
                                </p:cTn>
                              </p:par>
                              <p:par>
                                <p:cTn id="49" presetID="10" presetClass="entr" presetSubtype="0" fill="hold" nodeType="withEffect">
                                  <p:stCondLst>
                                    <p:cond delay="0"/>
                                  </p:stCondLst>
                                  <p:childTnLst>
                                    <p:set>
                                      <p:cBhvr>
                                        <p:cTn id="50" dur="1" fill="hold">
                                          <p:stCondLst>
                                            <p:cond delay="0"/>
                                          </p:stCondLst>
                                        </p:cTn>
                                        <p:tgtEl>
                                          <p:spTgt spid="1129"/>
                                        </p:tgtEl>
                                        <p:attrNameLst>
                                          <p:attrName>style.visibility</p:attrName>
                                        </p:attrNameLst>
                                      </p:cBhvr>
                                      <p:to>
                                        <p:strVal val="visible"/>
                                      </p:to>
                                    </p:set>
                                    <p:animEffect transition="in" filter="fade">
                                      <p:cBhvr>
                                        <p:cTn id="51" dur="500"/>
                                        <p:tgtEl>
                                          <p:spTgt spid="1129"/>
                                        </p:tgtEl>
                                      </p:cBhvr>
                                    </p:animEffect>
                                  </p:childTnLst>
                                </p:cTn>
                              </p:par>
                              <p:par>
                                <p:cTn id="52" presetID="10" presetClass="entr" presetSubtype="0" fill="hold" nodeType="withEffect">
                                  <p:stCondLst>
                                    <p:cond delay="0"/>
                                  </p:stCondLst>
                                  <p:childTnLst>
                                    <p:set>
                                      <p:cBhvr>
                                        <p:cTn id="53" dur="1" fill="hold">
                                          <p:stCondLst>
                                            <p:cond delay="0"/>
                                          </p:stCondLst>
                                        </p:cTn>
                                        <p:tgtEl>
                                          <p:spTgt spid="1080"/>
                                        </p:tgtEl>
                                        <p:attrNameLst>
                                          <p:attrName>style.visibility</p:attrName>
                                        </p:attrNameLst>
                                      </p:cBhvr>
                                      <p:to>
                                        <p:strVal val="visible"/>
                                      </p:to>
                                    </p:set>
                                    <p:animEffect transition="in" filter="fade">
                                      <p:cBhvr>
                                        <p:cTn id="54" dur="500"/>
                                        <p:tgtEl>
                                          <p:spTgt spid="1080"/>
                                        </p:tgtEl>
                                      </p:cBhvr>
                                    </p:animEffect>
                                  </p:childTnLst>
                                </p:cTn>
                              </p:par>
                              <p:par>
                                <p:cTn id="55" presetID="10" presetClass="entr" presetSubtype="0" fill="hold" nodeType="withEffect">
                                  <p:stCondLst>
                                    <p:cond delay="0"/>
                                  </p:stCondLst>
                                  <p:childTnLst>
                                    <p:set>
                                      <p:cBhvr>
                                        <p:cTn id="56" dur="1" fill="hold">
                                          <p:stCondLst>
                                            <p:cond delay="0"/>
                                          </p:stCondLst>
                                        </p:cTn>
                                        <p:tgtEl>
                                          <p:spTgt spid="1105"/>
                                        </p:tgtEl>
                                        <p:attrNameLst>
                                          <p:attrName>style.visibility</p:attrName>
                                        </p:attrNameLst>
                                      </p:cBhvr>
                                      <p:to>
                                        <p:strVal val="visible"/>
                                      </p:to>
                                    </p:set>
                                    <p:animEffect transition="in" filter="fade">
                                      <p:cBhvr>
                                        <p:cTn id="57" dur="500"/>
                                        <p:tgtEl>
                                          <p:spTgt spid="1105"/>
                                        </p:tgtEl>
                                      </p:cBhvr>
                                    </p:animEffect>
                                  </p:childTnLst>
                                </p:cTn>
                              </p:par>
                              <p:par>
                                <p:cTn id="58" presetID="10" presetClass="entr" presetSubtype="0" fill="hold" nodeType="withEffect">
                                  <p:stCondLst>
                                    <p:cond delay="0"/>
                                  </p:stCondLst>
                                  <p:childTnLst>
                                    <p:set>
                                      <p:cBhvr>
                                        <p:cTn id="59" dur="1" fill="hold">
                                          <p:stCondLst>
                                            <p:cond delay="0"/>
                                          </p:stCondLst>
                                        </p:cTn>
                                        <p:tgtEl>
                                          <p:spTgt spid="1098"/>
                                        </p:tgtEl>
                                        <p:attrNameLst>
                                          <p:attrName>style.visibility</p:attrName>
                                        </p:attrNameLst>
                                      </p:cBhvr>
                                      <p:to>
                                        <p:strVal val="visible"/>
                                      </p:to>
                                    </p:set>
                                    <p:animEffect transition="in" filter="fade">
                                      <p:cBhvr>
                                        <p:cTn id="60" dur="500"/>
                                        <p:tgtEl>
                                          <p:spTgt spid="1098"/>
                                        </p:tgtEl>
                                      </p:cBhvr>
                                    </p:animEffect>
                                  </p:childTnLst>
                                </p:cTn>
                              </p:par>
                              <p:par>
                                <p:cTn id="61" presetID="10" presetClass="entr" presetSubtype="0" fill="hold" nodeType="withEffect">
                                  <p:stCondLst>
                                    <p:cond delay="0"/>
                                  </p:stCondLst>
                                  <p:childTnLst>
                                    <p:set>
                                      <p:cBhvr>
                                        <p:cTn id="62" dur="1" fill="hold">
                                          <p:stCondLst>
                                            <p:cond delay="0"/>
                                          </p:stCondLst>
                                        </p:cTn>
                                        <p:tgtEl>
                                          <p:spTgt spid="1110"/>
                                        </p:tgtEl>
                                        <p:attrNameLst>
                                          <p:attrName>style.visibility</p:attrName>
                                        </p:attrNameLst>
                                      </p:cBhvr>
                                      <p:to>
                                        <p:strVal val="visible"/>
                                      </p:to>
                                    </p:set>
                                    <p:animEffect transition="in" filter="fade">
                                      <p:cBhvr>
                                        <p:cTn id="63" dur="500"/>
                                        <p:tgtEl>
                                          <p:spTgt spid="1110"/>
                                        </p:tgtEl>
                                      </p:cBhvr>
                                    </p:animEffect>
                                  </p:childTnLst>
                                </p:cTn>
                              </p:par>
                              <p:par>
                                <p:cTn id="64" presetID="10" presetClass="entr" presetSubtype="0" fill="hold" nodeType="withEffect">
                                  <p:stCondLst>
                                    <p:cond delay="0"/>
                                  </p:stCondLst>
                                  <p:childTnLst>
                                    <p:set>
                                      <p:cBhvr>
                                        <p:cTn id="65" dur="1" fill="hold">
                                          <p:stCondLst>
                                            <p:cond delay="0"/>
                                          </p:stCondLst>
                                        </p:cTn>
                                        <p:tgtEl>
                                          <p:spTgt spid="1106"/>
                                        </p:tgtEl>
                                        <p:attrNameLst>
                                          <p:attrName>style.visibility</p:attrName>
                                        </p:attrNameLst>
                                      </p:cBhvr>
                                      <p:to>
                                        <p:strVal val="visible"/>
                                      </p:to>
                                    </p:set>
                                    <p:animEffect transition="in" filter="fade">
                                      <p:cBhvr>
                                        <p:cTn id="66" dur="500"/>
                                        <p:tgtEl>
                                          <p:spTgt spid="1106"/>
                                        </p:tgtEl>
                                      </p:cBhvr>
                                    </p:animEffect>
                                  </p:childTnLst>
                                </p:cTn>
                              </p:par>
                              <p:par>
                                <p:cTn id="67" presetID="10" presetClass="entr" presetSubtype="0" fill="hold" nodeType="withEffect">
                                  <p:stCondLst>
                                    <p:cond delay="0"/>
                                  </p:stCondLst>
                                  <p:childTnLst>
                                    <p:set>
                                      <p:cBhvr>
                                        <p:cTn id="68" dur="1" fill="hold">
                                          <p:stCondLst>
                                            <p:cond delay="0"/>
                                          </p:stCondLst>
                                        </p:cTn>
                                        <p:tgtEl>
                                          <p:spTgt spid="1115"/>
                                        </p:tgtEl>
                                        <p:attrNameLst>
                                          <p:attrName>style.visibility</p:attrName>
                                        </p:attrNameLst>
                                      </p:cBhvr>
                                      <p:to>
                                        <p:strVal val="visible"/>
                                      </p:to>
                                    </p:set>
                                    <p:animEffect transition="in" filter="fade">
                                      <p:cBhvr>
                                        <p:cTn id="69" dur="500"/>
                                        <p:tgtEl>
                                          <p:spTgt spid="1115"/>
                                        </p:tgtEl>
                                      </p:cBhvr>
                                    </p:animEffect>
                                  </p:childTnLst>
                                </p:cTn>
                              </p:par>
                              <p:par>
                                <p:cTn id="70" presetID="10" presetClass="entr" presetSubtype="0" fill="hold" nodeType="withEffect">
                                  <p:stCondLst>
                                    <p:cond delay="0"/>
                                  </p:stCondLst>
                                  <p:childTnLst>
                                    <p:set>
                                      <p:cBhvr>
                                        <p:cTn id="71" dur="1" fill="hold">
                                          <p:stCondLst>
                                            <p:cond delay="0"/>
                                          </p:stCondLst>
                                        </p:cTn>
                                        <p:tgtEl>
                                          <p:spTgt spid="1111"/>
                                        </p:tgtEl>
                                        <p:attrNameLst>
                                          <p:attrName>style.visibility</p:attrName>
                                        </p:attrNameLst>
                                      </p:cBhvr>
                                      <p:to>
                                        <p:strVal val="visible"/>
                                      </p:to>
                                    </p:set>
                                    <p:animEffect transition="in" filter="fade">
                                      <p:cBhvr>
                                        <p:cTn id="72" dur="500"/>
                                        <p:tgtEl>
                                          <p:spTgt spid="1111"/>
                                        </p:tgtEl>
                                      </p:cBhvr>
                                    </p:animEffect>
                                  </p:childTnLst>
                                </p:cTn>
                              </p:par>
                              <p:par>
                                <p:cTn id="73" presetID="10" presetClass="entr" presetSubtype="0" fill="hold" nodeType="withEffect">
                                  <p:stCondLst>
                                    <p:cond delay="0"/>
                                  </p:stCondLst>
                                  <p:childTnLst>
                                    <p:set>
                                      <p:cBhvr>
                                        <p:cTn id="74" dur="1" fill="hold">
                                          <p:stCondLst>
                                            <p:cond delay="0"/>
                                          </p:stCondLst>
                                        </p:cTn>
                                        <p:tgtEl>
                                          <p:spTgt spid="1081"/>
                                        </p:tgtEl>
                                        <p:attrNameLst>
                                          <p:attrName>style.visibility</p:attrName>
                                        </p:attrNameLst>
                                      </p:cBhvr>
                                      <p:to>
                                        <p:strVal val="visible"/>
                                      </p:to>
                                    </p:set>
                                    <p:animEffect transition="in" filter="fade">
                                      <p:cBhvr>
                                        <p:cTn id="75" dur="500"/>
                                        <p:tgtEl>
                                          <p:spTgt spid="1081"/>
                                        </p:tgtEl>
                                      </p:cBhvr>
                                    </p:animEffect>
                                  </p:childTnLst>
                                </p:cTn>
                              </p:par>
                              <p:par>
                                <p:cTn id="76" presetID="10" presetClass="entr" presetSubtype="0" fill="hold" nodeType="withEffect">
                                  <p:stCondLst>
                                    <p:cond delay="0"/>
                                  </p:stCondLst>
                                  <p:childTnLst>
                                    <p:set>
                                      <p:cBhvr>
                                        <p:cTn id="77" dur="1" fill="hold">
                                          <p:stCondLst>
                                            <p:cond delay="0"/>
                                          </p:stCondLst>
                                        </p:cTn>
                                        <p:tgtEl>
                                          <p:spTgt spid="1141"/>
                                        </p:tgtEl>
                                        <p:attrNameLst>
                                          <p:attrName>style.visibility</p:attrName>
                                        </p:attrNameLst>
                                      </p:cBhvr>
                                      <p:to>
                                        <p:strVal val="visible"/>
                                      </p:to>
                                    </p:set>
                                    <p:animEffect transition="in" filter="fade">
                                      <p:cBhvr>
                                        <p:cTn id="78" dur="500"/>
                                        <p:tgtEl>
                                          <p:spTgt spid="1141"/>
                                        </p:tgtEl>
                                      </p:cBhvr>
                                    </p:animEffect>
                                  </p:childTnLst>
                                </p:cTn>
                              </p:par>
                              <p:par>
                                <p:cTn id="79" presetID="10" presetClass="entr" presetSubtype="0" fill="hold" nodeType="withEffect">
                                  <p:stCondLst>
                                    <p:cond delay="0"/>
                                  </p:stCondLst>
                                  <p:childTnLst>
                                    <p:set>
                                      <p:cBhvr>
                                        <p:cTn id="80" dur="1" fill="hold">
                                          <p:stCondLst>
                                            <p:cond delay="0"/>
                                          </p:stCondLst>
                                        </p:cTn>
                                        <p:tgtEl>
                                          <p:spTgt spid="1140"/>
                                        </p:tgtEl>
                                        <p:attrNameLst>
                                          <p:attrName>style.visibility</p:attrName>
                                        </p:attrNameLst>
                                      </p:cBhvr>
                                      <p:to>
                                        <p:strVal val="visible"/>
                                      </p:to>
                                    </p:set>
                                    <p:animEffect transition="in" filter="fade">
                                      <p:cBhvr>
                                        <p:cTn id="81" dur="500"/>
                                        <p:tgtEl>
                                          <p:spTgt spid="1140"/>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109"/>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101"/>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114"/>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137"/>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9" name="圓角矩形 18">
            <a:extLst>
              <a:ext uri="{FF2B5EF4-FFF2-40B4-BE49-F238E27FC236}">
                <a16:creationId xmlns:a16="http://schemas.microsoft.com/office/drawing/2014/main" id="{41D0049C-DB7B-C014-0E83-44D92AB93142}"/>
              </a:ext>
            </a:extLst>
          </p:cNvPr>
          <p:cNvSpPr/>
          <p:nvPr/>
        </p:nvSpPr>
        <p:spPr>
          <a:xfrm>
            <a:off x="1082218" y="2515994"/>
            <a:ext cx="1755650" cy="505373"/>
          </a:xfrm>
          <a:prstGeom prst="roundRect">
            <a:avLst>
              <a:gd name="adj" fmla="val 50000"/>
            </a:avLst>
          </a:prstGeom>
          <a:solidFill>
            <a:srgbClr val="FCD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6" name="圓角矩形 15">
            <a:extLst>
              <a:ext uri="{FF2B5EF4-FFF2-40B4-BE49-F238E27FC236}">
                <a16:creationId xmlns:a16="http://schemas.microsoft.com/office/drawing/2014/main" id="{B5C45B18-6A6C-9E02-9D83-8BEE273A5C44}"/>
              </a:ext>
            </a:extLst>
          </p:cNvPr>
          <p:cNvSpPr/>
          <p:nvPr/>
        </p:nvSpPr>
        <p:spPr>
          <a:xfrm>
            <a:off x="3310630" y="893319"/>
            <a:ext cx="2954192" cy="404823"/>
          </a:xfrm>
          <a:prstGeom prst="roundRect">
            <a:avLst>
              <a:gd name="adj" fmla="val 50000"/>
            </a:avLst>
          </a:prstGeom>
          <a:solidFill>
            <a:srgbClr val="FCD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nvGrpSpPr>
          <p:cNvPr id="11" name="Google Shape;1119;p38">
            <a:extLst>
              <a:ext uri="{FF2B5EF4-FFF2-40B4-BE49-F238E27FC236}">
                <a16:creationId xmlns:a16="http://schemas.microsoft.com/office/drawing/2014/main" id="{3EF19BDB-0490-CDB3-EC75-CBE1FBD108CA}"/>
              </a:ext>
            </a:extLst>
          </p:cNvPr>
          <p:cNvGrpSpPr/>
          <p:nvPr/>
        </p:nvGrpSpPr>
        <p:grpSpPr>
          <a:xfrm>
            <a:off x="6052570" y="2338614"/>
            <a:ext cx="1760435" cy="582567"/>
            <a:chOff x="-465696" y="-57150"/>
            <a:chExt cx="2354015" cy="463550"/>
          </a:xfrm>
        </p:grpSpPr>
        <p:sp>
          <p:nvSpPr>
            <p:cNvPr id="12" name="Google Shape;1120;p38">
              <a:extLst>
                <a:ext uri="{FF2B5EF4-FFF2-40B4-BE49-F238E27FC236}">
                  <a16:creationId xmlns:a16="http://schemas.microsoft.com/office/drawing/2014/main" id="{AB58E745-2DC6-3C69-78C2-DE5766AECB04}"/>
                </a:ext>
              </a:extLst>
            </p:cNvPr>
            <p:cNvSpPr/>
            <p:nvPr/>
          </p:nvSpPr>
          <p:spPr>
            <a:xfrm>
              <a:off x="-465696" y="0"/>
              <a:ext cx="2354015"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 name="Google Shape;1121;p38">
              <a:extLst>
                <a:ext uri="{FF2B5EF4-FFF2-40B4-BE49-F238E27FC236}">
                  <a16:creationId xmlns:a16="http://schemas.microsoft.com/office/drawing/2014/main" id="{209B091B-948B-1EDF-AB45-EC532CB94A24}"/>
                </a:ext>
              </a:extLst>
            </p:cNvPr>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082" name="Google Shape;1082;p3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083" name="Google Shape;1083;p3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84" name="Google Shape;1084;p38"/>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085" name="Google Shape;1085;p3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86" name="Google Shape;1086;p3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87" name="Google Shape;1087;p3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88" name="Google Shape;1088;p38"/>
          <p:cNvSpPr/>
          <p:nvPr/>
        </p:nvSpPr>
        <p:spPr>
          <a:xfrm>
            <a:off x="3296687" y="2228984"/>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89" name="Google Shape;1089;p38"/>
          <p:cNvSpPr txBox="1"/>
          <p:nvPr/>
        </p:nvSpPr>
        <p:spPr>
          <a:xfrm>
            <a:off x="1775100"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二</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報帳流程 01-會辦</a:t>
            </a:r>
            <a:endParaRPr sz="2400" b="1" i="0" u="none" strike="noStrike" cap="none" dirty="0">
              <a:solidFill>
                <a:srgbClr val="191919"/>
              </a:solidFill>
              <a:latin typeface="Microsoft JhengHei"/>
              <a:ea typeface="Microsoft JhengHei"/>
              <a:cs typeface="Microsoft JhengHei"/>
              <a:sym typeface="Microsoft JhengHei"/>
            </a:endParaRPr>
          </a:p>
        </p:txBody>
      </p:sp>
      <p:grpSp>
        <p:nvGrpSpPr>
          <p:cNvPr id="1090" name="Google Shape;1090;p38"/>
          <p:cNvGrpSpPr/>
          <p:nvPr/>
        </p:nvGrpSpPr>
        <p:grpSpPr>
          <a:xfrm>
            <a:off x="3444415" y="1633465"/>
            <a:ext cx="2208845" cy="2209625"/>
            <a:chOff x="5990520" y="2324569"/>
            <a:chExt cx="6306892" cy="6309120"/>
          </a:xfrm>
        </p:grpSpPr>
        <p:sp>
          <p:nvSpPr>
            <p:cNvPr id="1091" name="Google Shape;1091;p38"/>
            <p:cNvSpPr/>
            <p:nvPr/>
          </p:nvSpPr>
          <p:spPr>
            <a:xfrm>
              <a:off x="5990520" y="2324569"/>
              <a:ext cx="6306892" cy="6309120"/>
            </a:xfrm>
            <a:custGeom>
              <a:avLst/>
              <a:gdLst/>
              <a:ahLst/>
              <a:cxnLst/>
              <a:rect l="l" t="t" r="r" b="b"/>
              <a:pathLst>
                <a:path w="6832726" h="6835140" extrusionOk="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092" name="Google Shape;1092;p38"/>
            <p:cNvGrpSpPr/>
            <p:nvPr/>
          </p:nvGrpSpPr>
          <p:grpSpPr>
            <a:xfrm>
              <a:off x="6887947" y="3222856"/>
              <a:ext cx="4512106" cy="4512106"/>
              <a:chOff x="0" y="0"/>
              <a:chExt cx="812800" cy="812800"/>
            </a:xfrm>
          </p:grpSpPr>
          <p:sp>
            <p:nvSpPr>
              <p:cNvPr id="1093" name="Google Shape;109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4" name="Google Shape;1094;p38"/>
              <p:cNvSpPr txBox="1"/>
              <p:nvPr/>
            </p:nvSpPr>
            <p:spPr>
              <a:xfrm>
                <a:off x="76200" y="57150"/>
                <a:ext cx="660400" cy="679450"/>
              </a:xfrm>
              <a:prstGeom prst="rect">
                <a:avLst/>
              </a:prstGeom>
              <a:no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sp>
        <p:nvSpPr>
          <p:cNvPr id="1096" name="Google Shape;1096;p38"/>
          <p:cNvSpPr/>
          <p:nvPr/>
        </p:nvSpPr>
        <p:spPr>
          <a:xfrm>
            <a:off x="4433619" y="1506932"/>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7" name="Google Shape;1097;p38"/>
          <p:cNvSpPr/>
          <p:nvPr/>
        </p:nvSpPr>
        <p:spPr>
          <a:xfrm>
            <a:off x="5528798" y="2569823"/>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9" name="Google Shape;1109;p38"/>
          <p:cNvSpPr txBox="1"/>
          <p:nvPr/>
        </p:nvSpPr>
        <p:spPr>
          <a:xfrm>
            <a:off x="1133160" y="3132425"/>
            <a:ext cx="2065800" cy="400110"/>
          </a:xfrm>
          <a:prstGeom prst="rect">
            <a:avLst/>
          </a:prstGeom>
          <a:noFill/>
          <a:ln>
            <a:noFill/>
          </a:ln>
        </p:spPr>
        <p:txBody>
          <a:bodyPr spcFirstLastPara="1" wrap="square" lIns="0" tIns="0" rIns="0" bIns="0" anchor="t" anchorCtr="0">
            <a:spAutoFit/>
          </a:bodyPr>
          <a:lstStyle/>
          <a:p>
            <a:pPr lvl="0">
              <a:buSzPts val="1200"/>
            </a:pPr>
            <a:r>
              <a:rPr lang="zh-TW" altLang="en-US" sz="1300" dirty="0">
                <a:solidFill>
                  <a:srgbClr val="7F7F7F"/>
                </a:solidFill>
                <a:latin typeface="Microsoft JhengHei"/>
                <a:ea typeface="Microsoft JhengHei"/>
                <a:cs typeface="Microsoft JhengHei"/>
                <a:sym typeface="Microsoft JhengHei"/>
              </a:rPr>
              <a:t>主持人→單位主管→</a:t>
            </a:r>
            <a:r>
              <a:rPr lang="zh-TW" altLang="en-US" sz="1300" dirty="0">
                <a:solidFill>
                  <a:srgbClr val="FF0000"/>
                </a:solidFill>
                <a:latin typeface="Microsoft JhengHei"/>
                <a:ea typeface="Microsoft JhengHei"/>
                <a:cs typeface="Microsoft JhengHei"/>
                <a:sym typeface="Microsoft JhengHei"/>
              </a:rPr>
              <a:t>財產組</a:t>
            </a:r>
            <a:r>
              <a:rPr lang="zh-TW" altLang="en-US" sz="1300" dirty="0">
                <a:solidFill>
                  <a:srgbClr val="7F7F7F"/>
                </a:solidFill>
                <a:latin typeface="Microsoft JhengHei"/>
                <a:ea typeface="Microsoft JhengHei"/>
                <a:cs typeface="Microsoft JhengHei"/>
                <a:sym typeface="Microsoft JhengHei"/>
              </a:rPr>
              <a:t>→主計室→依權責授權代判</a:t>
            </a:r>
            <a:endParaRPr lang="zh-TW" altLang="en-US" sz="1300" dirty="0">
              <a:solidFill>
                <a:srgbClr val="7F7F7F"/>
              </a:solidFill>
            </a:endParaRPr>
          </a:p>
        </p:txBody>
      </p:sp>
      <p:sp>
        <p:nvSpPr>
          <p:cNvPr id="1122" name="Google Shape;1122;p38"/>
          <p:cNvSpPr txBox="1"/>
          <p:nvPr/>
        </p:nvSpPr>
        <p:spPr>
          <a:xfrm>
            <a:off x="1271594" y="2510564"/>
            <a:ext cx="1352256" cy="538589"/>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非消耗物品、研究設備</a:t>
            </a:r>
            <a:endParaRPr sz="1600" b="0" i="0" u="none" strike="noStrike" cap="none" dirty="0">
              <a:solidFill>
                <a:srgbClr val="000000"/>
              </a:solidFill>
              <a:sym typeface="Arial"/>
            </a:endParaRPr>
          </a:p>
        </p:txBody>
      </p:sp>
      <p:sp>
        <p:nvSpPr>
          <p:cNvPr id="1127" name="Google Shape;1127;p38"/>
          <p:cNvSpPr txBox="1"/>
          <p:nvPr/>
        </p:nvSpPr>
        <p:spPr>
          <a:xfrm>
            <a:off x="3917549" y="2468383"/>
            <a:ext cx="1244533" cy="600165"/>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以經費項目分類</a:t>
            </a:r>
            <a:endParaRPr sz="700" b="0" i="0" u="none" strike="noStrike" cap="none" dirty="0">
              <a:solidFill>
                <a:srgbClr val="000000"/>
              </a:solidFill>
              <a:latin typeface="Arial"/>
              <a:ea typeface="Arial"/>
              <a:cs typeface="Arial"/>
              <a:sym typeface="Arial"/>
            </a:endParaRPr>
          </a:p>
        </p:txBody>
      </p:sp>
      <p:sp>
        <p:nvSpPr>
          <p:cNvPr id="1128" name="Google Shape;1128;p38"/>
          <p:cNvSpPr txBox="1"/>
          <p:nvPr/>
        </p:nvSpPr>
        <p:spPr>
          <a:xfrm>
            <a:off x="3151617" y="1311938"/>
            <a:ext cx="3684009" cy="24206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7F7F7F"/>
                </a:solidFill>
                <a:latin typeface="Microsoft JhengHei"/>
                <a:ea typeface="Microsoft JhengHei"/>
                <a:cs typeface="Microsoft JhengHei"/>
                <a:sym typeface="Microsoft JhengHei"/>
              </a:rPr>
              <a:t>主持人→單位主管→主計室→依權責授權代判</a:t>
            </a:r>
            <a:endParaRPr sz="1300" b="0" i="0" u="none" strike="noStrike" cap="none" dirty="0">
              <a:solidFill>
                <a:srgbClr val="7F7F7F"/>
              </a:solidFill>
              <a:sym typeface="Arial"/>
            </a:endParaRPr>
          </a:p>
        </p:txBody>
      </p:sp>
      <p:sp>
        <p:nvSpPr>
          <p:cNvPr id="1139" name="Google Shape;1139;p38"/>
          <p:cNvSpPr txBox="1"/>
          <p:nvPr/>
        </p:nvSpPr>
        <p:spPr>
          <a:xfrm>
            <a:off x="2915370" y="954791"/>
            <a:ext cx="3783537" cy="292368"/>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耗材、雜支、非典藏圖書等</a:t>
            </a:r>
            <a:endParaRPr sz="1600" b="0" i="0" u="none" strike="noStrike" cap="none" dirty="0">
              <a:solidFill>
                <a:srgbClr val="000000"/>
              </a:solidFill>
              <a:sym typeface="Arial"/>
            </a:endParaRPr>
          </a:p>
        </p:txBody>
      </p:sp>
      <p:sp>
        <p:nvSpPr>
          <p:cNvPr id="1144" name="Google Shape;1144;p38"/>
          <p:cNvSpPr/>
          <p:nvPr/>
        </p:nvSpPr>
        <p:spPr>
          <a:xfrm>
            <a:off x="5587370" y="262989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45" name="Google Shape;1145;p38"/>
          <p:cNvSpPr/>
          <p:nvPr/>
        </p:nvSpPr>
        <p:spPr>
          <a:xfrm>
            <a:off x="4490966" y="1564511"/>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46" name="Google Shape;1146;p38"/>
          <p:cNvSpPr/>
          <p:nvPr/>
        </p:nvSpPr>
        <p:spPr>
          <a:xfrm>
            <a:off x="3333957" y="2633284"/>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47" name="Google Shape;1147;p38"/>
          <p:cNvSpPr/>
          <p:nvPr/>
        </p:nvSpPr>
        <p:spPr>
          <a:xfrm>
            <a:off x="3389747" y="269641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 name="Google Shape;1122;p38">
            <a:extLst>
              <a:ext uri="{FF2B5EF4-FFF2-40B4-BE49-F238E27FC236}">
                <a16:creationId xmlns:a16="http://schemas.microsoft.com/office/drawing/2014/main" id="{D18D9568-99AF-EC4E-8615-50119E31EAC9}"/>
              </a:ext>
            </a:extLst>
          </p:cNvPr>
          <p:cNvSpPr txBox="1"/>
          <p:nvPr/>
        </p:nvSpPr>
        <p:spPr>
          <a:xfrm>
            <a:off x="6277053" y="2534865"/>
            <a:ext cx="1330123" cy="265789"/>
          </a:xfrm>
          <a:prstGeom prst="rect">
            <a:avLst/>
          </a:prstGeom>
          <a:noFill/>
          <a:ln>
            <a:noFill/>
          </a:ln>
        </p:spPr>
        <p:txBody>
          <a:bodyPr spcFirstLastPara="1" wrap="square" lIns="45725" tIns="22850" rIns="45725" bIns="22850" anchor="t" anchorCtr="0">
            <a:spAutoFit/>
          </a:bodyPr>
          <a:lstStyle/>
          <a:p>
            <a:pPr lvl="0" algn="ctr">
              <a:buSzPts val="1400"/>
            </a:pPr>
            <a:r>
              <a:rPr lang="zh-TW" altLang="en-US" sz="1600" b="1" dirty="0">
                <a:solidFill>
                  <a:schemeClr val="dk1"/>
                </a:solidFill>
                <a:latin typeface="Microsoft JhengHei"/>
                <a:ea typeface="Microsoft JhengHei"/>
                <a:cs typeface="Microsoft JhengHei"/>
                <a:sym typeface="Microsoft JhengHei"/>
              </a:rPr>
              <a:t>酬勞類費用</a:t>
            </a:r>
            <a:endParaRPr sz="1600" b="0" i="0" u="none" strike="noStrike" cap="none" dirty="0">
              <a:solidFill>
                <a:srgbClr val="000000"/>
              </a:solidFill>
              <a:sym typeface="Arial"/>
            </a:endParaRPr>
          </a:p>
        </p:txBody>
      </p:sp>
      <p:sp>
        <p:nvSpPr>
          <p:cNvPr id="14" name="Google Shape;1123;p38">
            <a:extLst>
              <a:ext uri="{FF2B5EF4-FFF2-40B4-BE49-F238E27FC236}">
                <a16:creationId xmlns:a16="http://schemas.microsoft.com/office/drawing/2014/main" id="{D0D31F82-38B4-2958-1E4D-70A5F2DDAE82}"/>
              </a:ext>
            </a:extLst>
          </p:cNvPr>
          <p:cNvSpPr txBox="1"/>
          <p:nvPr/>
        </p:nvSpPr>
        <p:spPr>
          <a:xfrm>
            <a:off x="6149349" y="3057534"/>
            <a:ext cx="2035137" cy="400110"/>
          </a:xfrm>
          <a:prstGeom prst="rect">
            <a:avLst/>
          </a:prstGeom>
          <a:noFill/>
          <a:ln>
            <a:noFill/>
          </a:ln>
        </p:spPr>
        <p:txBody>
          <a:bodyPr spcFirstLastPara="1" wrap="square" lIns="0" tIns="0" rIns="0" bIns="0" anchor="t" anchorCtr="0">
            <a:spAutoFit/>
          </a:bodyPr>
          <a:lstStyle/>
          <a:p>
            <a:pPr lvl="0">
              <a:buSzPts val="1200"/>
            </a:pPr>
            <a:r>
              <a:rPr lang="zh-TW" sz="1300" b="0" i="0" u="none" strike="noStrike" cap="none" dirty="0">
                <a:solidFill>
                  <a:srgbClr val="7F7F7F"/>
                </a:solidFill>
                <a:latin typeface="Microsoft JhengHei"/>
                <a:ea typeface="Microsoft JhengHei"/>
                <a:cs typeface="Microsoft JhengHei"/>
                <a:sym typeface="Microsoft JhengHei"/>
              </a:rPr>
              <a:t>主持人→單位主管→</a:t>
            </a:r>
            <a:r>
              <a:rPr lang="zh-TW" altLang="en-US" sz="1300" dirty="0">
                <a:solidFill>
                  <a:srgbClr val="FF0000"/>
                </a:solidFill>
                <a:latin typeface="Microsoft JhengHei"/>
                <a:ea typeface="Microsoft JhengHei"/>
                <a:cs typeface="Microsoft JhengHei"/>
                <a:sym typeface="Microsoft JhengHei"/>
              </a:rPr>
              <a:t>出納組</a:t>
            </a:r>
            <a:r>
              <a:rPr lang="zh-TW" sz="1300" b="0" i="0" u="none" strike="noStrike" cap="none" dirty="0">
                <a:solidFill>
                  <a:srgbClr val="7F7F7F"/>
                </a:solidFill>
                <a:latin typeface="Microsoft JhengHei"/>
                <a:ea typeface="Microsoft JhengHei"/>
                <a:cs typeface="Microsoft JhengHei"/>
                <a:sym typeface="Microsoft JhengHei"/>
              </a:rPr>
              <a:t>→主計室→依權責授權代判</a:t>
            </a:r>
            <a:endParaRPr sz="1300" b="0" i="0" u="none" strike="noStrike" cap="none" dirty="0">
              <a:solidFill>
                <a:srgbClr val="7F7F7F"/>
              </a:solidFill>
              <a:sym typeface="Arial"/>
            </a:endParaRPr>
          </a:p>
        </p:txBody>
      </p:sp>
      <p:sp>
        <p:nvSpPr>
          <p:cNvPr id="34" name="投影片編號版面配置區 2">
            <a:extLst>
              <a:ext uri="{FF2B5EF4-FFF2-40B4-BE49-F238E27FC236}">
                <a16:creationId xmlns:a16="http://schemas.microsoft.com/office/drawing/2014/main" id="{78D56883-9695-4E71-9FDE-F379AC8B4075}"/>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88</a:t>
            </a:fld>
            <a:endParaRPr lang="zh-TW" altLang="en-US" sz="1000" dirty="0">
              <a:solidFill>
                <a:schemeClr val="tx1"/>
              </a:solidFill>
            </a:endParaRPr>
          </a:p>
        </p:txBody>
      </p:sp>
    </p:spTree>
    <p:extLst>
      <p:ext uri="{BB962C8B-B14F-4D97-AF65-F5344CB8AC3E}">
        <p14:creationId xmlns:p14="http://schemas.microsoft.com/office/powerpoint/2010/main" val="273361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0"/>
                                        </p:tgtEl>
                                        <p:attrNameLst>
                                          <p:attrName>style.visibility</p:attrName>
                                        </p:attrNameLst>
                                      </p:cBhvr>
                                      <p:to>
                                        <p:strVal val="visible"/>
                                      </p:to>
                                    </p:set>
                                    <p:animEffect transition="in" filter="fade">
                                      <p:cBhvr>
                                        <p:cTn id="7" dur="1000"/>
                                        <p:tgtEl>
                                          <p:spTgt spid="1090"/>
                                        </p:tgtEl>
                                      </p:cBhvr>
                                    </p:animEffect>
                                  </p:childTnLst>
                                </p:cTn>
                              </p:par>
                              <p:par>
                                <p:cTn id="8" presetID="10" presetClass="entr" presetSubtype="0" fill="hold" nodeType="withEffect">
                                  <p:stCondLst>
                                    <p:cond delay="0"/>
                                  </p:stCondLst>
                                  <p:childTnLst>
                                    <p:set>
                                      <p:cBhvr>
                                        <p:cTn id="9" dur="1" fill="hold">
                                          <p:stCondLst>
                                            <p:cond delay="0"/>
                                          </p:stCondLst>
                                        </p:cTn>
                                        <p:tgtEl>
                                          <p:spTgt spid="1096"/>
                                        </p:tgtEl>
                                        <p:attrNameLst>
                                          <p:attrName>style.visibility</p:attrName>
                                        </p:attrNameLst>
                                      </p:cBhvr>
                                      <p:to>
                                        <p:strVal val="visible"/>
                                      </p:to>
                                    </p:set>
                                    <p:animEffect transition="in" filter="fade">
                                      <p:cBhvr>
                                        <p:cTn id="10" dur="1000"/>
                                        <p:tgtEl>
                                          <p:spTgt spid="1096"/>
                                        </p:tgtEl>
                                      </p:cBhvr>
                                    </p:animEffect>
                                  </p:childTnLst>
                                </p:cTn>
                              </p:par>
                              <p:par>
                                <p:cTn id="11" presetID="10" presetClass="entr" presetSubtype="0" fill="hold" nodeType="withEffect">
                                  <p:stCondLst>
                                    <p:cond delay="0"/>
                                  </p:stCondLst>
                                  <p:childTnLst>
                                    <p:set>
                                      <p:cBhvr>
                                        <p:cTn id="12" dur="1" fill="hold">
                                          <p:stCondLst>
                                            <p:cond delay="0"/>
                                          </p:stCondLst>
                                        </p:cTn>
                                        <p:tgtEl>
                                          <p:spTgt spid="1097"/>
                                        </p:tgtEl>
                                        <p:attrNameLst>
                                          <p:attrName>style.visibility</p:attrName>
                                        </p:attrNameLst>
                                      </p:cBhvr>
                                      <p:to>
                                        <p:strVal val="visible"/>
                                      </p:to>
                                    </p:set>
                                    <p:animEffect transition="in" filter="fade">
                                      <p:cBhvr>
                                        <p:cTn id="13" dur="1000"/>
                                        <p:tgtEl>
                                          <p:spTgt spid="1097"/>
                                        </p:tgtEl>
                                      </p:cBhvr>
                                    </p:animEffect>
                                  </p:childTnLst>
                                </p:cTn>
                              </p:par>
                              <p:par>
                                <p:cTn id="14" presetID="10" presetClass="entr" presetSubtype="0" fill="hold" nodeType="withEffect">
                                  <p:stCondLst>
                                    <p:cond delay="0"/>
                                  </p:stCondLst>
                                  <p:childTnLst>
                                    <p:set>
                                      <p:cBhvr>
                                        <p:cTn id="15" dur="1" fill="hold">
                                          <p:stCondLst>
                                            <p:cond delay="0"/>
                                          </p:stCondLst>
                                        </p:cTn>
                                        <p:tgtEl>
                                          <p:spTgt spid="1127"/>
                                        </p:tgtEl>
                                        <p:attrNameLst>
                                          <p:attrName>style.visibility</p:attrName>
                                        </p:attrNameLst>
                                      </p:cBhvr>
                                      <p:to>
                                        <p:strVal val="visible"/>
                                      </p:to>
                                    </p:set>
                                    <p:animEffect transition="in" filter="fade">
                                      <p:cBhvr>
                                        <p:cTn id="16" dur="1000"/>
                                        <p:tgtEl>
                                          <p:spTgt spid="1127"/>
                                        </p:tgtEl>
                                      </p:cBhvr>
                                    </p:animEffect>
                                  </p:childTnLst>
                                </p:cTn>
                              </p:par>
                              <p:par>
                                <p:cTn id="17" presetID="10" presetClass="entr" presetSubtype="0" fill="hold" nodeType="withEffect">
                                  <p:stCondLst>
                                    <p:cond delay="0"/>
                                  </p:stCondLst>
                                  <p:childTnLst>
                                    <p:set>
                                      <p:cBhvr>
                                        <p:cTn id="18" dur="1" fill="hold">
                                          <p:stCondLst>
                                            <p:cond delay="0"/>
                                          </p:stCondLst>
                                        </p:cTn>
                                        <p:tgtEl>
                                          <p:spTgt spid="1144"/>
                                        </p:tgtEl>
                                        <p:attrNameLst>
                                          <p:attrName>style.visibility</p:attrName>
                                        </p:attrNameLst>
                                      </p:cBhvr>
                                      <p:to>
                                        <p:strVal val="visible"/>
                                      </p:to>
                                    </p:set>
                                    <p:animEffect transition="in" filter="fade">
                                      <p:cBhvr>
                                        <p:cTn id="19" dur="1000"/>
                                        <p:tgtEl>
                                          <p:spTgt spid="1144"/>
                                        </p:tgtEl>
                                      </p:cBhvr>
                                    </p:animEffect>
                                  </p:childTnLst>
                                </p:cTn>
                              </p:par>
                              <p:par>
                                <p:cTn id="20" presetID="10" presetClass="entr" presetSubtype="0" fill="hold" nodeType="withEffect">
                                  <p:stCondLst>
                                    <p:cond delay="0"/>
                                  </p:stCondLst>
                                  <p:childTnLst>
                                    <p:set>
                                      <p:cBhvr>
                                        <p:cTn id="21" dur="1" fill="hold">
                                          <p:stCondLst>
                                            <p:cond delay="0"/>
                                          </p:stCondLst>
                                        </p:cTn>
                                        <p:tgtEl>
                                          <p:spTgt spid="1145"/>
                                        </p:tgtEl>
                                        <p:attrNameLst>
                                          <p:attrName>style.visibility</p:attrName>
                                        </p:attrNameLst>
                                      </p:cBhvr>
                                      <p:to>
                                        <p:strVal val="visible"/>
                                      </p:to>
                                    </p:set>
                                    <p:animEffect transition="in" filter="fade">
                                      <p:cBhvr>
                                        <p:cTn id="22" dur="1000"/>
                                        <p:tgtEl>
                                          <p:spTgt spid="1145"/>
                                        </p:tgtEl>
                                      </p:cBhvr>
                                    </p:animEffect>
                                  </p:childTnLst>
                                </p:cTn>
                              </p:par>
                              <p:par>
                                <p:cTn id="23" presetID="10" presetClass="entr" presetSubtype="0" fill="hold" nodeType="withEffect">
                                  <p:stCondLst>
                                    <p:cond delay="0"/>
                                  </p:stCondLst>
                                  <p:childTnLst>
                                    <p:set>
                                      <p:cBhvr>
                                        <p:cTn id="24" dur="1" fill="hold">
                                          <p:stCondLst>
                                            <p:cond delay="0"/>
                                          </p:stCondLst>
                                        </p:cTn>
                                        <p:tgtEl>
                                          <p:spTgt spid="1146"/>
                                        </p:tgtEl>
                                        <p:attrNameLst>
                                          <p:attrName>style.visibility</p:attrName>
                                        </p:attrNameLst>
                                      </p:cBhvr>
                                      <p:to>
                                        <p:strVal val="visible"/>
                                      </p:to>
                                    </p:set>
                                    <p:animEffect transition="in" filter="fade">
                                      <p:cBhvr>
                                        <p:cTn id="25" dur="1000"/>
                                        <p:tgtEl>
                                          <p:spTgt spid="1146"/>
                                        </p:tgtEl>
                                      </p:cBhvr>
                                    </p:animEffect>
                                  </p:childTnLst>
                                </p:cTn>
                              </p:par>
                              <p:par>
                                <p:cTn id="26" presetID="10" presetClass="entr" presetSubtype="0" fill="hold" nodeType="withEffect">
                                  <p:stCondLst>
                                    <p:cond delay="0"/>
                                  </p:stCondLst>
                                  <p:childTnLst>
                                    <p:set>
                                      <p:cBhvr>
                                        <p:cTn id="27" dur="1" fill="hold">
                                          <p:stCondLst>
                                            <p:cond delay="0"/>
                                          </p:stCondLst>
                                        </p:cTn>
                                        <p:tgtEl>
                                          <p:spTgt spid="1147"/>
                                        </p:tgtEl>
                                        <p:attrNameLst>
                                          <p:attrName>style.visibility</p:attrName>
                                        </p:attrNameLst>
                                      </p:cBhvr>
                                      <p:to>
                                        <p:strVal val="visible"/>
                                      </p:to>
                                    </p:set>
                                    <p:animEffect transition="in" filter="fade">
                                      <p:cBhvr>
                                        <p:cTn id="28" dur="1000"/>
                                        <p:tgtEl>
                                          <p:spTgt spid="1147"/>
                                        </p:tgtEl>
                                      </p:cBhvr>
                                    </p:animEffect>
                                  </p:childTnLst>
                                </p:cTn>
                              </p:par>
                              <p:par>
                                <p:cTn id="29" presetID="10" presetClass="entr" presetSubtype="0" fill="hold" nodeType="withEffect">
                                  <p:stCondLst>
                                    <p:cond delay="0"/>
                                  </p:stCondLst>
                                  <p:childTnLst>
                                    <p:set>
                                      <p:cBhvr>
                                        <p:cTn id="30" dur="1" fill="hold">
                                          <p:stCondLst>
                                            <p:cond delay="0"/>
                                          </p:stCondLst>
                                        </p:cTn>
                                        <p:tgtEl>
                                          <p:spTgt spid="1139"/>
                                        </p:tgtEl>
                                        <p:attrNameLst>
                                          <p:attrName>style.visibility</p:attrName>
                                        </p:attrNameLst>
                                      </p:cBhvr>
                                      <p:to>
                                        <p:strVal val="visible"/>
                                      </p:to>
                                    </p:set>
                                    <p:animEffect transition="in" filter="fade">
                                      <p:cBhvr>
                                        <p:cTn id="31" dur="1000"/>
                                        <p:tgtEl>
                                          <p:spTgt spid="1139"/>
                                        </p:tgtEl>
                                      </p:cBhvr>
                                    </p:animEffect>
                                  </p:childTnLst>
                                </p:cTn>
                              </p:par>
                              <p:par>
                                <p:cTn id="32" presetID="10" presetClass="entr" presetSubtype="0" fill="hold" nodeType="withEffect">
                                  <p:stCondLst>
                                    <p:cond delay="0"/>
                                  </p:stCondLst>
                                  <p:childTnLst>
                                    <p:set>
                                      <p:cBhvr>
                                        <p:cTn id="33" dur="1" fill="hold">
                                          <p:stCondLst>
                                            <p:cond delay="0"/>
                                          </p:stCondLst>
                                        </p:cTn>
                                        <p:tgtEl>
                                          <p:spTgt spid="1122"/>
                                        </p:tgtEl>
                                        <p:attrNameLst>
                                          <p:attrName>style.visibility</p:attrName>
                                        </p:attrNameLst>
                                      </p:cBhvr>
                                      <p:to>
                                        <p:strVal val="visible"/>
                                      </p:to>
                                    </p:set>
                                    <p:animEffect transition="in" filter="fade">
                                      <p:cBhvr>
                                        <p:cTn id="34" dur="1000"/>
                                        <p:tgtEl>
                                          <p:spTgt spid="112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0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28"/>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cxnSp>
        <p:nvCxnSpPr>
          <p:cNvPr id="1154" name="Google Shape;1154;p39"/>
          <p:cNvCxnSpPr/>
          <p:nvPr/>
        </p:nvCxnSpPr>
        <p:spPr>
          <a:xfrm rot="10800000" flipH="1">
            <a:off x="6259799" y="2206065"/>
            <a:ext cx="180741" cy="205639"/>
          </a:xfrm>
          <a:prstGeom prst="straightConnector1">
            <a:avLst/>
          </a:prstGeom>
          <a:noFill/>
          <a:ln w="25400" cap="rnd" cmpd="sng">
            <a:solidFill>
              <a:srgbClr val="D8D8D8"/>
            </a:solidFill>
            <a:prstDash val="dot"/>
            <a:round/>
            <a:headEnd type="none" w="sm" len="sm"/>
            <a:tailEnd type="oval" w="lg" len="lg"/>
          </a:ln>
        </p:spPr>
      </p:cxnSp>
      <p:cxnSp>
        <p:nvCxnSpPr>
          <p:cNvPr id="1155" name="Google Shape;1155;p39"/>
          <p:cNvCxnSpPr>
            <a:stCxn id="1156" idx="2"/>
          </p:cNvCxnSpPr>
          <p:nvPr/>
        </p:nvCxnSpPr>
        <p:spPr>
          <a:xfrm rot="10800000">
            <a:off x="2602429" y="2229998"/>
            <a:ext cx="197100" cy="513900"/>
          </a:xfrm>
          <a:prstGeom prst="straightConnector1">
            <a:avLst/>
          </a:prstGeom>
          <a:noFill/>
          <a:ln w="25400" cap="rnd" cmpd="sng">
            <a:solidFill>
              <a:srgbClr val="D8D8D8"/>
            </a:solidFill>
            <a:prstDash val="dot"/>
            <a:round/>
            <a:headEnd type="none" w="sm" len="sm"/>
            <a:tailEnd type="oval" w="lg" len="lg"/>
          </a:ln>
        </p:spPr>
      </p:cxnSp>
      <p:sp>
        <p:nvSpPr>
          <p:cNvPr id="1157" name="Google Shape;1157;p3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158" name="Google Shape;1158;p3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159" name="Google Shape;1159;p39"/>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160" name="Google Shape;1160;p3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161" name="Google Shape;1161;p3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162" name="Google Shape;1162;p3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163" name="Google Shape;1163;p39"/>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二</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報帳流程 02-採購</a:t>
            </a:r>
            <a:endParaRPr sz="2400" b="1" i="0" u="none" strike="noStrike" cap="none" dirty="0">
              <a:solidFill>
                <a:srgbClr val="191919"/>
              </a:solidFill>
              <a:latin typeface="Microsoft JhengHei"/>
              <a:ea typeface="Microsoft JhengHei"/>
              <a:cs typeface="Microsoft JhengHei"/>
              <a:sym typeface="Microsoft JhengHei"/>
            </a:endParaRPr>
          </a:p>
        </p:txBody>
      </p:sp>
      <p:grpSp>
        <p:nvGrpSpPr>
          <p:cNvPr id="1164" name="Google Shape;1164;p39"/>
          <p:cNvGrpSpPr/>
          <p:nvPr/>
        </p:nvGrpSpPr>
        <p:grpSpPr>
          <a:xfrm>
            <a:off x="3444415" y="1633465"/>
            <a:ext cx="2208845" cy="2209625"/>
            <a:chOff x="5990520" y="2324569"/>
            <a:chExt cx="6306892" cy="6309120"/>
          </a:xfrm>
        </p:grpSpPr>
        <p:sp>
          <p:nvSpPr>
            <p:cNvPr id="1165" name="Google Shape;1165;p39"/>
            <p:cNvSpPr/>
            <p:nvPr/>
          </p:nvSpPr>
          <p:spPr>
            <a:xfrm>
              <a:off x="5990520" y="2324569"/>
              <a:ext cx="6306892" cy="6309120"/>
            </a:xfrm>
            <a:custGeom>
              <a:avLst/>
              <a:gdLst/>
              <a:ahLst/>
              <a:cxnLst/>
              <a:rect l="l" t="t" r="r" b="b"/>
              <a:pathLst>
                <a:path w="6832726" h="6835140" extrusionOk="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166" name="Google Shape;1166;p39"/>
            <p:cNvGrpSpPr/>
            <p:nvPr/>
          </p:nvGrpSpPr>
          <p:grpSpPr>
            <a:xfrm>
              <a:off x="6887947" y="3222856"/>
              <a:ext cx="4512106" cy="4512106"/>
              <a:chOff x="0" y="0"/>
              <a:chExt cx="812800" cy="812800"/>
            </a:xfrm>
          </p:grpSpPr>
          <p:sp>
            <p:nvSpPr>
              <p:cNvPr id="1167" name="Google Shape;1167;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68" name="Google Shape;1168;p39"/>
              <p:cNvSpPr txBox="1"/>
              <p:nvPr/>
            </p:nvSpPr>
            <p:spPr>
              <a:xfrm>
                <a:off x="76200" y="57150"/>
                <a:ext cx="660400" cy="679450"/>
              </a:xfrm>
              <a:prstGeom prst="rect">
                <a:avLst/>
              </a:prstGeom>
              <a:no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sp>
        <p:nvSpPr>
          <p:cNvPr id="1169" name="Google Shape;1169;p39"/>
          <p:cNvSpPr/>
          <p:nvPr/>
        </p:nvSpPr>
        <p:spPr>
          <a:xfrm>
            <a:off x="5528798" y="2569823"/>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170" name="Google Shape;1170;p39"/>
          <p:cNvGrpSpPr/>
          <p:nvPr/>
        </p:nvGrpSpPr>
        <p:grpSpPr>
          <a:xfrm>
            <a:off x="282634" y="1145293"/>
            <a:ext cx="1604812" cy="531596"/>
            <a:chOff x="0" y="-38100"/>
            <a:chExt cx="1467458" cy="490583"/>
          </a:xfrm>
        </p:grpSpPr>
        <p:sp>
          <p:nvSpPr>
            <p:cNvPr id="1171" name="Google Shape;1171;p39"/>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72" name="Google Shape;1172;p39"/>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73" name="Google Shape;1173;p39"/>
          <p:cNvSpPr txBox="1"/>
          <p:nvPr/>
        </p:nvSpPr>
        <p:spPr>
          <a:xfrm>
            <a:off x="399925" y="1702425"/>
            <a:ext cx="2382600" cy="5004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zh-TW" sz="1300" b="0" i="0" u="none" strike="noStrike" cap="none" dirty="0">
                <a:solidFill>
                  <a:srgbClr val="231F20"/>
                </a:solidFill>
                <a:latin typeface="Microsoft JhengHei"/>
                <a:ea typeface="Microsoft JhengHei"/>
                <a:cs typeface="Microsoft JhengHei"/>
                <a:sym typeface="Microsoft JhengHei"/>
              </a:rPr>
              <a:t>得逕洽廠商辦理。</a:t>
            </a:r>
            <a:endParaRPr sz="1300" b="0" i="0" u="none" strike="noStrike" cap="none" dirty="0">
              <a:solidFill>
                <a:srgbClr val="231F2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300"/>
              <a:buFont typeface="Arial"/>
              <a:buNone/>
            </a:pPr>
            <a:r>
              <a:rPr lang="zh-TW" sz="1300" b="1" i="0" u="none" strike="noStrike" cap="none" dirty="0">
                <a:solidFill>
                  <a:srgbClr val="FF0000"/>
                </a:solidFill>
                <a:latin typeface="Microsoft JhengHei"/>
                <a:ea typeface="Microsoft JhengHei"/>
                <a:cs typeface="Microsoft JhengHei"/>
                <a:sym typeface="Microsoft JhengHei"/>
              </a:rPr>
              <a:t>不得意圖</a:t>
            </a:r>
            <a:r>
              <a:rPr lang="zh-TW" sz="1300" b="1" i="0" u="none" strike="noStrike" cap="none" dirty="0">
                <a:solidFill>
                  <a:srgbClr val="231F20"/>
                </a:solidFill>
                <a:latin typeface="Microsoft JhengHei"/>
                <a:ea typeface="Microsoft JhengHei"/>
                <a:cs typeface="Microsoft JhengHei"/>
                <a:sym typeface="Microsoft JhengHei"/>
              </a:rPr>
              <a:t>規避法規</a:t>
            </a:r>
            <a:r>
              <a:rPr lang="zh-TW" sz="1300" b="1" i="0" u="none" strike="noStrike" cap="none" dirty="0">
                <a:solidFill>
                  <a:srgbClr val="FF0000"/>
                </a:solidFill>
                <a:latin typeface="Microsoft JhengHei"/>
                <a:ea typeface="Microsoft JhengHei"/>
                <a:cs typeface="Microsoft JhengHei"/>
                <a:sym typeface="Microsoft JhengHei"/>
              </a:rPr>
              <a:t>分批辦理</a:t>
            </a:r>
            <a:r>
              <a:rPr lang="zh-TW" sz="1300" b="0" i="0" u="none" strike="noStrike" cap="none" dirty="0">
                <a:solidFill>
                  <a:srgbClr val="231F20"/>
                </a:solidFill>
                <a:latin typeface="Microsoft JhengHei"/>
                <a:ea typeface="Microsoft JhengHei"/>
                <a:cs typeface="Microsoft JhengHei"/>
                <a:sym typeface="Microsoft JhengHei"/>
              </a:rPr>
              <a:t>。</a:t>
            </a:r>
            <a:endParaRPr sz="800" b="0" i="0" u="none" strike="noStrike" cap="none" dirty="0">
              <a:solidFill>
                <a:srgbClr val="000000"/>
              </a:solidFill>
              <a:latin typeface="Arial"/>
              <a:ea typeface="Arial"/>
              <a:cs typeface="Arial"/>
              <a:sym typeface="Arial"/>
            </a:endParaRPr>
          </a:p>
        </p:txBody>
      </p:sp>
      <p:grpSp>
        <p:nvGrpSpPr>
          <p:cNvPr id="1174" name="Google Shape;1174;p39"/>
          <p:cNvGrpSpPr/>
          <p:nvPr/>
        </p:nvGrpSpPr>
        <p:grpSpPr>
          <a:xfrm rot="5400000">
            <a:off x="2360714" y="2520026"/>
            <a:ext cx="1325372" cy="447743"/>
            <a:chOff x="0" y="-57150"/>
            <a:chExt cx="1624031" cy="463550"/>
          </a:xfrm>
        </p:grpSpPr>
        <p:sp>
          <p:nvSpPr>
            <p:cNvPr id="1175" name="Google Shape;1175;p39"/>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56" name="Google Shape;1156;p39"/>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76" name="Google Shape;1176;p39"/>
          <p:cNvSpPr txBox="1"/>
          <p:nvPr/>
        </p:nvSpPr>
        <p:spPr>
          <a:xfrm>
            <a:off x="2853041" y="2404213"/>
            <a:ext cx="230400" cy="6927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國科會</a:t>
            </a:r>
            <a:endParaRPr sz="700" b="0" i="0" u="none" strike="noStrike" cap="none" dirty="0">
              <a:solidFill>
                <a:srgbClr val="000000"/>
              </a:solidFill>
              <a:latin typeface="Arial"/>
              <a:ea typeface="Arial"/>
              <a:cs typeface="Arial"/>
              <a:sym typeface="Arial"/>
            </a:endParaRPr>
          </a:p>
        </p:txBody>
      </p:sp>
      <p:sp>
        <p:nvSpPr>
          <p:cNvPr id="1177" name="Google Shape;1177;p39"/>
          <p:cNvSpPr txBox="1"/>
          <p:nvPr/>
        </p:nvSpPr>
        <p:spPr>
          <a:xfrm>
            <a:off x="124921" y="1368916"/>
            <a:ext cx="1685100"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altLang="zh-TW" b="1" i="0" u="none" strike="noStrike" cap="none" dirty="0">
                <a:solidFill>
                  <a:schemeClr val="dk1"/>
                </a:solidFill>
                <a:latin typeface="Microsoft JhengHei"/>
                <a:ea typeface="Microsoft JhengHei"/>
                <a:cs typeface="Microsoft JhengHei"/>
                <a:sym typeface="Microsoft JhengHei"/>
              </a:rPr>
              <a:t>15</a:t>
            </a:r>
            <a:r>
              <a:rPr lang="zh-TW" b="1" i="0" u="none" strike="noStrike" cap="none" dirty="0">
                <a:solidFill>
                  <a:schemeClr val="dk1"/>
                </a:solidFill>
                <a:latin typeface="Microsoft JhengHei"/>
                <a:ea typeface="Microsoft JhengHei"/>
                <a:cs typeface="Microsoft JhengHei"/>
                <a:sym typeface="Microsoft JhengHei"/>
              </a:rPr>
              <a:t>萬元以下</a:t>
            </a:r>
            <a:endParaRPr b="0" i="0" u="none" strike="noStrike" cap="none" dirty="0">
              <a:solidFill>
                <a:srgbClr val="000000"/>
              </a:solidFill>
              <a:sym typeface="Arial"/>
            </a:endParaRPr>
          </a:p>
        </p:txBody>
      </p:sp>
      <p:grpSp>
        <p:nvGrpSpPr>
          <p:cNvPr id="1178" name="Google Shape;1178;p39"/>
          <p:cNvGrpSpPr/>
          <p:nvPr/>
        </p:nvGrpSpPr>
        <p:grpSpPr>
          <a:xfrm rot="5400000">
            <a:off x="5378982" y="2520026"/>
            <a:ext cx="1325372" cy="447743"/>
            <a:chOff x="0" y="-57150"/>
            <a:chExt cx="1624031" cy="463550"/>
          </a:xfrm>
        </p:grpSpPr>
        <p:sp>
          <p:nvSpPr>
            <p:cNvPr id="1179" name="Google Shape;1179;p39"/>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80" name="Google Shape;1180;p39"/>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81" name="Google Shape;1181;p39"/>
          <p:cNvSpPr txBox="1"/>
          <p:nvPr/>
        </p:nvSpPr>
        <p:spPr>
          <a:xfrm>
            <a:off x="3917549" y="2468383"/>
            <a:ext cx="1244533" cy="600165"/>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以經費額度分類</a:t>
            </a:r>
            <a:endParaRPr sz="700" b="0" i="0" u="none" strike="noStrike" cap="none" dirty="0">
              <a:solidFill>
                <a:srgbClr val="000000"/>
              </a:solidFill>
              <a:latin typeface="Arial"/>
              <a:ea typeface="Arial"/>
              <a:cs typeface="Arial"/>
              <a:sym typeface="Arial"/>
            </a:endParaRPr>
          </a:p>
        </p:txBody>
      </p:sp>
      <p:cxnSp>
        <p:nvCxnSpPr>
          <p:cNvPr id="1182" name="Google Shape;1182;p39"/>
          <p:cNvCxnSpPr/>
          <p:nvPr/>
        </p:nvCxnSpPr>
        <p:spPr>
          <a:xfrm flipH="1">
            <a:off x="2474259" y="2835450"/>
            <a:ext cx="265316" cy="302650"/>
          </a:xfrm>
          <a:prstGeom prst="straightConnector1">
            <a:avLst/>
          </a:prstGeom>
          <a:noFill/>
          <a:ln w="25400" cap="rnd" cmpd="sng">
            <a:solidFill>
              <a:srgbClr val="D8D8D8"/>
            </a:solidFill>
            <a:prstDash val="dot"/>
            <a:round/>
            <a:headEnd type="none" w="sm" len="sm"/>
            <a:tailEnd type="oval" w="lg" len="lg"/>
          </a:ln>
        </p:spPr>
      </p:cxnSp>
      <p:cxnSp>
        <p:nvCxnSpPr>
          <p:cNvPr id="1183" name="Google Shape;1183;p39"/>
          <p:cNvCxnSpPr/>
          <p:nvPr/>
        </p:nvCxnSpPr>
        <p:spPr>
          <a:xfrm>
            <a:off x="6248598" y="3140366"/>
            <a:ext cx="230469" cy="184666"/>
          </a:xfrm>
          <a:prstGeom prst="straightConnector1">
            <a:avLst/>
          </a:prstGeom>
          <a:noFill/>
          <a:ln w="25400" cap="rnd" cmpd="sng">
            <a:solidFill>
              <a:srgbClr val="D8D8D8"/>
            </a:solidFill>
            <a:prstDash val="dot"/>
            <a:round/>
            <a:headEnd type="none" w="sm" len="sm"/>
            <a:tailEnd type="oval" w="lg" len="lg"/>
          </a:ln>
        </p:spPr>
      </p:cxnSp>
      <p:sp>
        <p:nvSpPr>
          <p:cNvPr id="1184" name="Google Shape;1184;p39"/>
          <p:cNvSpPr/>
          <p:nvPr/>
        </p:nvSpPr>
        <p:spPr>
          <a:xfrm>
            <a:off x="5587370" y="262989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85" name="Google Shape;1185;p39"/>
          <p:cNvSpPr/>
          <p:nvPr/>
        </p:nvSpPr>
        <p:spPr>
          <a:xfrm>
            <a:off x="3333957" y="2633284"/>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86" name="Google Shape;1186;p39"/>
          <p:cNvSpPr/>
          <p:nvPr/>
        </p:nvSpPr>
        <p:spPr>
          <a:xfrm>
            <a:off x="3389747" y="269641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1187" name="Google Shape;1187;p39"/>
          <p:cNvGrpSpPr/>
          <p:nvPr/>
        </p:nvGrpSpPr>
        <p:grpSpPr>
          <a:xfrm>
            <a:off x="282634" y="2947867"/>
            <a:ext cx="1604812" cy="531596"/>
            <a:chOff x="0" y="-38100"/>
            <a:chExt cx="1467458" cy="490583"/>
          </a:xfrm>
        </p:grpSpPr>
        <p:sp>
          <p:nvSpPr>
            <p:cNvPr id="1188" name="Google Shape;1188;p39"/>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89" name="Google Shape;1189;p39"/>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90" name="Google Shape;1190;p39"/>
          <p:cNvSpPr txBox="1"/>
          <p:nvPr/>
        </p:nvSpPr>
        <p:spPr>
          <a:xfrm>
            <a:off x="245675" y="3528150"/>
            <a:ext cx="4151400" cy="1154162"/>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zh-TW" b="0" i="0" u="none" strike="noStrike" cap="none" dirty="0">
                <a:solidFill>
                  <a:srgbClr val="FF00FF"/>
                </a:solidFill>
                <a:latin typeface="Microsoft JhengHei"/>
                <a:ea typeface="Microsoft JhengHei"/>
                <a:cs typeface="Microsoft JhengHei"/>
                <a:sym typeface="Microsoft JhengHei"/>
              </a:rPr>
              <a:t>  需先請購</a:t>
            </a:r>
            <a:endParaRPr b="0" i="0" u="none" strike="noStrike" cap="none" dirty="0">
              <a:solidFill>
                <a:srgbClr val="FF00FF"/>
              </a:solidFill>
              <a:latin typeface="Microsoft JhengHei"/>
              <a:ea typeface="Microsoft JhengHei"/>
              <a:cs typeface="Microsoft JhengHei"/>
              <a:sym typeface="Microsoft JhengHei"/>
            </a:endParaRPr>
          </a:p>
          <a:p>
            <a:pPr lvl="0">
              <a:lnSpc>
                <a:spcPct val="150000"/>
              </a:lnSpc>
              <a:buSzPts val="1200"/>
            </a:pPr>
            <a:r>
              <a:rPr lang="zh-TW" sz="1200" b="0" i="0" u="none" strike="noStrike" cap="none" dirty="0">
                <a:solidFill>
                  <a:srgbClr val="231F20"/>
                </a:solidFill>
                <a:latin typeface="Microsoft JhengHei"/>
                <a:ea typeface="Microsoft JhengHei"/>
                <a:cs typeface="Microsoft JhengHei"/>
                <a:sym typeface="Microsoft JhengHei"/>
              </a:rPr>
              <a:t>  A.應事前填寫</a:t>
            </a:r>
            <a:r>
              <a:rPr lang="zh-TW" altLang="zh-TW" sz="1200" u="sng" dirty="0">
                <a:solidFill>
                  <a:schemeClr val="hlink"/>
                </a:solidFill>
                <a:latin typeface="Microsoft JhengHei"/>
                <a:ea typeface="Microsoft JhengHei"/>
                <a:cs typeface="Microsoft JhengHei"/>
                <a:sym typeface="Microsoft JhengHei"/>
                <a:hlinkClick r:id="rId5"/>
              </a:rPr>
              <a:t>科研採購請購單</a:t>
            </a:r>
            <a:r>
              <a:rPr lang="zh-TW" sz="1200" b="0" i="0" u="none" strike="noStrike" cap="none" dirty="0">
                <a:solidFill>
                  <a:srgbClr val="231F20"/>
                </a:solidFill>
                <a:latin typeface="Microsoft JhengHei"/>
                <a:ea typeface="Microsoft JhengHei"/>
                <a:cs typeface="Microsoft JhengHei"/>
                <a:sym typeface="Microsoft JhengHei"/>
              </a:rPr>
              <a:t>，視</a:t>
            </a:r>
            <a:r>
              <a:rPr lang="zh-TW" sz="1200" b="0" i="0" u="none" strike="noStrike" cap="none" dirty="0">
                <a:solidFill>
                  <a:srgbClr val="FF00FF"/>
                </a:solidFill>
                <a:latin typeface="Microsoft JhengHei"/>
                <a:ea typeface="Microsoft JhengHei"/>
                <a:cs typeface="Microsoft JhengHei"/>
                <a:sym typeface="Microsoft JhengHei"/>
              </a:rPr>
              <a:t>採購金額</a:t>
            </a:r>
            <a:r>
              <a:rPr lang="zh-TW" sz="1200" b="0" i="0" u="none" strike="noStrike" cap="none" dirty="0">
                <a:solidFill>
                  <a:srgbClr val="231F20"/>
                </a:solidFill>
                <a:latin typeface="Microsoft JhengHei"/>
                <a:ea typeface="Microsoft JhengHei"/>
                <a:cs typeface="Microsoft JhengHei"/>
                <a:sym typeface="Microsoft JhengHei"/>
              </a:rPr>
              <a:t>決定</a:t>
            </a:r>
            <a:r>
              <a:rPr lang="zh-TW" sz="1200" b="0" i="0" u="none" strike="noStrike" cap="none" dirty="0">
                <a:solidFill>
                  <a:srgbClr val="9900FF"/>
                </a:solidFill>
                <a:latin typeface="Microsoft JhengHei"/>
                <a:ea typeface="Microsoft JhengHei"/>
                <a:cs typeface="Microsoft JhengHei"/>
                <a:sym typeface="Microsoft JhengHei"/>
              </a:rPr>
              <a:t>採購單位</a:t>
            </a:r>
            <a:r>
              <a:rPr lang="zh-TW" sz="1200" b="0" i="0" u="none" strike="noStrike" cap="none" dirty="0">
                <a:solidFill>
                  <a:srgbClr val="231F20"/>
                </a:solidFill>
                <a:latin typeface="Microsoft JhengHei"/>
                <a:ea typeface="Microsoft JhengHei"/>
                <a:cs typeface="Microsoft JhengHei"/>
                <a:sym typeface="Microsoft JhengHei"/>
              </a:rPr>
              <a:t>。</a:t>
            </a:r>
            <a:endParaRPr sz="7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231F20"/>
                </a:solidFill>
                <a:latin typeface="Microsoft JhengHei"/>
                <a:ea typeface="Microsoft JhengHei"/>
                <a:cs typeface="Microsoft JhengHei"/>
                <a:sym typeface="Microsoft JhengHei"/>
              </a:rPr>
              <a:t>  B.採購流程及應辦理事項依本校</a:t>
            </a:r>
            <a:r>
              <a:rPr lang="zh-TW" sz="1200" b="0" i="0" u="none" strike="noStrike" cap="none" dirty="0">
                <a:solidFill>
                  <a:srgbClr val="FF00FF"/>
                </a:solidFill>
                <a:latin typeface="Microsoft JhengHei"/>
                <a:ea typeface="Microsoft JhengHei"/>
                <a:cs typeface="Microsoft JhengHei"/>
                <a:sym typeface="Microsoft JhengHei"/>
              </a:rPr>
              <a:t>科研採購作業要點</a:t>
            </a:r>
            <a:r>
              <a:rPr lang="zh-TW" sz="1200" b="0" i="0" u="none" strike="noStrike" cap="none" dirty="0">
                <a:solidFill>
                  <a:srgbClr val="231F20"/>
                </a:solidFill>
                <a:latin typeface="Microsoft JhengHei"/>
                <a:ea typeface="Microsoft JhengHei"/>
                <a:cs typeface="Microsoft JhengHei"/>
                <a:sym typeface="Microsoft JhengHei"/>
              </a:rPr>
              <a:t>辦理。</a:t>
            </a:r>
            <a:endParaRPr sz="7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231F20"/>
                </a:solidFill>
                <a:latin typeface="Microsoft JhengHei"/>
                <a:ea typeface="Microsoft JhengHei"/>
                <a:cs typeface="Microsoft JhengHei"/>
                <a:sym typeface="Microsoft JhengHei"/>
              </a:rPr>
              <a:t>  C.由</a:t>
            </a:r>
            <a:r>
              <a:rPr lang="zh-TW" sz="1200" b="0" i="0" u="none" strike="noStrike" cap="none" dirty="0">
                <a:solidFill>
                  <a:srgbClr val="9900FF"/>
                </a:solidFill>
                <a:latin typeface="Microsoft JhengHei"/>
                <a:ea typeface="Microsoft JhengHei"/>
                <a:cs typeface="Microsoft JhengHei"/>
                <a:sym typeface="Microsoft JhengHei"/>
              </a:rPr>
              <a:t>採購單位</a:t>
            </a:r>
            <a:r>
              <a:rPr lang="zh-TW" sz="1200" b="0" i="0" u="none" strike="noStrike" cap="none" dirty="0">
                <a:solidFill>
                  <a:srgbClr val="231F20"/>
                </a:solidFill>
                <a:latin typeface="Microsoft JhengHei"/>
                <a:ea typeface="Microsoft JhengHei"/>
                <a:cs typeface="Microsoft JhengHei"/>
                <a:sym typeface="Microsoft JhengHei"/>
              </a:rPr>
              <a:t>辦理經費結報。</a:t>
            </a:r>
            <a:endParaRPr sz="1200" b="0" i="0" u="none" strike="noStrike" cap="none" dirty="0">
              <a:solidFill>
                <a:srgbClr val="231F20"/>
              </a:solidFill>
              <a:latin typeface="Microsoft JhengHei"/>
              <a:ea typeface="Microsoft JhengHei"/>
              <a:cs typeface="Microsoft JhengHei"/>
              <a:sym typeface="Microsoft JhengHei"/>
            </a:endParaRPr>
          </a:p>
        </p:txBody>
      </p:sp>
      <p:sp>
        <p:nvSpPr>
          <p:cNvPr id="1191" name="Google Shape;1191;p39"/>
          <p:cNvSpPr txBox="1"/>
          <p:nvPr/>
        </p:nvSpPr>
        <p:spPr>
          <a:xfrm>
            <a:off x="89969" y="3175124"/>
            <a:ext cx="1685100"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altLang="en-US" b="1" i="0" u="none" strike="noStrike" cap="none" dirty="0">
                <a:solidFill>
                  <a:schemeClr val="dk1"/>
                </a:solidFill>
                <a:latin typeface="Microsoft JhengHei"/>
                <a:ea typeface="Microsoft JhengHei"/>
                <a:cs typeface="Microsoft JhengHei"/>
                <a:sym typeface="Microsoft JhengHei"/>
              </a:rPr>
              <a:t>逾</a:t>
            </a:r>
            <a:r>
              <a:rPr lang="en-US" altLang="zh-TW" b="1" i="0" u="none" strike="noStrike" cap="none" dirty="0">
                <a:solidFill>
                  <a:schemeClr val="dk1"/>
                </a:solidFill>
                <a:latin typeface="Microsoft JhengHei"/>
                <a:ea typeface="Microsoft JhengHei"/>
                <a:cs typeface="Microsoft JhengHei"/>
                <a:sym typeface="Microsoft JhengHei"/>
              </a:rPr>
              <a:t>15</a:t>
            </a:r>
            <a:r>
              <a:rPr lang="zh-TW" b="1" i="0" u="none" strike="noStrike" cap="none" dirty="0">
                <a:solidFill>
                  <a:schemeClr val="dk1"/>
                </a:solidFill>
                <a:latin typeface="Microsoft JhengHei"/>
                <a:ea typeface="Microsoft JhengHei"/>
                <a:cs typeface="Microsoft JhengHei"/>
                <a:sym typeface="Microsoft JhengHei"/>
              </a:rPr>
              <a:t>萬元</a:t>
            </a:r>
            <a:endParaRPr b="0" i="0" u="none" strike="noStrike" cap="none" dirty="0">
              <a:solidFill>
                <a:srgbClr val="000000"/>
              </a:solidFill>
              <a:sym typeface="Arial"/>
            </a:endParaRPr>
          </a:p>
        </p:txBody>
      </p:sp>
      <p:grpSp>
        <p:nvGrpSpPr>
          <p:cNvPr id="1192" name="Google Shape;1192;p39"/>
          <p:cNvGrpSpPr/>
          <p:nvPr/>
        </p:nvGrpSpPr>
        <p:grpSpPr>
          <a:xfrm>
            <a:off x="6462856" y="1107315"/>
            <a:ext cx="1604847" cy="531575"/>
            <a:chOff x="0" y="-38100"/>
            <a:chExt cx="1467458" cy="490583"/>
          </a:xfrm>
        </p:grpSpPr>
        <p:sp>
          <p:nvSpPr>
            <p:cNvPr id="1193" name="Google Shape;1193;p39"/>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94" name="Google Shape;1194;p39"/>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95" name="Google Shape;1195;p39"/>
          <p:cNvSpPr txBox="1"/>
          <p:nvPr/>
        </p:nvSpPr>
        <p:spPr>
          <a:xfrm>
            <a:off x="6495740" y="1680686"/>
            <a:ext cx="2419800" cy="5004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zh-TW" sz="1300" b="0" i="0" u="none" strike="noStrike" cap="none" dirty="0">
                <a:solidFill>
                  <a:srgbClr val="231F20"/>
                </a:solidFill>
                <a:latin typeface="Microsoft JhengHei"/>
                <a:ea typeface="Microsoft JhengHei"/>
                <a:cs typeface="Microsoft JhengHei"/>
                <a:sym typeface="Microsoft JhengHei"/>
              </a:rPr>
              <a:t>得逕洽廠商辦理。</a:t>
            </a:r>
            <a:endParaRPr sz="13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zh-TW" sz="1300" b="1" i="0" u="none" strike="noStrike" cap="none" dirty="0">
                <a:solidFill>
                  <a:srgbClr val="FF0000"/>
                </a:solidFill>
                <a:latin typeface="Microsoft JhengHei"/>
                <a:ea typeface="Microsoft JhengHei"/>
                <a:cs typeface="Microsoft JhengHei"/>
                <a:sym typeface="Microsoft JhengHei"/>
              </a:rPr>
              <a:t>不得意圖</a:t>
            </a:r>
            <a:r>
              <a:rPr lang="zh-TW" sz="1300" b="1" i="0" u="none" strike="noStrike" cap="none" dirty="0">
                <a:solidFill>
                  <a:srgbClr val="231F20"/>
                </a:solidFill>
                <a:latin typeface="Microsoft JhengHei"/>
                <a:ea typeface="Microsoft JhengHei"/>
                <a:cs typeface="Microsoft JhengHei"/>
                <a:sym typeface="Microsoft JhengHei"/>
              </a:rPr>
              <a:t>規避法規</a:t>
            </a:r>
            <a:r>
              <a:rPr lang="zh-TW" sz="1300" b="1" i="0" u="none" strike="noStrike" cap="none" dirty="0">
                <a:solidFill>
                  <a:srgbClr val="FF0000"/>
                </a:solidFill>
                <a:latin typeface="Microsoft JhengHei"/>
                <a:ea typeface="Microsoft JhengHei"/>
                <a:cs typeface="Microsoft JhengHei"/>
                <a:sym typeface="Microsoft JhengHei"/>
              </a:rPr>
              <a:t>分批辦理</a:t>
            </a:r>
            <a:r>
              <a:rPr lang="zh-TW" sz="1300" b="1" i="0" u="none" strike="noStrike" cap="none" dirty="0">
                <a:solidFill>
                  <a:srgbClr val="231F20"/>
                </a:solidFill>
                <a:latin typeface="Microsoft JhengHei"/>
                <a:ea typeface="Microsoft JhengHei"/>
                <a:cs typeface="Microsoft JhengHei"/>
                <a:sym typeface="Microsoft JhengHei"/>
              </a:rPr>
              <a:t>。</a:t>
            </a:r>
            <a:endParaRPr sz="1300" b="0" i="0" u="none" strike="noStrike" cap="none" dirty="0">
              <a:solidFill>
                <a:srgbClr val="231F20"/>
              </a:solidFill>
              <a:latin typeface="Microsoft JhengHei"/>
              <a:ea typeface="Microsoft JhengHei"/>
              <a:cs typeface="Microsoft JhengHei"/>
              <a:sym typeface="Microsoft JhengHei"/>
            </a:endParaRPr>
          </a:p>
        </p:txBody>
      </p:sp>
      <p:sp>
        <p:nvSpPr>
          <p:cNvPr id="1196" name="Google Shape;1196;p39"/>
          <p:cNvSpPr txBox="1"/>
          <p:nvPr/>
        </p:nvSpPr>
        <p:spPr>
          <a:xfrm>
            <a:off x="6292087" y="1321075"/>
            <a:ext cx="168515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15萬元以下</a:t>
            </a:r>
            <a:endParaRPr b="0" i="0" u="none" strike="noStrike" cap="none" dirty="0">
              <a:solidFill>
                <a:srgbClr val="000000"/>
              </a:solidFill>
              <a:sym typeface="Arial"/>
            </a:endParaRPr>
          </a:p>
        </p:txBody>
      </p:sp>
      <p:grpSp>
        <p:nvGrpSpPr>
          <p:cNvPr id="1197" name="Google Shape;1197;p39"/>
          <p:cNvGrpSpPr/>
          <p:nvPr/>
        </p:nvGrpSpPr>
        <p:grpSpPr>
          <a:xfrm>
            <a:off x="6495505" y="3009183"/>
            <a:ext cx="1610452" cy="531485"/>
            <a:chOff x="-4984" y="264699"/>
            <a:chExt cx="1472584" cy="490500"/>
          </a:xfrm>
        </p:grpSpPr>
        <p:sp>
          <p:nvSpPr>
            <p:cNvPr id="1198" name="Google Shape;1198;p39"/>
            <p:cNvSpPr/>
            <p:nvPr/>
          </p:nvSpPr>
          <p:spPr>
            <a:xfrm>
              <a:off x="-4984" y="327122"/>
              <a:ext cx="1170298"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99" name="Google Shape;1199;p39"/>
            <p:cNvSpPr txBox="1"/>
            <p:nvPr/>
          </p:nvSpPr>
          <p:spPr>
            <a:xfrm>
              <a:off x="0" y="264699"/>
              <a:ext cx="1467600" cy="490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200" name="Google Shape;1200;p39"/>
          <p:cNvSpPr txBox="1"/>
          <p:nvPr/>
        </p:nvSpPr>
        <p:spPr>
          <a:xfrm>
            <a:off x="6248600" y="3479475"/>
            <a:ext cx="2848500" cy="1154162"/>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zh-TW" b="0" i="0" u="none" strike="noStrike" cap="none" dirty="0">
                <a:solidFill>
                  <a:srgbClr val="FF00FF"/>
                </a:solidFill>
                <a:latin typeface="Microsoft JhengHei"/>
                <a:ea typeface="Microsoft JhengHei"/>
                <a:cs typeface="Microsoft JhengHei"/>
                <a:sym typeface="Microsoft JhengHei"/>
              </a:rPr>
              <a:t>  需先請購</a:t>
            </a:r>
            <a:endParaRPr b="0" i="0" u="none" strike="noStrike" cap="none" dirty="0">
              <a:solidFill>
                <a:srgbClr val="000000"/>
              </a:solidFill>
              <a:sym typeface="Arial"/>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231F20"/>
                </a:solidFill>
                <a:latin typeface="Microsoft JhengHei"/>
                <a:ea typeface="Microsoft JhengHei"/>
                <a:cs typeface="Microsoft JhengHei"/>
                <a:sym typeface="Microsoft JhengHei"/>
              </a:rPr>
              <a:t>  Ａ.流程：主持人→單位主管→</a:t>
            </a:r>
            <a:r>
              <a:rPr lang="zh-TW" altLang="en-US" sz="1200" b="0" i="0" u="none" strike="noStrike" cap="none" dirty="0">
                <a:solidFill>
                  <a:srgbClr val="FF0000"/>
                </a:solidFill>
                <a:latin typeface="Microsoft JhengHei"/>
                <a:ea typeface="Microsoft JhengHei"/>
                <a:cs typeface="Microsoft JhengHei"/>
                <a:sym typeface="Microsoft JhengHei"/>
              </a:rPr>
              <a:t>總務處</a:t>
            </a:r>
            <a:r>
              <a:rPr lang="zh-TW" sz="1200" b="0" i="0" u="none" strike="noStrike" cap="none" dirty="0">
                <a:solidFill>
                  <a:srgbClr val="231F20"/>
                </a:solidFill>
                <a:latin typeface="Microsoft JhengHei"/>
                <a:ea typeface="Microsoft JhengHei"/>
                <a:cs typeface="Microsoft JhengHei"/>
                <a:sym typeface="Microsoft JhengHei"/>
              </a:rPr>
              <a:t>→   </a:t>
            </a:r>
            <a:endParaRPr sz="1200" b="0" i="0" u="none" strike="noStrike" cap="none" dirty="0">
              <a:solidFill>
                <a:srgbClr val="231F2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231F20"/>
                </a:solidFill>
                <a:latin typeface="Microsoft JhengHei"/>
                <a:ea typeface="Microsoft JhengHei"/>
                <a:cs typeface="Microsoft JhengHei"/>
                <a:sym typeface="Microsoft JhengHei"/>
              </a:rPr>
              <a:t>                   主計室→校長</a:t>
            </a:r>
            <a:endParaRPr sz="7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231F20"/>
                </a:solidFill>
                <a:latin typeface="Microsoft JhengHei"/>
                <a:ea typeface="Microsoft JhengHei"/>
                <a:cs typeface="Microsoft JhengHei"/>
                <a:sym typeface="Microsoft JhengHei"/>
              </a:rPr>
              <a:t>  B.由</a:t>
            </a:r>
            <a:r>
              <a:rPr lang="zh-TW" altLang="en-US" sz="1200" b="0" i="0" u="none" strike="noStrike" cap="none" dirty="0">
                <a:solidFill>
                  <a:srgbClr val="9900FF"/>
                </a:solidFill>
                <a:latin typeface="Microsoft JhengHei"/>
                <a:ea typeface="Microsoft JhengHei"/>
                <a:cs typeface="Microsoft JhengHei"/>
                <a:sym typeface="Microsoft JhengHei"/>
              </a:rPr>
              <a:t>總務處</a:t>
            </a:r>
            <a:r>
              <a:rPr lang="zh-TW" sz="1200" b="0" i="0" u="none" strike="noStrike" cap="none" dirty="0">
                <a:solidFill>
                  <a:srgbClr val="231F20"/>
                </a:solidFill>
                <a:latin typeface="Microsoft JhengHei"/>
                <a:ea typeface="Microsoft JhengHei"/>
                <a:cs typeface="Microsoft JhengHei"/>
                <a:sym typeface="Microsoft JhengHei"/>
              </a:rPr>
              <a:t>辦理採購及結報作業。</a:t>
            </a:r>
            <a:endParaRPr sz="700" b="0" i="0" u="none" strike="noStrike" cap="none" dirty="0">
              <a:solidFill>
                <a:srgbClr val="000000"/>
              </a:solidFill>
              <a:latin typeface="Arial"/>
              <a:ea typeface="Arial"/>
              <a:cs typeface="Arial"/>
              <a:sym typeface="Arial"/>
            </a:endParaRPr>
          </a:p>
        </p:txBody>
      </p:sp>
      <p:sp>
        <p:nvSpPr>
          <p:cNvPr id="1201" name="Google Shape;1201;p39"/>
          <p:cNvSpPr txBox="1"/>
          <p:nvPr/>
        </p:nvSpPr>
        <p:spPr>
          <a:xfrm>
            <a:off x="6278183" y="3119864"/>
            <a:ext cx="1685100"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altLang="en-US" b="1" i="0" u="none" strike="noStrike" cap="none" dirty="0">
                <a:solidFill>
                  <a:schemeClr val="dk1"/>
                </a:solidFill>
                <a:latin typeface="Microsoft JhengHei"/>
                <a:ea typeface="Microsoft JhengHei"/>
                <a:cs typeface="Microsoft JhengHei"/>
                <a:sym typeface="Microsoft JhengHei"/>
              </a:rPr>
              <a:t>逾</a:t>
            </a:r>
            <a:r>
              <a:rPr lang="zh-TW" b="1" i="0" u="none" strike="noStrike" cap="none" dirty="0">
                <a:solidFill>
                  <a:schemeClr val="dk1"/>
                </a:solidFill>
                <a:latin typeface="Microsoft JhengHei"/>
                <a:ea typeface="Microsoft JhengHei"/>
                <a:cs typeface="Microsoft JhengHei"/>
                <a:sym typeface="Microsoft JhengHei"/>
              </a:rPr>
              <a:t>15萬元</a:t>
            </a:r>
            <a:endParaRPr b="0" i="0" u="none" strike="noStrike" cap="none" dirty="0">
              <a:solidFill>
                <a:srgbClr val="000000"/>
              </a:solidFill>
              <a:sym typeface="Arial"/>
            </a:endParaRPr>
          </a:p>
        </p:txBody>
      </p:sp>
      <p:sp>
        <p:nvSpPr>
          <p:cNvPr id="1202" name="Google Shape;1202;p39"/>
          <p:cNvSpPr txBox="1"/>
          <p:nvPr/>
        </p:nvSpPr>
        <p:spPr>
          <a:xfrm>
            <a:off x="1368561" y="3530487"/>
            <a:ext cx="2189698" cy="240066"/>
          </a:xfrm>
          <a:prstGeom prst="rect">
            <a:avLst/>
          </a:prstGeom>
          <a:noFill/>
          <a:ln>
            <a:noFill/>
          </a:ln>
        </p:spPr>
        <p:txBody>
          <a:bodyPr spcFirstLastPara="1" wrap="square" lIns="0" tIns="0" rIns="0" bIns="0" anchor="t" anchorCtr="0">
            <a:spAutoFit/>
          </a:bodyPr>
          <a:lstStyle/>
          <a:p>
            <a:pPr marL="88900" lvl="1">
              <a:lnSpc>
                <a:spcPct val="120000"/>
              </a:lnSpc>
              <a:buSzPts val="1300"/>
            </a:pPr>
            <a:r>
              <a:rPr lang="zh-TW" sz="1300" b="0" i="0" u="none" strike="noStrike" cap="none" dirty="0">
                <a:solidFill>
                  <a:srgbClr val="FF0000"/>
                </a:solidFill>
                <a:latin typeface="Microsoft JhengHei"/>
                <a:ea typeface="Microsoft JhengHei"/>
                <a:cs typeface="Microsoft JhengHei"/>
                <a:sym typeface="Microsoft JhengHei"/>
              </a:rPr>
              <a:t>✔ </a:t>
            </a:r>
            <a:r>
              <a:rPr lang="en-US" altLang="zh-TW" sz="1100" b="0" i="0" u="none" strike="noStrike" cap="none" dirty="0">
                <a:solidFill>
                  <a:srgbClr val="262626"/>
                </a:solidFill>
                <a:latin typeface="Microsoft JhengHei"/>
                <a:ea typeface="Microsoft JhengHei"/>
                <a:cs typeface="Microsoft JhengHei"/>
                <a:sym typeface="Microsoft JhengHei"/>
              </a:rPr>
              <a:t> </a:t>
            </a:r>
            <a:r>
              <a:rPr lang="zh-TW" sz="1100" b="0" i="0" u="none" strike="noStrike" cap="none" dirty="0">
                <a:solidFill>
                  <a:srgbClr val="262626"/>
                </a:solidFill>
                <a:latin typeface="Microsoft JhengHei"/>
                <a:ea typeface="Microsoft JhengHei"/>
                <a:cs typeface="Microsoft JhengHei"/>
                <a:sym typeface="Microsoft JhengHei"/>
              </a:rPr>
              <a:t>如有疑義逕洽</a:t>
            </a:r>
            <a:r>
              <a:rPr lang="zh-TW" sz="1100" b="0" i="0" u="none" strike="noStrike" cap="none" dirty="0">
                <a:solidFill>
                  <a:srgbClr val="9900FF"/>
                </a:solidFill>
                <a:latin typeface="Microsoft JhengHei"/>
                <a:ea typeface="Microsoft JhengHei"/>
                <a:cs typeface="Microsoft JhengHei"/>
                <a:sym typeface="Microsoft JhengHei"/>
              </a:rPr>
              <a:t>事務組</a:t>
            </a:r>
            <a:r>
              <a:rPr lang="zh-TW" sz="1100" b="0" i="0" u="none" strike="noStrike" cap="none" dirty="0">
                <a:solidFill>
                  <a:srgbClr val="262626"/>
                </a:solidFill>
                <a:latin typeface="Microsoft JhengHei"/>
                <a:ea typeface="Microsoft JhengHei"/>
                <a:cs typeface="Microsoft JhengHei"/>
                <a:sym typeface="Microsoft JhengHei"/>
              </a:rPr>
              <a:t>。</a:t>
            </a:r>
            <a:endParaRPr sz="1100" b="0" i="0" u="none" strike="noStrike" cap="none" dirty="0">
              <a:solidFill>
                <a:srgbClr val="FF00FF"/>
              </a:solidFill>
              <a:latin typeface="Microsoft JhengHei"/>
              <a:ea typeface="Microsoft JhengHei"/>
              <a:cs typeface="Microsoft JhengHei"/>
              <a:sym typeface="Microsoft JhengHei"/>
            </a:endParaRPr>
          </a:p>
        </p:txBody>
      </p:sp>
      <p:sp>
        <p:nvSpPr>
          <p:cNvPr id="1203" name="Google Shape;1203;p39"/>
          <p:cNvSpPr txBox="1"/>
          <p:nvPr/>
        </p:nvSpPr>
        <p:spPr>
          <a:xfrm>
            <a:off x="5885641" y="2230000"/>
            <a:ext cx="230400" cy="9081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非</a:t>
            </a:r>
            <a:endParaRPr sz="1400" b="1"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國科會</a:t>
            </a:r>
            <a:endParaRPr sz="700" b="0" i="0" u="none" strike="noStrike" cap="none" dirty="0">
              <a:solidFill>
                <a:srgbClr val="000000"/>
              </a:solidFill>
              <a:latin typeface="Arial"/>
              <a:ea typeface="Arial"/>
              <a:cs typeface="Arial"/>
              <a:sym typeface="Arial"/>
            </a:endParaRPr>
          </a:p>
        </p:txBody>
      </p:sp>
      <p:sp>
        <p:nvSpPr>
          <p:cNvPr id="52" name="投影片編號版面配置區 2">
            <a:extLst>
              <a:ext uri="{FF2B5EF4-FFF2-40B4-BE49-F238E27FC236}">
                <a16:creationId xmlns:a16="http://schemas.microsoft.com/office/drawing/2014/main" id="{625E489C-EDE3-435C-AC39-92C6565B080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89</a:t>
            </a:fld>
            <a:endParaRPr lang="zh-TW" altLang="en-US" sz="1000" dirty="0">
              <a:solidFill>
                <a:schemeClr val="tx1"/>
              </a:solidFill>
            </a:endParaRPr>
          </a:p>
        </p:txBody>
      </p:sp>
    </p:spTree>
    <p:extLst>
      <p:ext uri="{BB962C8B-B14F-4D97-AF65-F5344CB8AC3E}">
        <p14:creationId xmlns:p14="http://schemas.microsoft.com/office/powerpoint/2010/main" val="245176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1"/>
                                        </p:tgtEl>
                                        <p:attrNameLst>
                                          <p:attrName>style.visibility</p:attrName>
                                        </p:attrNameLst>
                                      </p:cBhvr>
                                      <p:to>
                                        <p:strVal val="visible"/>
                                      </p:to>
                                    </p:set>
                                    <p:animEffect transition="in" filter="fade">
                                      <p:cBhvr>
                                        <p:cTn id="7" dur="1000"/>
                                        <p:tgtEl>
                                          <p:spTgt spid="1181"/>
                                        </p:tgtEl>
                                      </p:cBhvr>
                                    </p:animEffect>
                                  </p:childTnLst>
                                </p:cTn>
                              </p:par>
                              <p:par>
                                <p:cTn id="8" presetID="10" presetClass="entr" presetSubtype="0" fill="hold" nodeType="withEffect">
                                  <p:stCondLst>
                                    <p:cond delay="0"/>
                                  </p:stCondLst>
                                  <p:childTnLst>
                                    <p:set>
                                      <p:cBhvr>
                                        <p:cTn id="9" dur="1" fill="hold">
                                          <p:stCondLst>
                                            <p:cond delay="0"/>
                                          </p:stCondLst>
                                        </p:cTn>
                                        <p:tgtEl>
                                          <p:spTgt spid="1164"/>
                                        </p:tgtEl>
                                        <p:attrNameLst>
                                          <p:attrName>style.visibility</p:attrName>
                                        </p:attrNameLst>
                                      </p:cBhvr>
                                      <p:to>
                                        <p:strVal val="visible"/>
                                      </p:to>
                                    </p:set>
                                    <p:animEffect transition="in" filter="fade">
                                      <p:cBhvr>
                                        <p:cTn id="10" dur="1000"/>
                                        <p:tgtEl>
                                          <p:spTgt spid="1164"/>
                                        </p:tgtEl>
                                      </p:cBhvr>
                                    </p:animEffect>
                                  </p:childTnLst>
                                </p:cTn>
                              </p:par>
                              <p:par>
                                <p:cTn id="11" presetID="10" presetClass="entr" presetSubtype="0" fill="hold" nodeType="withEffect">
                                  <p:stCondLst>
                                    <p:cond delay="0"/>
                                  </p:stCondLst>
                                  <p:childTnLst>
                                    <p:set>
                                      <p:cBhvr>
                                        <p:cTn id="12" dur="1" fill="hold">
                                          <p:stCondLst>
                                            <p:cond delay="0"/>
                                          </p:stCondLst>
                                        </p:cTn>
                                        <p:tgtEl>
                                          <p:spTgt spid="1185"/>
                                        </p:tgtEl>
                                        <p:attrNameLst>
                                          <p:attrName>style.visibility</p:attrName>
                                        </p:attrNameLst>
                                      </p:cBhvr>
                                      <p:to>
                                        <p:strVal val="visible"/>
                                      </p:to>
                                    </p:set>
                                    <p:animEffect transition="in" filter="fade">
                                      <p:cBhvr>
                                        <p:cTn id="13" dur="1000"/>
                                        <p:tgtEl>
                                          <p:spTgt spid="1185"/>
                                        </p:tgtEl>
                                      </p:cBhvr>
                                    </p:animEffect>
                                  </p:childTnLst>
                                </p:cTn>
                              </p:par>
                              <p:par>
                                <p:cTn id="14" presetID="10" presetClass="entr" presetSubtype="0" fill="hold" nodeType="withEffect">
                                  <p:stCondLst>
                                    <p:cond delay="0"/>
                                  </p:stCondLst>
                                  <p:childTnLst>
                                    <p:set>
                                      <p:cBhvr>
                                        <p:cTn id="15" dur="1" fill="hold">
                                          <p:stCondLst>
                                            <p:cond delay="0"/>
                                          </p:stCondLst>
                                        </p:cTn>
                                        <p:tgtEl>
                                          <p:spTgt spid="1186"/>
                                        </p:tgtEl>
                                        <p:attrNameLst>
                                          <p:attrName>style.visibility</p:attrName>
                                        </p:attrNameLst>
                                      </p:cBhvr>
                                      <p:to>
                                        <p:strVal val="visible"/>
                                      </p:to>
                                    </p:set>
                                    <p:animEffect transition="in" filter="fade">
                                      <p:cBhvr>
                                        <p:cTn id="16" dur="1000"/>
                                        <p:tgtEl>
                                          <p:spTgt spid="1186"/>
                                        </p:tgtEl>
                                      </p:cBhvr>
                                    </p:animEffect>
                                  </p:childTnLst>
                                </p:cTn>
                              </p:par>
                              <p:par>
                                <p:cTn id="17" presetID="10" presetClass="entr" presetSubtype="0" fill="hold" nodeType="withEffect">
                                  <p:stCondLst>
                                    <p:cond delay="0"/>
                                  </p:stCondLst>
                                  <p:childTnLst>
                                    <p:set>
                                      <p:cBhvr>
                                        <p:cTn id="18" dur="1" fill="hold">
                                          <p:stCondLst>
                                            <p:cond delay="0"/>
                                          </p:stCondLst>
                                        </p:cTn>
                                        <p:tgtEl>
                                          <p:spTgt spid="1174"/>
                                        </p:tgtEl>
                                        <p:attrNameLst>
                                          <p:attrName>style.visibility</p:attrName>
                                        </p:attrNameLst>
                                      </p:cBhvr>
                                      <p:to>
                                        <p:strVal val="visible"/>
                                      </p:to>
                                    </p:set>
                                    <p:animEffect transition="in" filter="fade">
                                      <p:cBhvr>
                                        <p:cTn id="19" dur="1000"/>
                                        <p:tgtEl>
                                          <p:spTgt spid="1174"/>
                                        </p:tgtEl>
                                      </p:cBhvr>
                                    </p:animEffect>
                                  </p:childTnLst>
                                </p:cTn>
                              </p:par>
                              <p:par>
                                <p:cTn id="20" presetID="10" presetClass="entr" presetSubtype="0" fill="hold" nodeType="withEffect">
                                  <p:stCondLst>
                                    <p:cond delay="0"/>
                                  </p:stCondLst>
                                  <p:childTnLst>
                                    <p:set>
                                      <p:cBhvr>
                                        <p:cTn id="21" dur="1" fill="hold">
                                          <p:stCondLst>
                                            <p:cond delay="0"/>
                                          </p:stCondLst>
                                        </p:cTn>
                                        <p:tgtEl>
                                          <p:spTgt spid="1176"/>
                                        </p:tgtEl>
                                        <p:attrNameLst>
                                          <p:attrName>style.visibility</p:attrName>
                                        </p:attrNameLst>
                                      </p:cBhvr>
                                      <p:to>
                                        <p:strVal val="visible"/>
                                      </p:to>
                                    </p:set>
                                    <p:animEffect transition="in" filter="fade">
                                      <p:cBhvr>
                                        <p:cTn id="22" dur="1000"/>
                                        <p:tgtEl>
                                          <p:spTgt spid="1176"/>
                                        </p:tgtEl>
                                      </p:cBhvr>
                                    </p:animEffect>
                                  </p:childTnLst>
                                </p:cTn>
                              </p:par>
                              <p:par>
                                <p:cTn id="23" presetID="10" presetClass="entr" presetSubtype="0" fill="hold" nodeType="withEffect">
                                  <p:stCondLst>
                                    <p:cond delay="0"/>
                                  </p:stCondLst>
                                  <p:childTnLst>
                                    <p:set>
                                      <p:cBhvr>
                                        <p:cTn id="24" dur="1" fill="hold">
                                          <p:stCondLst>
                                            <p:cond delay="0"/>
                                          </p:stCondLst>
                                        </p:cTn>
                                        <p:tgtEl>
                                          <p:spTgt spid="1184"/>
                                        </p:tgtEl>
                                        <p:attrNameLst>
                                          <p:attrName>style.visibility</p:attrName>
                                        </p:attrNameLst>
                                      </p:cBhvr>
                                      <p:to>
                                        <p:strVal val="visible"/>
                                      </p:to>
                                    </p:set>
                                    <p:animEffect transition="in" filter="fade">
                                      <p:cBhvr>
                                        <p:cTn id="25" dur="1000"/>
                                        <p:tgtEl>
                                          <p:spTgt spid="1184"/>
                                        </p:tgtEl>
                                      </p:cBhvr>
                                    </p:animEffect>
                                  </p:childTnLst>
                                </p:cTn>
                              </p:par>
                              <p:par>
                                <p:cTn id="26" presetID="10" presetClass="entr" presetSubtype="0" fill="hold" nodeType="withEffect">
                                  <p:stCondLst>
                                    <p:cond delay="0"/>
                                  </p:stCondLst>
                                  <p:childTnLst>
                                    <p:set>
                                      <p:cBhvr>
                                        <p:cTn id="27" dur="1" fill="hold">
                                          <p:stCondLst>
                                            <p:cond delay="0"/>
                                          </p:stCondLst>
                                        </p:cTn>
                                        <p:tgtEl>
                                          <p:spTgt spid="1169"/>
                                        </p:tgtEl>
                                        <p:attrNameLst>
                                          <p:attrName>style.visibility</p:attrName>
                                        </p:attrNameLst>
                                      </p:cBhvr>
                                      <p:to>
                                        <p:strVal val="visible"/>
                                      </p:to>
                                    </p:set>
                                    <p:animEffect transition="in" filter="fade">
                                      <p:cBhvr>
                                        <p:cTn id="28" dur="1000"/>
                                        <p:tgtEl>
                                          <p:spTgt spid="1169"/>
                                        </p:tgtEl>
                                      </p:cBhvr>
                                    </p:animEffect>
                                  </p:childTnLst>
                                </p:cTn>
                              </p:par>
                              <p:par>
                                <p:cTn id="29" presetID="10" presetClass="entr" presetSubtype="0" fill="hold" nodeType="withEffect">
                                  <p:stCondLst>
                                    <p:cond delay="0"/>
                                  </p:stCondLst>
                                  <p:childTnLst>
                                    <p:set>
                                      <p:cBhvr>
                                        <p:cTn id="30" dur="1" fill="hold">
                                          <p:stCondLst>
                                            <p:cond delay="0"/>
                                          </p:stCondLst>
                                        </p:cTn>
                                        <p:tgtEl>
                                          <p:spTgt spid="1203"/>
                                        </p:tgtEl>
                                        <p:attrNameLst>
                                          <p:attrName>style.visibility</p:attrName>
                                        </p:attrNameLst>
                                      </p:cBhvr>
                                      <p:to>
                                        <p:strVal val="visible"/>
                                      </p:to>
                                    </p:set>
                                    <p:animEffect transition="in" filter="fade">
                                      <p:cBhvr>
                                        <p:cTn id="31" dur="1000"/>
                                        <p:tgtEl>
                                          <p:spTgt spid="1203"/>
                                        </p:tgtEl>
                                      </p:cBhvr>
                                    </p:animEffect>
                                  </p:childTnLst>
                                </p:cTn>
                              </p:par>
                              <p:par>
                                <p:cTn id="32" presetID="10" presetClass="entr" presetSubtype="0" fill="hold" nodeType="withEffect">
                                  <p:stCondLst>
                                    <p:cond delay="0"/>
                                  </p:stCondLst>
                                  <p:childTnLst>
                                    <p:set>
                                      <p:cBhvr>
                                        <p:cTn id="33" dur="1" fill="hold">
                                          <p:stCondLst>
                                            <p:cond delay="0"/>
                                          </p:stCondLst>
                                        </p:cTn>
                                        <p:tgtEl>
                                          <p:spTgt spid="1178"/>
                                        </p:tgtEl>
                                        <p:attrNameLst>
                                          <p:attrName>style.visibility</p:attrName>
                                        </p:attrNameLst>
                                      </p:cBhvr>
                                      <p:to>
                                        <p:strVal val="visible"/>
                                      </p:to>
                                    </p:set>
                                    <p:animEffect transition="in" filter="fade">
                                      <p:cBhvr>
                                        <p:cTn id="34" dur="1000"/>
                                        <p:tgtEl>
                                          <p:spTgt spid="117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54"/>
                                        </p:tgtEl>
                                        <p:attrNameLst>
                                          <p:attrName>style.visibility</p:attrName>
                                        </p:attrNameLst>
                                      </p:cBhvr>
                                      <p:to>
                                        <p:strVal val="visible"/>
                                      </p:to>
                                    </p:set>
                                    <p:animEffect transition="in" filter="fade">
                                      <p:cBhvr>
                                        <p:cTn id="39" dur="500"/>
                                        <p:tgtEl>
                                          <p:spTgt spid="1154"/>
                                        </p:tgtEl>
                                      </p:cBhvr>
                                    </p:animEffect>
                                  </p:childTnLst>
                                </p:cTn>
                              </p:par>
                              <p:par>
                                <p:cTn id="40" presetID="10" presetClass="entr" presetSubtype="0" fill="hold" nodeType="withEffect">
                                  <p:stCondLst>
                                    <p:cond delay="0"/>
                                  </p:stCondLst>
                                  <p:childTnLst>
                                    <p:set>
                                      <p:cBhvr>
                                        <p:cTn id="41" dur="1" fill="hold">
                                          <p:stCondLst>
                                            <p:cond delay="0"/>
                                          </p:stCondLst>
                                        </p:cTn>
                                        <p:tgtEl>
                                          <p:spTgt spid="1201"/>
                                        </p:tgtEl>
                                        <p:attrNameLst>
                                          <p:attrName>style.visibility</p:attrName>
                                        </p:attrNameLst>
                                      </p:cBhvr>
                                      <p:to>
                                        <p:strVal val="visible"/>
                                      </p:to>
                                    </p:set>
                                    <p:animEffect transition="in" filter="fade">
                                      <p:cBhvr>
                                        <p:cTn id="42" dur="500"/>
                                        <p:tgtEl>
                                          <p:spTgt spid="1201"/>
                                        </p:tgtEl>
                                      </p:cBhvr>
                                    </p:animEffect>
                                  </p:childTnLst>
                                </p:cTn>
                              </p:par>
                              <p:par>
                                <p:cTn id="43" presetID="10" presetClass="entr" presetSubtype="0" fill="hold" nodeType="withEffect">
                                  <p:stCondLst>
                                    <p:cond delay="0"/>
                                  </p:stCondLst>
                                  <p:childTnLst>
                                    <p:set>
                                      <p:cBhvr>
                                        <p:cTn id="44" dur="1" fill="hold">
                                          <p:stCondLst>
                                            <p:cond delay="0"/>
                                          </p:stCondLst>
                                        </p:cTn>
                                        <p:tgtEl>
                                          <p:spTgt spid="1197"/>
                                        </p:tgtEl>
                                        <p:attrNameLst>
                                          <p:attrName>style.visibility</p:attrName>
                                        </p:attrNameLst>
                                      </p:cBhvr>
                                      <p:to>
                                        <p:strVal val="visible"/>
                                      </p:to>
                                    </p:set>
                                    <p:animEffect transition="in" filter="fade">
                                      <p:cBhvr>
                                        <p:cTn id="45" dur="500"/>
                                        <p:tgtEl>
                                          <p:spTgt spid="1197"/>
                                        </p:tgtEl>
                                      </p:cBhvr>
                                    </p:animEffect>
                                  </p:childTnLst>
                                </p:cTn>
                              </p:par>
                              <p:par>
                                <p:cTn id="46" presetID="10" presetClass="entr" presetSubtype="0" fill="hold" nodeType="withEffect">
                                  <p:stCondLst>
                                    <p:cond delay="0"/>
                                  </p:stCondLst>
                                  <p:childTnLst>
                                    <p:set>
                                      <p:cBhvr>
                                        <p:cTn id="47" dur="1" fill="hold">
                                          <p:stCondLst>
                                            <p:cond delay="0"/>
                                          </p:stCondLst>
                                        </p:cTn>
                                        <p:tgtEl>
                                          <p:spTgt spid="1192"/>
                                        </p:tgtEl>
                                        <p:attrNameLst>
                                          <p:attrName>style.visibility</p:attrName>
                                        </p:attrNameLst>
                                      </p:cBhvr>
                                      <p:to>
                                        <p:strVal val="visible"/>
                                      </p:to>
                                    </p:set>
                                    <p:animEffect transition="in" filter="fade">
                                      <p:cBhvr>
                                        <p:cTn id="48" dur="500"/>
                                        <p:tgtEl>
                                          <p:spTgt spid="1192"/>
                                        </p:tgtEl>
                                      </p:cBhvr>
                                    </p:animEffect>
                                  </p:childTnLst>
                                </p:cTn>
                              </p:par>
                              <p:par>
                                <p:cTn id="49" presetID="10" presetClass="entr" presetSubtype="0" fill="hold" nodeType="withEffect">
                                  <p:stCondLst>
                                    <p:cond delay="0"/>
                                  </p:stCondLst>
                                  <p:childTnLst>
                                    <p:set>
                                      <p:cBhvr>
                                        <p:cTn id="50" dur="1" fill="hold">
                                          <p:stCondLst>
                                            <p:cond delay="0"/>
                                          </p:stCondLst>
                                        </p:cTn>
                                        <p:tgtEl>
                                          <p:spTgt spid="1196"/>
                                        </p:tgtEl>
                                        <p:attrNameLst>
                                          <p:attrName>style.visibility</p:attrName>
                                        </p:attrNameLst>
                                      </p:cBhvr>
                                      <p:to>
                                        <p:strVal val="visible"/>
                                      </p:to>
                                    </p:set>
                                    <p:animEffect transition="in" filter="fade">
                                      <p:cBhvr>
                                        <p:cTn id="51" dur="500"/>
                                        <p:tgtEl>
                                          <p:spTgt spid="1196"/>
                                        </p:tgtEl>
                                      </p:cBhvr>
                                    </p:animEffect>
                                  </p:childTnLst>
                                </p:cTn>
                              </p:par>
                              <p:par>
                                <p:cTn id="52" presetID="10" presetClass="entr" presetSubtype="0" fill="hold" nodeType="withEffect">
                                  <p:stCondLst>
                                    <p:cond delay="0"/>
                                  </p:stCondLst>
                                  <p:childTnLst>
                                    <p:set>
                                      <p:cBhvr>
                                        <p:cTn id="53" dur="1" fill="hold">
                                          <p:stCondLst>
                                            <p:cond delay="0"/>
                                          </p:stCondLst>
                                        </p:cTn>
                                        <p:tgtEl>
                                          <p:spTgt spid="1183"/>
                                        </p:tgtEl>
                                        <p:attrNameLst>
                                          <p:attrName>style.visibility</p:attrName>
                                        </p:attrNameLst>
                                      </p:cBhvr>
                                      <p:to>
                                        <p:strVal val="visible"/>
                                      </p:to>
                                    </p:set>
                                    <p:animEffect transition="in" filter="fade">
                                      <p:cBhvr>
                                        <p:cTn id="54" dur="500"/>
                                        <p:tgtEl>
                                          <p:spTgt spid="1183"/>
                                        </p:tgtEl>
                                      </p:cBhvr>
                                    </p:animEffect>
                                  </p:childTnLst>
                                </p:cTn>
                              </p:par>
                              <p:par>
                                <p:cTn id="55" presetID="10" presetClass="entr" presetSubtype="0" fill="hold" nodeType="withEffect">
                                  <p:stCondLst>
                                    <p:cond delay="0"/>
                                  </p:stCondLst>
                                  <p:childTnLst>
                                    <p:set>
                                      <p:cBhvr>
                                        <p:cTn id="56" dur="1" fill="hold">
                                          <p:stCondLst>
                                            <p:cond delay="0"/>
                                          </p:stCondLst>
                                        </p:cTn>
                                        <p:tgtEl>
                                          <p:spTgt spid="1182"/>
                                        </p:tgtEl>
                                        <p:attrNameLst>
                                          <p:attrName>style.visibility</p:attrName>
                                        </p:attrNameLst>
                                      </p:cBhvr>
                                      <p:to>
                                        <p:strVal val="visible"/>
                                      </p:to>
                                    </p:set>
                                    <p:animEffect transition="in" filter="fade">
                                      <p:cBhvr>
                                        <p:cTn id="57" dur="500"/>
                                        <p:tgtEl>
                                          <p:spTgt spid="1182"/>
                                        </p:tgtEl>
                                      </p:cBhvr>
                                    </p:animEffect>
                                  </p:childTnLst>
                                </p:cTn>
                              </p:par>
                              <p:par>
                                <p:cTn id="58" presetID="10" presetClass="entr" presetSubtype="0" fill="hold" nodeType="withEffect">
                                  <p:stCondLst>
                                    <p:cond delay="0"/>
                                  </p:stCondLst>
                                  <p:childTnLst>
                                    <p:set>
                                      <p:cBhvr>
                                        <p:cTn id="59" dur="1" fill="hold">
                                          <p:stCondLst>
                                            <p:cond delay="0"/>
                                          </p:stCondLst>
                                        </p:cTn>
                                        <p:tgtEl>
                                          <p:spTgt spid="1155"/>
                                        </p:tgtEl>
                                        <p:attrNameLst>
                                          <p:attrName>style.visibility</p:attrName>
                                        </p:attrNameLst>
                                      </p:cBhvr>
                                      <p:to>
                                        <p:strVal val="visible"/>
                                      </p:to>
                                    </p:set>
                                    <p:animEffect transition="in" filter="fade">
                                      <p:cBhvr>
                                        <p:cTn id="60" dur="500"/>
                                        <p:tgtEl>
                                          <p:spTgt spid="1155"/>
                                        </p:tgtEl>
                                      </p:cBhvr>
                                    </p:animEffect>
                                  </p:childTnLst>
                                </p:cTn>
                              </p:par>
                              <p:par>
                                <p:cTn id="61" presetID="10" presetClass="entr" presetSubtype="0" fill="hold" nodeType="withEffect">
                                  <p:stCondLst>
                                    <p:cond delay="0"/>
                                  </p:stCondLst>
                                  <p:childTnLst>
                                    <p:set>
                                      <p:cBhvr>
                                        <p:cTn id="62" dur="1" fill="hold">
                                          <p:stCondLst>
                                            <p:cond delay="0"/>
                                          </p:stCondLst>
                                        </p:cTn>
                                        <p:tgtEl>
                                          <p:spTgt spid="1170"/>
                                        </p:tgtEl>
                                        <p:attrNameLst>
                                          <p:attrName>style.visibility</p:attrName>
                                        </p:attrNameLst>
                                      </p:cBhvr>
                                      <p:to>
                                        <p:strVal val="visible"/>
                                      </p:to>
                                    </p:set>
                                    <p:animEffect transition="in" filter="fade">
                                      <p:cBhvr>
                                        <p:cTn id="63" dur="500"/>
                                        <p:tgtEl>
                                          <p:spTgt spid="1170"/>
                                        </p:tgtEl>
                                      </p:cBhvr>
                                    </p:animEffect>
                                  </p:childTnLst>
                                </p:cTn>
                              </p:par>
                              <p:par>
                                <p:cTn id="64" presetID="10" presetClass="entr" presetSubtype="0" fill="hold" nodeType="withEffect">
                                  <p:stCondLst>
                                    <p:cond delay="0"/>
                                  </p:stCondLst>
                                  <p:childTnLst>
                                    <p:set>
                                      <p:cBhvr>
                                        <p:cTn id="65" dur="1" fill="hold">
                                          <p:stCondLst>
                                            <p:cond delay="0"/>
                                          </p:stCondLst>
                                        </p:cTn>
                                        <p:tgtEl>
                                          <p:spTgt spid="1177"/>
                                        </p:tgtEl>
                                        <p:attrNameLst>
                                          <p:attrName>style.visibility</p:attrName>
                                        </p:attrNameLst>
                                      </p:cBhvr>
                                      <p:to>
                                        <p:strVal val="visible"/>
                                      </p:to>
                                    </p:set>
                                    <p:animEffect transition="in" filter="fade">
                                      <p:cBhvr>
                                        <p:cTn id="66" dur="500"/>
                                        <p:tgtEl>
                                          <p:spTgt spid="1177"/>
                                        </p:tgtEl>
                                      </p:cBhvr>
                                    </p:animEffect>
                                  </p:childTnLst>
                                </p:cTn>
                              </p:par>
                              <p:par>
                                <p:cTn id="67" presetID="10" presetClass="entr" presetSubtype="0" fill="hold" nodeType="withEffect">
                                  <p:stCondLst>
                                    <p:cond delay="0"/>
                                  </p:stCondLst>
                                  <p:childTnLst>
                                    <p:set>
                                      <p:cBhvr>
                                        <p:cTn id="68" dur="1" fill="hold">
                                          <p:stCondLst>
                                            <p:cond delay="0"/>
                                          </p:stCondLst>
                                        </p:cTn>
                                        <p:tgtEl>
                                          <p:spTgt spid="1187"/>
                                        </p:tgtEl>
                                        <p:attrNameLst>
                                          <p:attrName>style.visibility</p:attrName>
                                        </p:attrNameLst>
                                      </p:cBhvr>
                                      <p:to>
                                        <p:strVal val="visible"/>
                                      </p:to>
                                    </p:set>
                                    <p:animEffect transition="in" filter="fade">
                                      <p:cBhvr>
                                        <p:cTn id="69" dur="500"/>
                                        <p:tgtEl>
                                          <p:spTgt spid="1187"/>
                                        </p:tgtEl>
                                      </p:cBhvr>
                                    </p:animEffect>
                                  </p:childTnLst>
                                </p:cTn>
                              </p:par>
                              <p:par>
                                <p:cTn id="70" presetID="10" presetClass="entr" presetSubtype="0" fill="hold" nodeType="withEffect">
                                  <p:stCondLst>
                                    <p:cond delay="0"/>
                                  </p:stCondLst>
                                  <p:childTnLst>
                                    <p:set>
                                      <p:cBhvr>
                                        <p:cTn id="71" dur="1" fill="hold">
                                          <p:stCondLst>
                                            <p:cond delay="0"/>
                                          </p:stCondLst>
                                        </p:cTn>
                                        <p:tgtEl>
                                          <p:spTgt spid="1191"/>
                                        </p:tgtEl>
                                        <p:attrNameLst>
                                          <p:attrName>style.visibility</p:attrName>
                                        </p:attrNameLst>
                                      </p:cBhvr>
                                      <p:to>
                                        <p:strVal val="visible"/>
                                      </p:to>
                                    </p:set>
                                    <p:animEffect transition="in" filter="fade">
                                      <p:cBhvr>
                                        <p:cTn id="72" dur="500"/>
                                        <p:tgtEl>
                                          <p:spTgt spid="1191"/>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17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19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0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9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cxnSp>
        <p:nvCxnSpPr>
          <p:cNvPr id="329" name="Google Shape;329;p10"/>
          <p:cNvCxnSpPr/>
          <p:nvPr/>
        </p:nvCxnSpPr>
        <p:spPr>
          <a:xfrm rot="-5400000">
            <a:off x="3678035" y="2782685"/>
            <a:ext cx="1787930" cy="0"/>
          </a:xfrm>
          <a:prstGeom prst="straightConnector1">
            <a:avLst/>
          </a:prstGeom>
          <a:noFill/>
          <a:ln w="28575" cap="flat" cmpd="sng">
            <a:solidFill>
              <a:srgbClr val="000000"/>
            </a:solidFill>
            <a:prstDash val="dash"/>
            <a:round/>
            <a:headEnd type="oval" w="lg" len="lg"/>
            <a:tailEnd type="oval" w="lg" len="lg"/>
          </a:ln>
        </p:spPr>
      </p:cxnSp>
      <p:sp>
        <p:nvSpPr>
          <p:cNvPr id="330" name="Google Shape;330;p10"/>
          <p:cNvSpPr/>
          <p:nvPr/>
        </p:nvSpPr>
        <p:spPr>
          <a:xfrm>
            <a:off x="514350" y="3180647"/>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331" name="Google Shape;331;p10"/>
          <p:cNvCxnSpPr/>
          <p:nvPr/>
        </p:nvCxnSpPr>
        <p:spPr>
          <a:xfrm>
            <a:off x="3585392" y="3808749"/>
            <a:ext cx="1961004" cy="0"/>
          </a:xfrm>
          <a:prstGeom prst="straightConnector1">
            <a:avLst/>
          </a:prstGeom>
          <a:noFill/>
          <a:ln w="28575" cap="flat" cmpd="sng">
            <a:solidFill>
              <a:srgbClr val="000000"/>
            </a:solidFill>
            <a:prstDash val="dash"/>
            <a:round/>
            <a:headEnd type="oval" w="lg" len="lg"/>
            <a:tailEnd type="oval" w="lg" len="lg"/>
          </a:ln>
        </p:spPr>
      </p:cxnSp>
      <p:sp>
        <p:nvSpPr>
          <p:cNvPr id="332" name="Google Shape;332;p10"/>
          <p:cNvSpPr/>
          <p:nvPr/>
        </p:nvSpPr>
        <p:spPr>
          <a:xfrm>
            <a:off x="514350" y="1030716"/>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3" name="Google Shape;333;p10"/>
          <p:cNvSpPr/>
          <p:nvPr/>
        </p:nvSpPr>
        <p:spPr>
          <a:xfrm>
            <a:off x="6783480" y="1030716"/>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334" name="Google Shape;334;p10"/>
          <p:cNvGrpSpPr/>
          <p:nvPr/>
        </p:nvGrpSpPr>
        <p:grpSpPr>
          <a:xfrm>
            <a:off x="2171700" y="3172019"/>
            <a:ext cx="1023027" cy="1190431"/>
            <a:chOff x="0" y="0"/>
            <a:chExt cx="698500" cy="812800"/>
          </a:xfrm>
        </p:grpSpPr>
        <p:sp>
          <p:nvSpPr>
            <p:cNvPr id="335" name="Google Shape;335;p10"/>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a:ln>
              <a:noFill/>
            </a:ln>
          </p:spPr>
        </p:sp>
        <p:sp>
          <p:nvSpPr>
            <p:cNvPr id="336" name="Google Shape;336;p10"/>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37" name="Google Shape;337;p10"/>
          <p:cNvSpPr/>
          <p:nvPr/>
        </p:nvSpPr>
        <p:spPr>
          <a:xfrm>
            <a:off x="6783480" y="3180647"/>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8" name="Google Shape;338;p10"/>
          <p:cNvSpPr txBox="1"/>
          <p:nvPr/>
        </p:nvSpPr>
        <p:spPr>
          <a:xfrm>
            <a:off x="6562509" y="2958159"/>
            <a:ext cx="441941" cy="480187"/>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39" name="Google Shape;339;p10"/>
          <p:cNvSpPr txBox="1"/>
          <p:nvPr/>
        </p:nvSpPr>
        <p:spPr>
          <a:xfrm>
            <a:off x="609600" y="1428750"/>
            <a:ext cx="1658400" cy="1283941"/>
          </a:xfrm>
          <a:prstGeom prst="rect">
            <a:avLst/>
          </a:prstGeom>
          <a:noFill/>
          <a:ln>
            <a:noFill/>
          </a:ln>
        </p:spPr>
        <p:txBody>
          <a:bodyPr spcFirstLastPara="1" wrap="square" lIns="0" tIns="0" rIns="0" bIns="0" anchor="t" anchorCtr="0">
            <a:spAutoFit/>
          </a:bodyPr>
          <a:lstStyle/>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超過15萬元採購</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科研採購</a:t>
            </a:r>
            <a:endParaRPr sz="700" b="0" i="0" u="none" strike="noStrike" cap="none" dirty="0">
              <a:solidFill>
                <a:srgbClr val="000000"/>
              </a:solidFill>
              <a:latin typeface="Arial"/>
              <a:ea typeface="Arial"/>
              <a:cs typeface="Arial"/>
              <a:sym typeface="Arial"/>
            </a:endParaRPr>
          </a:p>
          <a:p>
            <a:pPr marL="0" marR="0" lvl="0" indent="0" algn="l" rtl="0">
              <a:lnSpc>
                <a:spcPct val="148571"/>
              </a:lnSpc>
              <a:spcBef>
                <a:spcPts val="0"/>
              </a:spcBef>
              <a:spcAft>
                <a:spcPts val="0"/>
              </a:spcAft>
              <a:buClr>
                <a:srgbClr val="000000"/>
              </a:buClr>
              <a:buSzPts val="1400"/>
              <a:buFont typeface="Arial"/>
              <a:buNone/>
            </a:pPr>
            <a:br>
              <a:rPr lang="zh-TW" sz="1400" b="0" i="0" u="none" strike="noStrike" cap="none" dirty="0">
                <a:solidFill>
                  <a:srgbClr val="000000"/>
                </a:solidFill>
                <a:latin typeface="Microsoft JhengHei"/>
                <a:ea typeface="Microsoft JhengHei"/>
                <a:cs typeface="Microsoft JhengHei"/>
                <a:sym typeface="Microsoft JhengHei"/>
              </a:rPr>
            </a:b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40" name="Google Shape;340;p10"/>
          <p:cNvSpPr txBox="1"/>
          <p:nvPr/>
        </p:nvSpPr>
        <p:spPr>
          <a:xfrm>
            <a:off x="2529782" y="3324668"/>
            <a:ext cx="320599" cy="840550"/>
          </a:xfrm>
          <a:prstGeom prst="rect">
            <a:avLst/>
          </a:prstGeom>
          <a:noFill/>
          <a:ln>
            <a:noFill/>
          </a:ln>
        </p:spPr>
        <p:txBody>
          <a:bodyPr spcFirstLastPara="1" wrap="square" lIns="0" tIns="0" rIns="0" bIns="0" anchor="t" anchorCtr="0">
            <a:spAutoFit/>
          </a:bodyPr>
          <a:lstStyle/>
          <a:p>
            <a:pPr marL="0" marR="0" lvl="0" indent="0" algn="ctr" rtl="0">
              <a:lnSpc>
                <a:spcPct val="159964"/>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出納組</a:t>
            </a:r>
            <a:endParaRPr sz="1400" b="1" i="0" u="none" strike="noStrike" cap="none" dirty="0">
              <a:solidFill>
                <a:schemeClr val="dk1"/>
              </a:solidFill>
              <a:latin typeface="Microsoft JhengHei"/>
              <a:ea typeface="Microsoft JhengHei"/>
              <a:cs typeface="Microsoft JhengHei"/>
              <a:sym typeface="Microsoft JhengHei"/>
            </a:endParaRPr>
          </a:p>
        </p:txBody>
      </p:sp>
      <p:sp>
        <p:nvSpPr>
          <p:cNvPr id="341" name="Google Shape;341;p10"/>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342" name="Google Shape;342;p1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343" name="Google Shape;343;p10"/>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344" name="Google Shape;344;p10"/>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345" name="Google Shape;345;p1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346" name="Google Shape;346;p1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347" name="Google Shape;347;p10"/>
          <p:cNvSpPr txBox="1"/>
          <p:nvPr/>
        </p:nvSpPr>
        <p:spPr>
          <a:xfrm>
            <a:off x="1775069" y="361950"/>
            <a:ext cx="5593862"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二、</a:t>
            </a:r>
            <a:r>
              <a:rPr lang="zh-TW" sz="2400" b="1" i="0" u="none" strike="noStrike" cap="none" dirty="0">
                <a:solidFill>
                  <a:srgbClr val="191919"/>
                </a:solidFill>
                <a:latin typeface="Microsoft JhengHei"/>
                <a:ea typeface="Microsoft JhengHei"/>
                <a:cs typeface="Microsoft JhengHei"/>
                <a:sym typeface="Microsoft JhengHei"/>
              </a:rPr>
              <a:t>計畫相關單位 02</a:t>
            </a:r>
            <a:endParaRPr sz="2400" b="1" i="0" u="none" strike="noStrike" cap="none" dirty="0">
              <a:solidFill>
                <a:srgbClr val="191919"/>
              </a:solidFill>
              <a:latin typeface="Microsoft JhengHei"/>
              <a:ea typeface="Microsoft JhengHei"/>
              <a:cs typeface="Microsoft JhengHei"/>
              <a:sym typeface="Microsoft JhengHei"/>
            </a:endParaRPr>
          </a:p>
        </p:txBody>
      </p:sp>
      <p:sp>
        <p:nvSpPr>
          <p:cNvPr id="348" name="Google Shape;348;p10"/>
          <p:cNvSpPr txBox="1"/>
          <p:nvPr/>
        </p:nvSpPr>
        <p:spPr>
          <a:xfrm>
            <a:off x="6964248" y="1449670"/>
            <a:ext cx="1570200" cy="962956"/>
          </a:xfrm>
          <a:prstGeom prst="rect">
            <a:avLst/>
          </a:prstGeom>
          <a:noFill/>
          <a:ln>
            <a:noFill/>
          </a:ln>
        </p:spPr>
        <p:txBody>
          <a:bodyPr spcFirstLastPara="1" wrap="square" lIns="0" tIns="0" rIns="0" bIns="0" anchor="t" anchorCtr="0">
            <a:spAutoFit/>
          </a:bodyPr>
          <a:lstStyle/>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財產物品登帳  </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sz="1400" b="0" i="0" u="none" strike="noStrike" cap="none" dirty="0">
                <a:solidFill>
                  <a:srgbClr val="000000"/>
                </a:solidFill>
                <a:latin typeface="Microsoft JhengHei"/>
                <a:ea typeface="Microsoft JhengHei"/>
                <a:cs typeface="Microsoft JhengHei"/>
                <a:sym typeface="Microsoft JhengHei"/>
              </a:rPr>
              <a:t> </a:t>
            </a:r>
            <a:r>
              <a:rPr lang="zh-TW" altLang="zh-TW" b="1" dirty="0">
                <a:latin typeface="Microsoft JhengHei"/>
                <a:ea typeface="Microsoft JhengHei"/>
                <a:cs typeface="Microsoft JhengHei"/>
                <a:sym typeface="Microsoft JhengHei"/>
              </a:rPr>
              <a:t>✔</a:t>
            </a:r>
            <a:r>
              <a:rPr lang="zh-TW" sz="1400" b="0" i="0" u="none" strike="noStrike" cap="none" dirty="0">
                <a:solidFill>
                  <a:schemeClr val="dk1"/>
                </a:solidFill>
                <a:latin typeface="Microsoft JhengHei"/>
                <a:ea typeface="Microsoft JhengHei"/>
                <a:cs typeface="Microsoft JhengHei"/>
                <a:sym typeface="Microsoft JhengHei"/>
              </a:rPr>
              <a:t> 財產</a:t>
            </a:r>
            <a:r>
              <a:rPr lang="zh-TW" sz="1400" b="0" i="0" u="none" strike="noStrike" cap="none" dirty="0">
                <a:solidFill>
                  <a:srgbClr val="000000"/>
                </a:solidFill>
                <a:latin typeface="Microsoft JhengHei"/>
                <a:ea typeface="Microsoft JhengHei"/>
                <a:cs typeface="Microsoft JhengHei"/>
                <a:sym typeface="Microsoft JhengHei"/>
              </a:rPr>
              <a:t>移撥</a:t>
            </a:r>
            <a:br>
              <a:rPr lang="zh-TW" sz="1400" b="0" i="0" u="none" strike="noStrike" cap="none" dirty="0">
                <a:solidFill>
                  <a:srgbClr val="000000"/>
                </a:solidFill>
                <a:latin typeface="Microsoft JhengHei"/>
                <a:ea typeface="Microsoft JhengHei"/>
                <a:cs typeface="Microsoft JhengHei"/>
                <a:sym typeface="Microsoft JhengHei"/>
              </a:rPr>
            </a:b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49" name="Google Shape;349;p10"/>
          <p:cNvSpPr txBox="1"/>
          <p:nvPr/>
        </p:nvSpPr>
        <p:spPr>
          <a:xfrm>
            <a:off x="647700" y="3371850"/>
            <a:ext cx="1570200" cy="962956"/>
          </a:xfrm>
          <a:prstGeom prst="rect">
            <a:avLst/>
          </a:prstGeom>
          <a:noFill/>
          <a:ln>
            <a:noFill/>
          </a:ln>
        </p:spPr>
        <p:txBody>
          <a:bodyPr spcFirstLastPara="1" wrap="square" lIns="0" tIns="0" rIns="0" bIns="0" anchor="t" anchorCtr="0">
            <a:spAutoFit/>
          </a:bodyPr>
          <a:lstStyle/>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公用清冊款項</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所得類別</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所得稅</a:t>
            </a: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50" name="Google Shape;350;p10"/>
          <p:cNvSpPr txBox="1"/>
          <p:nvPr/>
        </p:nvSpPr>
        <p:spPr>
          <a:xfrm>
            <a:off x="6964248" y="3697570"/>
            <a:ext cx="1570200" cy="535800"/>
          </a:xfrm>
          <a:prstGeom prst="rect">
            <a:avLst/>
          </a:prstGeom>
          <a:noFill/>
          <a:ln>
            <a:noFill/>
          </a:ln>
        </p:spPr>
        <p:txBody>
          <a:bodyPr spcFirstLastPara="1" wrap="square" lIns="0" tIns="0" rIns="0" bIns="0" anchor="t" anchorCtr="0">
            <a:spAutoFit/>
          </a:bodyPr>
          <a:lstStyle/>
          <a:p>
            <a:pPr marL="0" marR="0" lvl="0" indent="0" algn="l" rtl="0">
              <a:lnSpc>
                <a:spcPct val="148571"/>
              </a:lnSpc>
              <a:spcBef>
                <a:spcPts val="0"/>
              </a:spcBef>
              <a:spcAft>
                <a:spcPts val="0"/>
              </a:spcAft>
              <a:buClr>
                <a:srgbClr val="000000"/>
              </a:buClr>
              <a:buSzPts val="1400"/>
              <a:buFont typeface="Arial"/>
              <a:buNone/>
            </a:pPr>
            <a:r>
              <a:rPr lang="zh-TW" sz="1400" b="0" i="0" u="none" strike="noStrike" cap="none">
                <a:solidFill>
                  <a:srgbClr val="000000"/>
                </a:solidFill>
                <a:latin typeface="Microsoft JhengHei"/>
                <a:ea typeface="Microsoft JhengHei"/>
                <a:cs typeface="Microsoft JhengHei"/>
                <a:sym typeface="Microsoft JhengHei"/>
              </a:rPr>
              <a:t>電子公文系統</a:t>
            </a:r>
            <a:endParaRPr sz="700" b="0" i="0" u="none" strike="noStrike" cap="none" dirty="0">
              <a:solidFill>
                <a:srgbClr val="000000"/>
              </a:solidFill>
              <a:latin typeface="Arial"/>
              <a:ea typeface="Arial"/>
              <a:cs typeface="Arial"/>
              <a:sym typeface="Arial"/>
            </a:endParaRPr>
          </a:p>
          <a:p>
            <a:pPr marL="0" marR="0" lvl="0" indent="0" algn="l" rtl="0">
              <a:lnSpc>
                <a:spcPct val="148571"/>
              </a:lnSpc>
              <a:spcBef>
                <a:spcPts val="0"/>
              </a:spcBef>
              <a:spcAft>
                <a:spcPts val="0"/>
              </a:spcAft>
              <a:buClr>
                <a:srgbClr val="000000"/>
              </a:buClr>
              <a:buSzPts val="1400"/>
              <a:buFont typeface="Arial"/>
              <a:buNone/>
            </a:pPr>
            <a:endParaRPr sz="1400" b="0" i="0" u="none" strike="noStrike" cap="none" dirty="0">
              <a:solidFill>
                <a:srgbClr val="63696F"/>
              </a:solidFill>
              <a:latin typeface="Microsoft JhengHei"/>
              <a:ea typeface="Microsoft JhengHei"/>
              <a:cs typeface="Microsoft JhengHei"/>
              <a:sym typeface="Microsoft JhengHei"/>
            </a:endParaRPr>
          </a:p>
        </p:txBody>
      </p:sp>
      <p:grpSp>
        <p:nvGrpSpPr>
          <p:cNvPr id="351" name="Google Shape;351;p10"/>
          <p:cNvGrpSpPr/>
          <p:nvPr/>
        </p:nvGrpSpPr>
        <p:grpSpPr>
          <a:xfrm>
            <a:off x="3585392" y="2188681"/>
            <a:ext cx="1973216" cy="1145070"/>
            <a:chOff x="7315200" y="4586547"/>
            <a:chExt cx="3946432" cy="2290139"/>
          </a:xfrm>
        </p:grpSpPr>
        <p:sp>
          <p:nvSpPr>
            <p:cNvPr id="352" name="Google Shape;352;p10"/>
            <p:cNvSpPr/>
            <p:nvPr/>
          </p:nvSpPr>
          <p:spPr>
            <a:xfrm>
              <a:off x="8143347" y="4586547"/>
              <a:ext cx="2290139" cy="229013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lt1"/>
            </a:solidFill>
            <a:ln w="95250" cap="sq" cmpd="sng">
              <a:solidFill>
                <a:srgbClr val="000000"/>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53" name="Google Shape;353;p10"/>
            <p:cNvSpPr txBox="1"/>
            <p:nvPr/>
          </p:nvSpPr>
          <p:spPr>
            <a:xfrm>
              <a:off x="7315200" y="5593749"/>
              <a:ext cx="3946432" cy="444737"/>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a:solidFill>
                    <a:schemeClr val="dk1"/>
                  </a:solidFill>
                  <a:latin typeface="Microsoft JhengHei"/>
                  <a:ea typeface="Microsoft JhengHei"/>
                  <a:cs typeface="Microsoft JhengHei"/>
                  <a:sym typeface="Microsoft JhengHei"/>
                </a:rPr>
                <a:t>總務處</a:t>
              </a:r>
              <a:endParaRPr sz="2000" b="1" i="0" u="none" strike="noStrike" cap="none" dirty="0">
                <a:solidFill>
                  <a:schemeClr val="dk1"/>
                </a:solidFill>
                <a:latin typeface="Microsoft JhengHei"/>
                <a:ea typeface="Microsoft JhengHei"/>
                <a:cs typeface="Microsoft JhengHei"/>
                <a:sym typeface="Microsoft JhengHei"/>
              </a:endParaRPr>
            </a:p>
          </p:txBody>
        </p:sp>
      </p:grpSp>
      <p:grpSp>
        <p:nvGrpSpPr>
          <p:cNvPr id="354" name="Google Shape;354;p10"/>
          <p:cNvGrpSpPr/>
          <p:nvPr/>
        </p:nvGrpSpPr>
        <p:grpSpPr>
          <a:xfrm>
            <a:off x="5867400" y="3210119"/>
            <a:ext cx="1023027" cy="1190431"/>
            <a:chOff x="0" y="0"/>
            <a:chExt cx="698500" cy="812800"/>
          </a:xfrm>
        </p:grpSpPr>
        <p:sp>
          <p:nvSpPr>
            <p:cNvPr id="355" name="Google Shape;355;p10"/>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chemeClr val="dk1"/>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56" name="Google Shape;356;p10"/>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57" name="Google Shape;357;p10"/>
          <p:cNvSpPr txBox="1"/>
          <p:nvPr/>
        </p:nvSpPr>
        <p:spPr>
          <a:xfrm>
            <a:off x="6225482" y="3362768"/>
            <a:ext cx="320600" cy="840550"/>
          </a:xfrm>
          <a:prstGeom prst="rect">
            <a:avLst/>
          </a:prstGeom>
          <a:noFill/>
          <a:ln>
            <a:noFill/>
          </a:ln>
        </p:spPr>
        <p:txBody>
          <a:bodyPr spcFirstLastPara="1" wrap="square" lIns="0" tIns="0" rIns="0" bIns="0" anchor="t" anchorCtr="0">
            <a:spAutoFit/>
          </a:bodyPr>
          <a:lstStyle/>
          <a:p>
            <a:pPr marL="0" marR="0" lvl="0" indent="0" algn="ctr" rtl="0">
              <a:lnSpc>
                <a:spcPct val="159964"/>
              </a:lnSpc>
              <a:spcBef>
                <a:spcPts val="0"/>
              </a:spcBef>
              <a:spcAft>
                <a:spcPts val="0"/>
              </a:spcAft>
              <a:buClr>
                <a:srgbClr val="000000"/>
              </a:buClr>
              <a:buSzPts val="1400"/>
              <a:buFont typeface="Arial"/>
              <a:buNone/>
            </a:pPr>
            <a:r>
              <a:rPr lang="zh-TW" sz="1400" b="1" i="0" u="none" strike="noStrike" cap="none">
                <a:solidFill>
                  <a:schemeClr val="lt1"/>
                </a:solidFill>
                <a:latin typeface="Microsoft JhengHei"/>
                <a:ea typeface="Microsoft JhengHei"/>
                <a:cs typeface="Microsoft JhengHei"/>
                <a:sym typeface="Microsoft JhengHei"/>
              </a:rPr>
              <a:t>文書組</a:t>
            </a:r>
            <a:endParaRPr sz="1400" b="1" i="0" u="none" strike="noStrike" cap="none" dirty="0">
              <a:solidFill>
                <a:schemeClr val="lt1"/>
              </a:solidFill>
              <a:latin typeface="Microsoft JhengHei"/>
              <a:ea typeface="Microsoft JhengHei"/>
              <a:cs typeface="Microsoft JhengHei"/>
              <a:sym typeface="Microsoft JhengHei"/>
            </a:endParaRPr>
          </a:p>
        </p:txBody>
      </p:sp>
      <p:grpSp>
        <p:nvGrpSpPr>
          <p:cNvPr id="358" name="Google Shape;358;p10"/>
          <p:cNvGrpSpPr/>
          <p:nvPr/>
        </p:nvGrpSpPr>
        <p:grpSpPr>
          <a:xfrm>
            <a:off x="2182274" y="1114619"/>
            <a:ext cx="1023023" cy="1190427"/>
            <a:chOff x="0" y="0"/>
            <a:chExt cx="698500" cy="812800"/>
          </a:xfrm>
        </p:grpSpPr>
        <p:sp>
          <p:nvSpPr>
            <p:cNvPr id="359" name="Google Shape;359;p10"/>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60" name="Google Shape;360;p10"/>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61" name="Google Shape;361;p10"/>
          <p:cNvSpPr txBox="1"/>
          <p:nvPr/>
        </p:nvSpPr>
        <p:spPr>
          <a:xfrm>
            <a:off x="2540356" y="1267268"/>
            <a:ext cx="320599" cy="840550"/>
          </a:xfrm>
          <a:prstGeom prst="rect">
            <a:avLst/>
          </a:prstGeom>
          <a:noFill/>
          <a:ln>
            <a:noFill/>
          </a:ln>
        </p:spPr>
        <p:txBody>
          <a:bodyPr spcFirstLastPara="1" wrap="square" lIns="0" tIns="0" rIns="0" bIns="0" anchor="t" anchorCtr="0">
            <a:spAutoFit/>
          </a:bodyPr>
          <a:lstStyle/>
          <a:p>
            <a:pPr marL="0" marR="0" lvl="0" indent="0" algn="ctr" rtl="0">
              <a:lnSpc>
                <a:spcPct val="159964"/>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事務組</a:t>
            </a:r>
            <a:endParaRPr sz="1400" b="1" i="0" u="none" strike="noStrike" cap="none" dirty="0">
              <a:solidFill>
                <a:schemeClr val="dk1"/>
              </a:solidFill>
              <a:latin typeface="Microsoft JhengHei"/>
              <a:ea typeface="Microsoft JhengHei"/>
              <a:cs typeface="Microsoft JhengHei"/>
              <a:sym typeface="Microsoft JhengHei"/>
            </a:endParaRPr>
          </a:p>
        </p:txBody>
      </p:sp>
      <p:grpSp>
        <p:nvGrpSpPr>
          <p:cNvPr id="362" name="Google Shape;362;p10"/>
          <p:cNvGrpSpPr/>
          <p:nvPr/>
        </p:nvGrpSpPr>
        <p:grpSpPr>
          <a:xfrm>
            <a:off x="5867400" y="1069998"/>
            <a:ext cx="1023027" cy="1190431"/>
            <a:chOff x="0" y="0"/>
            <a:chExt cx="698500" cy="812800"/>
          </a:xfrm>
        </p:grpSpPr>
        <p:sp>
          <p:nvSpPr>
            <p:cNvPr id="363" name="Google Shape;363;p10"/>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64" name="Google Shape;364;p10"/>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65" name="Google Shape;365;p10"/>
          <p:cNvSpPr txBox="1"/>
          <p:nvPr/>
        </p:nvSpPr>
        <p:spPr>
          <a:xfrm>
            <a:off x="6209893" y="1244938"/>
            <a:ext cx="320600" cy="840550"/>
          </a:xfrm>
          <a:prstGeom prst="rect">
            <a:avLst/>
          </a:prstGeom>
          <a:noFill/>
          <a:ln>
            <a:noFill/>
          </a:ln>
        </p:spPr>
        <p:txBody>
          <a:bodyPr spcFirstLastPara="1" wrap="square" lIns="0" tIns="0" rIns="0" bIns="0" anchor="t" anchorCtr="0">
            <a:spAutoFit/>
          </a:bodyPr>
          <a:lstStyle/>
          <a:p>
            <a:pPr marL="0" marR="0" lvl="0" indent="0" algn="ctr" rtl="0">
              <a:lnSpc>
                <a:spcPct val="159964"/>
              </a:lnSpc>
              <a:spcBef>
                <a:spcPts val="0"/>
              </a:spcBef>
              <a:spcAft>
                <a:spcPts val="0"/>
              </a:spcAft>
              <a:buClr>
                <a:srgbClr val="000000"/>
              </a:buClr>
              <a:buSzPts val="1400"/>
              <a:buFont typeface="Arial"/>
              <a:buNone/>
            </a:pPr>
            <a:r>
              <a:rPr lang="zh-TW" sz="1400" b="1" i="0" u="none" strike="noStrike" cap="none">
                <a:solidFill>
                  <a:schemeClr val="lt1"/>
                </a:solidFill>
                <a:latin typeface="Microsoft JhengHei"/>
                <a:ea typeface="Microsoft JhengHei"/>
                <a:cs typeface="Microsoft JhengHei"/>
                <a:sym typeface="Microsoft JhengHei"/>
              </a:rPr>
              <a:t>財產組</a:t>
            </a:r>
            <a:endParaRPr sz="1400" b="1" i="0" u="none" strike="noStrike" cap="none" dirty="0">
              <a:solidFill>
                <a:schemeClr val="lt1"/>
              </a:solidFill>
              <a:latin typeface="Microsoft JhengHei"/>
              <a:ea typeface="Microsoft JhengHei"/>
              <a:cs typeface="Microsoft JhengHei"/>
              <a:sym typeface="Microsoft JhengHei"/>
            </a:endParaRPr>
          </a:p>
        </p:txBody>
      </p:sp>
      <p:cxnSp>
        <p:nvCxnSpPr>
          <p:cNvPr id="366" name="Google Shape;366;p10"/>
          <p:cNvCxnSpPr/>
          <p:nvPr/>
        </p:nvCxnSpPr>
        <p:spPr>
          <a:xfrm>
            <a:off x="3563496" y="1695450"/>
            <a:ext cx="1961004" cy="0"/>
          </a:xfrm>
          <a:prstGeom prst="straightConnector1">
            <a:avLst/>
          </a:prstGeom>
          <a:noFill/>
          <a:ln w="28575" cap="flat" cmpd="sng">
            <a:solidFill>
              <a:srgbClr val="000000"/>
            </a:solidFill>
            <a:prstDash val="dash"/>
            <a:round/>
            <a:headEnd type="oval" w="lg" len="lg"/>
            <a:tailEnd type="oval" w="lg" len="lg"/>
          </a:ln>
        </p:spPr>
      </p:cxnSp>
      <p:sp>
        <p:nvSpPr>
          <p:cNvPr id="41" name="投影片編號版面配置區 2">
            <a:extLst>
              <a:ext uri="{FF2B5EF4-FFF2-40B4-BE49-F238E27FC236}">
                <a16:creationId xmlns:a16="http://schemas.microsoft.com/office/drawing/2014/main" id="{C03F072A-60F6-4EFE-B3C5-84C485EE236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a:t>
            </a:fld>
            <a:endParaRPr lang="zh-TW" altLang="en-US" sz="1000" dirty="0">
              <a:solidFill>
                <a:schemeClr val="tx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18"/>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543" name="Google Shape;543;p18"/>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544" name="Google Shape;544;p1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545" name="Google Shape;545;p1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546" name="Google Shape;546;p1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547" name="Google Shape;547;p1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548" name="Google Shape;548;p18"/>
          <p:cNvSpPr/>
          <p:nvPr/>
        </p:nvSpPr>
        <p:spPr>
          <a:xfrm>
            <a:off x="1840104" y="834505"/>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6">
              <a:alphaModFix/>
            </a:blip>
            <a:stretch>
              <a:fillRect/>
            </a:stretch>
          </a:blipFill>
          <a:ln>
            <a:noFill/>
          </a:ln>
        </p:spPr>
      </p:sp>
      <p:sp>
        <p:nvSpPr>
          <p:cNvPr id="549" name="Google Shape;549;p18"/>
          <p:cNvSpPr txBox="1"/>
          <p:nvPr/>
        </p:nvSpPr>
        <p:spPr>
          <a:xfrm>
            <a:off x="646493" y="3161712"/>
            <a:ext cx="2417180" cy="535531"/>
          </a:xfrm>
          <a:prstGeom prst="rect">
            <a:avLst/>
          </a:prstGeom>
          <a:noFill/>
          <a:ln>
            <a:noFill/>
          </a:ln>
        </p:spPr>
        <p:txBody>
          <a:bodyPr spcFirstLastPara="1" wrap="square" lIns="0" tIns="0" rIns="0" bIns="0" anchor="t" anchorCtr="0">
            <a:spAutoFit/>
          </a:bodyPr>
          <a:lstStyle/>
          <a:p>
            <a:pPr marL="88900" marR="0" lvl="1" indent="0" algn="ctr" rtl="0">
              <a:lnSpc>
                <a:spcPct val="100000"/>
              </a:lnSpc>
              <a:spcBef>
                <a:spcPts val="0"/>
              </a:spcBef>
              <a:spcAft>
                <a:spcPts val="0"/>
              </a:spcAft>
              <a:buClr>
                <a:srgbClr val="000000"/>
              </a:buClr>
              <a:buSzPts val="1400"/>
              <a:buFont typeface="Arial"/>
              <a:buNone/>
            </a:pPr>
            <a:r>
              <a:rPr lang="zh-TW" sz="1800" b="1" i="0" u="none" strike="noStrike" cap="none" dirty="0">
                <a:solidFill>
                  <a:schemeClr val="dk1"/>
                </a:solidFill>
                <a:latin typeface="Microsoft JhengHei"/>
                <a:ea typeface="Microsoft JhengHei"/>
                <a:cs typeface="Microsoft JhengHei"/>
                <a:sym typeface="Microsoft JhengHei"/>
              </a:rPr>
              <a:t>1. 確認經費與法規標準</a:t>
            </a:r>
            <a:endParaRPr sz="18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19964"/>
              </a:lnSpc>
              <a:spcBef>
                <a:spcPts val="0"/>
              </a:spcBef>
              <a:spcAft>
                <a:spcPts val="0"/>
              </a:spcAft>
              <a:buClr>
                <a:srgbClr val="000000"/>
              </a:buClr>
              <a:buSzPts val="1400"/>
              <a:buFont typeface="Arial"/>
              <a:buNone/>
            </a:pPr>
            <a:endParaRPr sz="1400" b="1" i="0" u="none" strike="noStrike" cap="none" dirty="0">
              <a:solidFill>
                <a:srgbClr val="000000"/>
              </a:solidFill>
              <a:latin typeface="Barlow SemiBold"/>
              <a:ea typeface="Barlow SemiBold"/>
              <a:cs typeface="Barlow SemiBold"/>
              <a:sym typeface="Barlow SemiBold"/>
            </a:endParaRPr>
          </a:p>
        </p:txBody>
      </p:sp>
      <p:sp>
        <p:nvSpPr>
          <p:cNvPr id="550" name="Google Shape;550;p18"/>
          <p:cNvSpPr txBox="1"/>
          <p:nvPr/>
        </p:nvSpPr>
        <p:spPr>
          <a:xfrm>
            <a:off x="611458" y="3486150"/>
            <a:ext cx="1992900" cy="738664"/>
          </a:xfrm>
          <a:prstGeom prst="rect">
            <a:avLst/>
          </a:prstGeom>
          <a:noFill/>
          <a:ln>
            <a:noFill/>
          </a:ln>
        </p:spPr>
        <p:txBody>
          <a:bodyPr spcFirstLastPara="1" wrap="square" lIns="0" tIns="0" rIns="0" bIns="0" anchor="t" anchorCtr="0">
            <a:spAutoFit/>
          </a:bodyPr>
          <a:lstStyle/>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確認</a:t>
            </a:r>
            <a:r>
              <a:rPr lang="zh-TW" sz="1600" b="0" i="0" u="none" strike="noStrike" cap="none" dirty="0">
                <a:solidFill>
                  <a:srgbClr val="FF00FF"/>
                </a:solidFill>
                <a:latin typeface="Microsoft JhengHei"/>
                <a:ea typeface="Microsoft JhengHei"/>
                <a:cs typeface="Microsoft JhengHei"/>
                <a:sym typeface="Microsoft JhengHei"/>
              </a:rPr>
              <a:t>經費來源</a:t>
            </a:r>
            <a:r>
              <a:rPr lang="zh-TW" sz="1600" b="0" i="0" u="none" strike="noStrike" cap="none" dirty="0">
                <a:solidFill>
                  <a:srgbClr val="262626"/>
                </a:solidFill>
                <a:latin typeface="Microsoft JhengHei"/>
                <a:ea typeface="Microsoft JhengHei"/>
                <a:cs typeface="Microsoft JhengHei"/>
                <a:sym typeface="Microsoft JhengHei"/>
              </a:rPr>
              <a:t>、</a:t>
            </a:r>
            <a:endParaRPr sz="1600" b="0" i="0" u="none" strike="noStrike" cap="none" dirty="0">
              <a:solidFill>
                <a:srgbClr val="262626"/>
              </a:solidFill>
              <a:latin typeface="Microsoft JhengHei"/>
              <a:ea typeface="Microsoft JhengHei"/>
              <a:cs typeface="Microsoft JhengHei"/>
              <a:sym typeface="Microsoft JhengHei"/>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a:t>
            </a:r>
            <a:r>
              <a:rPr lang="en-US" altLang="zh-TW" sz="1600" b="0" i="0" u="none" strike="noStrike" cap="none" dirty="0">
                <a:solidFill>
                  <a:srgbClr val="262626"/>
                </a:solidFill>
                <a:latin typeface="Microsoft JhengHei"/>
                <a:ea typeface="Microsoft JhengHei"/>
                <a:cs typeface="Microsoft JhengHei"/>
                <a:sym typeface="Microsoft JhengHei"/>
              </a:rPr>
              <a:t>  </a:t>
            </a:r>
            <a:r>
              <a:rPr lang="zh-TW" sz="1600" b="0" i="0" u="none" strike="noStrike" cap="none" dirty="0">
                <a:solidFill>
                  <a:srgbClr val="FF00FF"/>
                </a:solidFill>
                <a:latin typeface="Microsoft JhengHei"/>
                <a:ea typeface="Microsoft JhengHei"/>
                <a:cs typeface="Microsoft JhengHei"/>
                <a:sym typeface="Microsoft JhengHei"/>
              </a:rPr>
              <a:t>核定項目</a:t>
            </a:r>
            <a:endParaRPr sz="1600" b="0" i="0" u="none" strike="noStrike" cap="none" dirty="0">
              <a:solidFill>
                <a:srgbClr val="FF00FF"/>
              </a:solidFill>
              <a:latin typeface="Microsoft JhengHei"/>
              <a:ea typeface="Microsoft JhengHei"/>
              <a:cs typeface="Microsoft JhengHei"/>
              <a:sym typeface="Microsoft JhengHei"/>
            </a:endParaRPr>
          </a:p>
        </p:txBody>
      </p:sp>
      <p:sp>
        <p:nvSpPr>
          <p:cNvPr id="551" name="Google Shape;551;p18"/>
          <p:cNvSpPr txBox="1"/>
          <p:nvPr/>
        </p:nvSpPr>
        <p:spPr>
          <a:xfrm>
            <a:off x="3333939" y="3158721"/>
            <a:ext cx="2484513" cy="535531"/>
          </a:xfrm>
          <a:prstGeom prst="rect">
            <a:avLst/>
          </a:prstGeom>
          <a:noFill/>
          <a:ln>
            <a:noFill/>
          </a:ln>
        </p:spPr>
        <p:txBody>
          <a:bodyPr spcFirstLastPara="1" wrap="square" lIns="0" tIns="0" rIns="0" bIns="0" anchor="t" anchorCtr="0">
            <a:spAutoFit/>
          </a:bodyPr>
          <a:lstStyle/>
          <a:p>
            <a:pPr marL="88900" marR="0" lvl="1" indent="0" algn="ctr" rtl="0">
              <a:lnSpc>
                <a:spcPct val="100000"/>
              </a:lnSpc>
              <a:spcBef>
                <a:spcPts val="0"/>
              </a:spcBef>
              <a:spcAft>
                <a:spcPts val="0"/>
              </a:spcAft>
              <a:buClr>
                <a:srgbClr val="000000"/>
              </a:buClr>
              <a:buSzPts val="1400"/>
              <a:buFont typeface="Arial"/>
              <a:buNone/>
            </a:pPr>
            <a:r>
              <a:rPr lang="zh-TW" sz="1800" b="1" i="0" u="none" strike="noStrike" cap="none" dirty="0">
                <a:solidFill>
                  <a:schemeClr val="dk1"/>
                </a:solidFill>
                <a:latin typeface="Microsoft JhengHei"/>
                <a:ea typeface="Microsoft JhengHei"/>
                <a:cs typeface="Microsoft JhengHei"/>
                <a:sym typeface="Microsoft JhengHei"/>
              </a:rPr>
              <a:t>2.準備支出憑證黏存單</a:t>
            </a:r>
            <a:endParaRPr sz="18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19964"/>
              </a:lnSpc>
              <a:spcBef>
                <a:spcPts val="0"/>
              </a:spcBef>
              <a:spcAft>
                <a:spcPts val="0"/>
              </a:spcAft>
              <a:buClr>
                <a:srgbClr val="000000"/>
              </a:buClr>
              <a:buSzPts val="1400"/>
              <a:buFont typeface="Arial"/>
              <a:buNone/>
            </a:pPr>
            <a:endParaRPr sz="1400" b="1" i="0" u="none" strike="noStrike" cap="none" dirty="0">
              <a:solidFill>
                <a:srgbClr val="000000"/>
              </a:solidFill>
              <a:latin typeface="Barlow SemiBold"/>
              <a:ea typeface="Barlow SemiBold"/>
              <a:cs typeface="Barlow SemiBold"/>
              <a:sym typeface="Barlow SemiBold"/>
            </a:endParaRPr>
          </a:p>
        </p:txBody>
      </p:sp>
      <p:sp>
        <p:nvSpPr>
          <p:cNvPr id="552" name="Google Shape;552;p18"/>
          <p:cNvSpPr txBox="1"/>
          <p:nvPr/>
        </p:nvSpPr>
        <p:spPr>
          <a:xfrm>
            <a:off x="3374391" y="3486150"/>
            <a:ext cx="2533800" cy="2077492"/>
          </a:xfrm>
          <a:prstGeom prst="rect">
            <a:avLst/>
          </a:prstGeom>
          <a:noFill/>
          <a:ln>
            <a:noFill/>
          </a:ln>
        </p:spPr>
        <p:txBody>
          <a:bodyPr spcFirstLastPara="1" wrap="square" lIns="0" tIns="0" rIns="0" bIns="0" anchor="t" anchorCtr="0">
            <a:spAutoFit/>
          </a:bodyPr>
          <a:lstStyle/>
          <a:p>
            <a:pPr marL="88900" marR="0" lvl="1" indent="0" algn="l" rtl="0">
              <a:lnSpc>
                <a:spcPct val="150000"/>
              </a:lnSpc>
              <a:spcBef>
                <a:spcPts val="0"/>
              </a:spcBef>
              <a:spcAft>
                <a:spcPts val="0"/>
              </a:spcAft>
              <a:buClr>
                <a:srgbClr val="000000"/>
              </a:buClr>
              <a:buSzPts val="1300"/>
              <a:buFont typeface="Arial"/>
              <a:buNone/>
            </a:pPr>
            <a:r>
              <a:rPr lang="zh-TW" sz="1300" b="0" i="0" u="none" strike="noStrike" cap="none" dirty="0">
                <a:solidFill>
                  <a:srgbClr val="262626"/>
                </a:solidFill>
                <a:latin typeface="Microsoft JhengHei"/>
                <a:ea typeface="Microsoft JhengHei"/>
                <a:cs typeface="Microsoft JhengHei"/>
                <a:sym typeface="Microsoft JhengHei"/>
              </a:rPr>
              <a:t>✔ </a:t>
            </a:r>
            <a:r>
              <a:rPr lang="zh-TW" altLang="en-US" sz="1300" b="0" i="0" u="none" strike="noStrike" cap="none" dirty="0">
                <a:solidFill>
                  <a:srgbClr val="262626"/>
                </a:solidFill>
                <a:latin typeface="Microsoft JhengHei"/>
                <a:ea typeface="Microsoft JhengHei"/>
                <a:cs typeface="Microsoft JhengHei"/>
                <a:sym typeface="Microsoft JhengHei"/>
              </a:rPr>
              <a:t> </a:t>
            </a:r>
            <a:r>
              <a:rPr lang="zh-TW" sz="1600" b="0" i="0" u="none" strike="noStrike" cap="none" dirty="0">
                <a:solidFill>
                  <a:srgbClr val="262626"/>
                </a:solidFill>
                <a:latin typeface="Microsoft JhengHei"/>
                <a:ea typeface="Microsoft JhengHei"/>
                <a:cs typeface="Microsoft JhengHei"/>
                <a:sym typeface="Microsoft JhengHei"/>
              </a:rPr>
              <a:t>確認是否符合相關</a:t>
            </a:r>
            <a:r>
              <a:rPr lang="zh-TW" sz="1600" b="0" i="0" u="none" strike="noStrike" cap="none" dirty="0">
                <a:solidFill>
                  <a:srgbClr val="FF00FF"/>
                </a:solidFill>
                <a:latin typeface="Microsoft JhengHei"/>
                <a:ea typeface="Microsoft JhengHei"/>
                <a:cs typeface="Microsoft JhengHei"/>
                <a:sym typeface="Microsoft JhengHei"/>
              </a:rPr>
              <a:t>標準</a:t>
            </a:r>
            <a:endParaRPr sz="1600" b="0" i="0" u="none" strike="noStrike" cap="none" dirty="0">
              <a:solidFill>
                <a:srgbClr val="FF00FF"/>
              </a:solidFill>
              <a:sym typeface="Arial"/>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黏貼至支出憑證黏存單</a:t>
            </a:r>
            <a:endParaRPr sz="1600" b="0" i="0" u="none" strike="noStrike" cap="none" dirty="0">
              <a:solidFill>
                <a:srgbClr val="000000"/>
              </a:solidFill>
              <a:sym typeface="Arial"/>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確認憑證加總金額與報</a:t>
            </a:r>
            <a:endParaRPr sz="1600" b="0" i="0" u="none" strike="noStrike" cap="none" dirty="0">
              <a:solidFill>
                <a:srgbClr val="262626"/>
              </a:solidFill>
              <a:latin typeface="Microsoft JhengHei"/>
              <a:ea typeface="Microsoft JhengHei"/>
              <a:cs typeface="Microsoft JhengHei"/>
              <a:sym typeface="Microsoft JhengHei"/>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a:t>
            </a:r>
            <a:r>
              <a:rPr lang="en-US" altLang="zh-TW" sz="1600" b="0" i="0" u="none" strike="noStrike" cap="none" dirty="0">
                <a:solidFill>
                  <a:srgbClr val="262626"/>
                </a:solidFill>
                <a:latin typeface="Microsoft JhengHei"/>
                <a:ea typeface="Microsoft JhengHei"/>
                <a:cs typeface="Microsoft JhengHei"/>
                <a:sym typeface="Microsoft JhengHei"/>
              </a:rPr>
              <a:t> </a:t>
            </a:r>
            <a:r>
              <a:rPr lang="zh-TW" altLang="en-US" sz="1600" b="0" i="0" u="none" strike="noStrike" cap="none" dirty="0">
                <a:solidFill>
                  <a:srgbClr val="262626"/>
                </a:solidFill>
                <a:latin typeface="Microsoft JhengHei"/>
                <a:ea typeface="Microsoft JhengHei"/>
                <a:cs typeface="Microsoft JhengHei"/>
                <a:sym typeface="Microsoft JhengHei"/>
              </a:rPr>
              <a:t>  </a:t>
            </a:r>
            <a:r>
              <a:rPr lang="zh-TW" sz="1600" b="0" i="0" u="none" strike="noStrike" cap="none" dirty="0">
                <a:solidFill>
                  <a:srgbClr val="262626"/>
                </a:solidFill>
                <a:latin typeface="Microsoft JhengHei"/>
                <a:ea typeface="Microsoft JhengHei"/>
                <a:cs typeface="Microsoft JhengHei"/>
                <a:sym typeface="Microsoft JhengHei"/>
              </a:rPr>
              <a:t>支</a:t>
            </a:r>
            <a:r>
              <a:rPr lang="zh-TW" sz="1600" b="0" i="0" u="none" strike="noStrike" cap="none" dirty="0">
                <a:solidFill>
                  <a:srgbClr val="FF00FF"/>
                </a:solidFill>
                <a:latin typeface="Microsoft JhengHei"/>
                <a:ea typeface="Microsoft JhengHei"/>
                <a:cs typeface="Microsoft JhengHei"/>
                <a:sym typeface="Microsoft JhengHei"/>
              </a:rPr>
              <a:t>金額相符</a:t>
            </a:r>
            <a:endParaRPr sz="1600" b="0" i="0" u="none" strike="noStrike" cap="none" dirty="0">
              <a:solidFill>
                <a:srgbClr val="FF00FF"/>
              </a:solidFill>
              <a:sym typeface="Arial"/>
            </a:endParaRPr>
          </a:p>
          <a:p>
            <a:pPr marL="88900" marR="0" lvl="1" indent="0" algn="l" rtl="0">
              <a:lnSpc>
                <a:spcPct val="150000"/>
              </a:lnSpc>
              <a:spcBef>
                <a:spcPts val="0"/>
              </a:spcBef>
              <a:spcAft>
                <a:spcPts val="0"/>
              </a:spcAft>
              <a:buClr>
                <a:srgbClr val="000000"/>
              </a:buClr>
              <a:buSzPts val="1300"/>
              <a:buFont typeface="Arial"/>
              <a:buNone/>
            </a:pPr>
            <a:br>
              <a:rPr lang="zh-TW" sz="1300" b="0" i="0" u="none" strike="noStrike" cap="none" dirty="0">
                <a:solidFill>
                  <a:srgbClr val="262626"/>
                </a:solidFill>
                <a:latin typeface="Microsoft JhengHei"/>
                <a:ea typeface="Microsoft JhengHei"/>
                <a:cs typeface="Microsoft JhengHei"/>
                <a:sym typeface="Microsoft JhengHei"/>
              </a:rPr>
            </a:br>
            <a:endParaRPr sz="1300" b="0" i="0" u="none" strike="noStrike" cap="none" dirty="0">
              <a:solidFill>
                <a:srgbClr val="262626"/>
              </a:solidFill>
              <a:latin typeface="Microsoft JhengHei"/>
              <a:ea typeface="Microsoft JhengHei"/>
              <a:cs typeface="Microsoft JhengHei"/>
              <a:sym typeface="Microsoft JhengHei"/>
            </a:endParaRPr>
          </a:p>
        </p:txBody>
      </p:sp>
      <p:sp>
        <p:nvSpPr>
          <p:cNvPr id="553" name="Google Shape;553;p18"/>
          <p:cNvSpPr txBox="1"/>
          <p:nvPr/>
        </p:nvSpPr>
        <p:spPr>
          <a:xfrm>
            <a:off x="6048245" y="3147066"/>
            <a:ext cx="2502954" cy="535531"/>
          </a:xfrm>
          <a:prstGeom prst="rect">
            <a:avLst/>
          </a:prstGeom>
          <a:noFill/>
          <a:ln>
            <a:noFill/>
          </a:ln>
        </p:spPr>
        <p:txBody>
          <a:bodyPr spcFirstLastPara="1" wrap="square" lIns="0" tIns="0" rIns="0" bIns="0" anchor="t" anchorCtr="0">
            <a:spAutoFit/>
          </a:bodyPr>
          <a:lstStyle/>
          <a:p>
            <a:pPr marL="88900" marR="0" lvl="1" indent="0" algn="ctr" rtl="0">
              <a:lnSpc>
                <a:spcPct val="100000"/>
              </a:lnSpc>
              <a:spcBef>
                <a:spcPts val="0"/>
              </a:spcBef>
              <a:spcAft>
                <a:spcPts val="0"/>
              </a:spcAft>
              <a:buClr>
                <a:srgbClr val="000000"/>
              </a:buClr>
              <a:buSzPts val="1400"/>
              <a:buFont typeface="Arial"/>
              <a:buNone/>
            </a:pPr>
            <a:r>
              <a:rPr lang="zh-TW" sz="1800" b="1" i="0" u="none" strike="noStrike" cap="none" dirty="0">
                <a:solidFill>
                  <a:schemeClr val="dk1"/>
                </a:solidFill>
                <a:latin typeface="Microsoft JhengHei"/>
                <a:ea typeface="Microsoft JhengHei"/>
                <a:cs typeface="Microsoft JhengHei"/>
                <a:sym typeface="Microsoft JhengHei"/>
              </a:rPr>
              <a:t>3.進行文件流程與簽章</a:t>
            </a:r>
            <a:endParaRPr sz="18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19964"/>
              </a:lnSpc>
              <a:spcBef>
                <a:spcPts val="0"/>
              </a:spcBef>
              <a:spcAft>
                <a:spcPts val="0"/>
              </a:spcAft>
              <a:buClr>
                <a:srgbClr val="000000"/>
              </a:buClr>
              <a:buSzPts val="1400"/>
              <a:buFont typeface="Arial"/>
              <a:buNone/>
            </a:pPr>
            <a:endParaRPr sz="1400" b="1" i="0" u="none" strike="noStrike" cap="none" dirty="0">
              <a:solidFill>
                <a:srgbClr val="000000"/>
              </a:solidFill>
              <a:latin typeface="Barlow SemiBold"/>
              <a:ea typeface="Barlow SemiBold"/>
              <a:cs typeface="Barlow SemiBold"/>
              <a:sym typeface="Barlow SemiBold"/>
            </a:endParaRPr>
          </a:p>
        </p:txBody>
      </p:sp>
      <p:sp>
        <p:nvSpPr>
          <p:cNvPr id="554" name="Google Shape;554;p18"/>
          <p:cNvSpPr txBox="1"/>
          <p:nvPr/>
        </p:nvSpPr>
        <p:spPr>
          <a:xfrm>
            <a:off x="6083279" y="3486150"/>
            <a:ext cx="2502955" cy="2677656"/>
          </a:xfrm>
          <a:prstGeom prst="rect">
            <a:avLst/>
          </a:prstGeom>
          <a:noFill/>
          <a:ln>
            <a:noFill/>
          </a:ln>
        </p:spPr>
        <p:txBody>
          <a:bodyPr spcFirstLastPara="1" wrap="square" lIns="0" tIns="0" rIns="0" bIns="0" anchor="t" anchorCtr="0">
            <a:spAutoFit/>
          </a:bodyPr>
          <a:lstStyle/>
          <a:p>
            <a:pPr marL="88900" marR="0" lvl="1" indent="0" algn="l" rtl="0">
              <a:lnSpc>
                <a:spcPct val="150000"/>
              </a:lnSpc>
              <a:spcBef>
                <a:spcPts val="0"/>
              </a:spcBef>
              <a:spcAft>
                <a:spcPts val="0"/>
              </a:spcAft>
              <a:buClr>
                <a:srgbClr val="000000"/>
              </a:buClr>
              <a:buSzPts val="1300"/>
              <a:buFont typeface="Arial"/>
              <a:buNone/>
            </a:pPr>
            <a:r>
              <a:rPr lang="zh-TW" b="0" i="0" u="none" strike="noStrike" cap="none" dirty="0">
                <a:solidFill>
                  <a:srgbClr val="262626"/>
                </a:solidFill>
                <a:latin typeface="Microsoft JhengHei"/>
                <a:ea typeface="Microsoft JhengHei"/>
                <a:cs typeface="Microsoft JhengHei"/>
                <a:sym typeface="Microsoft JhengHei"/>
              </a:rPr>
              <a:t>✔ </a:t>
            </a:r>
            <a:r>
              <a:rPr lang="zh-TW" sz="1600" b="0" i="0" u="none" strike="noStrike" cap="none" dirty="0">
                <a:solidFill>
                  <a:srgbClr val="262626"/>
                </a:solidFill>
                <a:latin typeface="Microsoft JhengHei"/>
                <a:ea typeface="Microsoft JhengHei"/>
                <a:cs typeface="Microsoft JhengHei"/>
                <a:sym typeface="Microsoft JhengHei"/>
              </a:rPr>
              <a:t>檢附其他相關</a:t>
            </a:r>
            <a:r>
              <a:rPr lang="zh-TW" sz="1600" b="0" i="0" u="none" strike="noStrike" cap="none" dirty="0">
                <a:solidFill>
                  <a:srgbClr val="FF00FF"/>
                </a:solidFill>
                <a:latin typeface="Microsoft JhengHei"/>
                <a:ea typeface="Microsoft JhengHei"/>
                <a:cs typeface="Microsoft JhengHei"/>
                <a:sym typeface="Microsoft JhengHei"/>
              </a:rPr>
              <a:t>文件表單</a:t>
            </a:r>
            <a:endParaRPr sz="1600" b="0" i="0" u="none" strike="noStrike" cap="none" dirty="0">
              <a:solidFill>
                <a:srgbClr val="FF00FF"/>
              </a:solidFill>
              <a:latin typeface="Microsoft JhengHei"/>
              <a:ea typeface="Microsoft JhengHei"/>
              <a:cs typeface="Microsoft JhengHei"/>
              <a:sym typeface="Microsoft JhengHei"/>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︎相關人員</a:t>
            </a:r>
            <a:r>
              <a:rPr lang="zh-TW" sz="1600" b="0" i="0" u="none" strike="noStrike" cap="none" dirty="0">
                <a:solidFill>
                  <a:srgbClr val="FF00FF"/>
                </a:solidFill>
                <a:latin typeface="Microsoft JhengHei"/>
                <a:ea typeface="Microsoft JhengHei"/>
                <a:cs typeface="Microsoft JhengHei"/>
                <a:sym typeface="Microsoft JhengHei"/>
              </a:rPr>
              <a:t>核章</a:t>
            </a:r>
            <a:endParaRPr sz="1600" b="0" i="0" u="none" strike="noStrike" cap="none" dirty="0">
              <a:solidFill>
                <a:srgbClr val="FF00FF"/>
              </a:solidFill>
              <a:sym typeface="Arial"/>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文件送出前，再次檢視 </a:t>
            </a:r>
            <a:endParaRPr sz="1600" b="0" i="0" u="none" strike="noStrike" cap="none" dirty="0">
              <a:solidFill>
                <a:srgbClr val="000000"/>
              </a:solidFill>
              <a:sym typeface="Arial"/>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a:t>
            </a:r>
            <a:r>
              <a:rPr lang="en-US" altLang="zh-TW" sz="1600" b="0" i="0" u="none" strike="noStrike" cap="none" dirty="0">
                <a:solidFill>
                  <a:srgbClr val="262626"/>
                </a:solidFill>
                <a:latin typeface="Microsoft JhengHei"/>
                <a:ea typeface="Microsoft JhengHei"/>
                <a:cs typeface="Microsoft JhengHei"/>
                <a:sym typeface="Microsoft JhengHei"/>
              </a:rPr>
              <a:t>  </a:t>
            </a:r>
            <a:r>
              <a:rPr lang="zh-TW" altLang="en-US" sz="1600" b="0" i="0" u="none" strike="noStrike" cap="none" dirty="0">
                <a:solidFill>
                  <a:srgbClr val="262626"/>
                </a:solidFill>
                <a:latin typeface="Microsoft JhengHei"/>
                <a:ea typeface="Microsoft JhengHei"/>
                <a:cs typeface="Microsoft JhengHei"/>
                <a:sym typeface="Microsoft JhengHei"/>
              </a:rPr>
              <a:t>  </a:t>
            </a:r>
            <a:r>
              <a:rPr lang="en-US" altLang="zh-TW" sz="1600" b="0" i="0" u="none" strike="noStrike" cap="none" dirty="0">
                <a:solidFill>
                  <a:srgbClr val="262626"/>
                </a:solidFill>
                <a:latin typeface="Microsoft JhengHei"/>
                <a:ea typeface="Microsoft JhengHei"/>
                <a:cs typeface="Microsoft JhengHei"/>
                <a:sym typeface="Microsoft JhengHei"/>
              </a:rPr>
              <a:t> </a:t>
            </a:r>
            <a:r>
              <a:rPr lang="zh-TW" sz="1600" b="0" i="0" u="none" strike="noStrike" cap="none" dirty="0">
                <a:solidFill>
                  <a:srgbClr val="262626"/>
                </a:solidFill>
                <a:latin typeface="Microsoft JhengHei"/>
                <a:ea typeface="Microsoft JhengHei"/>
                <a:cs typeface="Microsoft JhengHei"/>
                <a:sym typeface="Microsoft JhengHei"/>
              </a:rPr>
              <a:t>是否有缺漏</a:t>
            </a:r>
            <a:endParaRPr sz="1600" b="0" i="0" u="none" strike="noStrike" cap="none" dirty="0">
              <a:solidFill>
                <a:srgbClr val="000000"/>
              </a:solidFill>
              <a:sym typeface="Arial"/>
            </a:endParaRPr>
          </a:p>
          <a:p>
            <a:pPr marL="88900" marR="0" lvl="1" indent="0" algn="l" rtl="0">
              <a:lnSpc>
                <a:spcPct val="150000"/>
              </a:lnSpc>
              <a:spcBef>
                <a:spcPts val="0"/>
              </a:spcBef>
              <a:spcAft>
                <a:spcPts val="0"/>
              </a:spcAft>
              <a:buClr>
                <a:srgbClr val="000000"/>
              </a:buClr>
              <a:buSzPts val="1300"/>
              <a:buFont typeface="Arial"/>
              <a:buNone/>
            </a:pPr>
            <a:br>
              <a:rPr lang="zh-TW" sz="1300" b="0" i="0" u="none" strike="noStrike" cap="none" dirty="0">
                <a:solidFill>
                  <a:srgbClr val="262626"/>
                </a:solidFill>
                <a:latin typeface="Microsoft JhengHei"/>
                <a:ea typeface="Microsoft JhengHei"/>
                <a:cs typeface="Microsoft JhengHei"/>
                <a:sym typeface="Microsoft JhengHei"/>
              </a:rPr>
            </a:br>
            <a:endParaRPr sz="1300" b="0" i="0" u="none" strike="noStrike" cap="none" dirty="0">
              <a:solidFill>
                <a:srgbClr val="262626"/>
              </a:solidFill>
              <a:latin typeface="Microsoft JhengHei"/>
              <a:ea typeface="Microsoft JhengHei"/>
              <a:cs typeface="Microsoft JhengHei"/>
              <a:sym typeface="Microsoft JhengHei"/>
            </a:endParaRPr>
          </a:p>
          <a:p>
            <a:pPr marL="88900" marR="0" lvl="1" indent="0" algn="l" rtl="0">
              <a:lnSpc>
                <a:spcPct val="150000"/>
              </a:lnSpc>
              <a:spcBef>
                <a:spcPts val="0"/>
              </a:spcBef>
              <a:spcAft>
                <a:spcPts val="0"/>
              </a:spcAft>
              <a:buClr>
                <a:srgbClr val="000000"/>
              </a:buClr>
              <a:buSzPts val="1300"/>
              <a:buFont typeface="Arial"/>
              <a:buNone/>
            </a:pPr>
            <a:br>
              <a:rPr lang="zh-TW" sz="1300" b="0" i="0" u="none" strike="noStrike" cap="none" dirty="0">
                <a:solidFill>
                  <a:srgbClr val="262626"/>
                </a:solidFill>
                <a:latin typeface="Microsoft JhengHei"/>
                <a:ea typeface="Microsoft JhengHei"/>
                <a:cs typeface="Microsoft JhengHei"/>
                <a:sym typeface="Microsoft JhengHei"/>
              </a:rPr>
            </a:br>
            <a:endParaRPr sz="1300" b="0" i="0" u="none" strike="noStrike" cap="none" dirty="0">
              <a:solidFill>
                <a:srgbClr val="262626"/>
              </a:solidFill>
              <a:latin typeface="Microsoft JhengHei"/>
              <a:ea typeface="Microsoft JhengHei"/>
              <a:cs typeface="Microsoft JhengHei"/>
              <a:sym typeface="Microsoft JhengHei"/>
            </a:endParaRPr>
          </a:p>
        </p:txBody>
      </p:sp>
      <p:grpSp>
        <p:nvGrpSpPr>
          <p:cNvPr id="555" name="Google Shape;555;p18"/>
          <p:cNvGrpSpPr/>
          <p:nvPr/>
        </p:nvGrpSpPr>
        <p:grpSpPr>
          <a:xfrm>
            <a:off x="1203082" y="1553372"/>
            <a:ext cx="1251639" cy="1361140"/>
            <a:chOff x="0" y="-76200"/>
            <a:chExt cx="812700" cy="883800"/>
          </a:xfrm>
        </p:grpSpPr>
        <p:sp>
          <p:nvSpPr>
            <p:cNvPr id="556" name="Google Shape;556;p18"/>
            <p:cNvSpPr/>
            <p:nvPr/>
          </p:nvSpPr>
          <p:spPr>
            <a:xfrm>
              <a:off x="0" y="0"/>
              <a:ext cx="812700" cy="807600"/>
            </a:xfrm>
            <a:prstGeom prst="roundRect">
              <a:avLst>
                <a:gd name="adj" fmla="val 16667"/>
              </a:avLst>
            </a:pr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57" name="Google Shape;557;p18"/>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rtl="0">
                <a:lnSpc>
                  <a:spcPct val="140010"/>
                </a:lnSpc>
                <a:spcBef>
                  <a:spcPts val="0"/>
                </a:spcBef>
                <a:spcAft>
                  <a:spcPts val="0"/>
                </a:spcAft>
                <a:buClr>
                  <a:srgbClr val="000000"/>
                </a:buClr>
                <a:buSzPts val="2000"/>
                <a:buFont typeface="Arial"/>
                <a:buNone/>
              </a:pPr>
              <a:endParaRPr sz="2000" b="1" i="0" u="none" strike="noStrike" cap="none" dirty="0">
                <a:solidFill>
                  <a:srgbClr val="FFFFFF"/>
                </a:solidFill>
                <a:latin typeface="Ultra"/>
                <a:ea typeface="Ultra"/>
                <a:cs typeface="Ultra"/>
                <a:sym typeface="Ultra"/>
              </a:endParaRPr>
            </a:p>
          </p:txBody>
        </p:sp>
      </p:grpSp>
      <p:grpSp>
        <p:nvGrpSpPr>
          <p:cNvPr id="558" name="Google Shape;558;p18"/>
          <p:cNvGrpSpPr/>
          <p:nvPr/>
        </p:nvGrpSpPr>
        <p:grpSpPr>
          <a:xfrm>
            <a:off x="2450114" y="2168923"/>
            <a:ext cx="268344" cy="358851"/>
            <a:chOff x="0" y="0"/>
            <a:chExt cx="607801" cy="812800"/>
          </a:xfrm>
        </p:grpSpPr>
        <p:sp>
          <p:nvSpPr>
            <p:cNvPr id="559" name="Google Shape;559;p18"/>
            <p:cNvSpPr/>
            <p:nvPr/>
          </p:nvSpPr>
          <p:spPr>
            <a:xfrm>
              <a:off x="0" y="0"/>
              <a:ext cx="607801" cy="812800"/>
            </a:xfrm>
            <a:custGeom>
              <a:avLst/>
              <a:gdLst/>
              <a:ahLst/>
              <a:cxnLst/>
              <a:rect l="l" t="t" r="r" b="b"/>
              <a:pathLst>
                <a:path w="607801" h="812800" extrusionOk="0">
                  <a:moveTo>
                    <a:pt x="607801" y="406400"/>
                  </a:moveTo>
                  <a:lnTo>
                    <a:pt x="201401" y="0"/>
                  </a:lnTo>
                  <a:lnTo>
                    <a:pt x="201401" y="203200"/>
                  </a:lnTo>
                  <a:lnTo>
                    <a:pt x="0" y="203200"/>
                  </a:lnTo>
                  <a:lnTo>
                    <a:pt x="0" y="609600"/>
                  </a:lnTo>
                  <a:lnTo>
                    <a:pt x="201401" y="609600"/>
                  </a:lnTo>
                  <a:lnTo>
                    <a:pt x="201401" y="812800"/>
                  </a:lnTo>
                  <a:lnTo>
                    <a:pt x="607801" y="406400"/>
                  </a:lnTo>
                  <a:close/>
                </a:path>
              </a:pathLst>
            </a:custGeom>
            <a:solidFill>
              <a:srgbClr val="FBDF4E"/>
            </a:solidFill>
            <a:ln>
              <a:noFill/>
            </a:ln>
          </p:spPr>
        </p:sp>
        <p:sp>
          <p:nvSpPr>
            <p:cNvPr id="560" name="Google Shape;560;p18"/>
            <p:cNvSpPr txBox="1"/>
            <p:nvPr/>
          </p:nvSpPr>
          <p:spPr>
            <a:xfrm>
              <a:off x="0" y="146050"/>
              <a:ext cx="5061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202222"/>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561" name="Google Shape;561;p18"/>
          <p:cNvGrpSpPr/>
          <p:nvPr/>
        </p:nvGrpSpPr>
        <p:grpSpPr>
          <a:xfrm>
            <a:off x="3820169" y="1553372"/>
            <a:ext cx="1251639" cy="1361140"/>
            <a:chOff x="0" y="-76200"/>
            <a:chExt cx="812700" cy="883800"/>
          </a:xfrm>
        </p:grpSpPr>
        <p:sp>
          <p:nvSpPr>
            <p:cNvPr id="562" name="Google Shape;562;p18"/>
            <p:cNvSpPr/>
            <p:nvPr/>
          </p:nvSpPr>
          <p:spPr>
            <a:xfrm>
              <a:off x="0" y="0"/>
              <a:ext cx="812700" cy="807600"/>
            </a:xfrm>
            <a:prstGeom prst="roundRect">
              <a:avLst>
                <a:gd name="adj" fmla="val 16667"/>
              </a:avLst>
            </a:pr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63" name="Google Shape;563;p18"/>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rtl="0">
                <a:lnSpc>
                  <a:spcPct val="140010"/>
                </a:lnSpc>
                <a:spcBef>
                  <a:spcPts val="0"/>
                </a:spcBef>
                <a:spcAft>
                  <a:spcPts val="0"/>
                </a:spcAft>
                <a:buClr>
                  <a:srgbClr val="000000"/>
                </a:buClr>
                <a:buSzPts val="2000"/>
                <a:buFont typeface="Arial"/>
                <a:buNone/>
              </a:pPr>
              <a:endParaRPr sz="2000" b="1" i="0" u="none" strike="noStrike" cap="none" dirty="0">
                <a:solidFill>
                  <a:srgbClr val="FFFFFF"/>
                </a:solidFill>
                <a:latin typeface="Ultra"/>
                <a:ea typeface="Ultra"/>
                <a:cs typeface="Ultra"/>
                <a:sym typeface="Ultra"/>
              </a:endParaRPr>
            </a:p>
          </p:txBody>
        </p:sp>
      </p:grpSp>
      <p:grpSp>
        <p:nvGrpSpPr>
          <p:cNvPr id="564" name="Google Shape;564;p18"/>
          <p:cNvGrpSpPr/>
          <p:nvPr/>
        </p:nvGrpSpPr>
        <p:grpSpPr>
          <a:xfrm>
            <a:off x="5065683" y="2168812"/>
            <a:ext cx="268344" cy="358851"/>
            <a:chOff x="0" y="0"/>
            <a:chExt cx="607801" cy="812800"/>
          </a:xfrm>
        </p:grpSpPr>
        <p:sp>
          <p:nvSpPr>
            <p:cNvPr id="565" name="Google Shape;565;p18"/>
            <p:cNvSpPr/>
            <p:nvPr/>
          </p:nvSpPr>
          <p:spPr>
            <a:xfrm>
              <a:off x="0" y="0"/>
              <a:ext cx="607801" cy="812800"/>
            </a:xfrm>
            <a:custGeom>
              <a:avLst/>
              <a:gdLst/>
              <a:ahLst/>
              <a:cxnLst/>
              <a:rect l="l" t="t" r="r" b="b"/>
              <a:pathLst>
                <a:path w="607801" h="812800" extrusionOk="0">
                  <a:moveTo>
                    <a:pt x="607801" y="406400"/>
                  </a:moveTo>
                  <a:lnTo>
                    <a:pt x="201401" y="0"/>
                  </a:lnTo>
                  <a:lnTo>
                    <a:pt x="201401" y="203200"/>
                  </a:lnTo>
                  <a:lnTo>
                    <a:pt x="0" y="203200"/>
                  </a:lnTo>
                  <a:lnTo>
                    <a:pt x="0" y="609600"/>
                  </a:lnTo>
                  <a:lnTo>
                    <a:pt x="201401" y="609600"/>
                  </a:lnTo>
                  <a:lnTo>
                    <a:pt x="201401" y="812800"/>
                  </a:lnTo>
                  <a:lnTo>
                    <a:pt x="607801" y="406400"/>
                  </a:ln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66" name="Google Shape;566;p18"/>
            <p:cNvSpPr txBox="1"/>
            <p:nvPr/>
          </p:nvSpPr>
          <p:spPr>
            <a:xfrm>
              <a:off x="0" y="146050"/>
              <a:ext cx="5061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202222"/>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567" name="Google Shape;567;p18"/>
          <p:cNvGrpSpPr/>
          <p:nvPr/>
        </p:nvGrpSpPr>
        <p:grpSpPr>
          <a:xfrm>
            <a:off x="6485652" y="1539994"/>
            <a:ext cx="1251639" cy="1361140"/>
            <a:chOff x="0" y="-76200"/>
            <a:chExt cx="812700" cy="883800"/>
          </a:xfrm>
        </p:grpSpPr>
        <p:sp>
          <p:nvSpPr>
            <p:cNvPr id="568" name="Google Shape;568;p18"/>
            <p:cNvSpPr/>
            <p:nvPr/>
          </p:nvSpPr>
          <p:spPr>
            <a:xfrm>
              <a:off x="0" y="0"/>
              <a:ext cx="812700" cy="807600"/>
            </a:xfrm>
            <a:prstGeom prst="roundRect">
              <a:avLst>
                <a:gd name="adj" fmla="val 16667"/>
              </a:avLst>
            </a:pr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69" name="Google Shape;569;p18"/>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rtl="0">
                <a:lnSpc>
                  <a:spcPct val="140010"/>
                </a:lnSpc>
                <a:spcBef>
                  <a:spcPts val="0"/>
                </a:spcBef>
                <a:spcAft>
                  <a:spcPts val="0"/>
                </a:spcAft>
                <a:buClr>
                  <a:srgbClr val="000000"/>
                </a:buClr>
                <a:buSzPts val="2000"/>
                <a:buFont typeface="Arial"/>
                <a:buNone/>
              </a:pPr>
              <a:endParaRPr sz="2000" b="1" i="0" u="none" strike="noStrike" cap="none" dirty="0">
                <a:solidFill>
                  <a:srgbClr val="FFFFFF"/>
                </a:solidFill>
                <a:latin typeface="Ultra"/>
                <a:ea typeface="Ultra"/>
                <a:cs typeface="Ultra"/>
                <a:sym typeface="Ultra"/>
              </a:endParaRPr>
            </a:p>
          </p:txBody>
        </p:sp>
      </p:grpSp>
      <p:grpSp>
        <p:nvGrpSpPr>
          <p:cNvPr id="570" name="Google Shape;570;p18"/>
          <p:cNvGrpSpPr/>
          <p:nvPr/>
        </p:nvGrpSpPr>
        <p:grpSpPr>
          <a:xfrm>
            <a:off x="7732684" y="2099904"/>
            <a:ext cx="268344" cy="358851"/>
            <a:chOff x="0" y="0"/>
            <a:chExt cx="607801" cy="812800"/>
          </a:xfrm>
        </p:grpSpPr>
        <p:sp>
          <p:nvSpPr>
            <p:cNvPr id="571" name="Google Shape;571;p18"/>
            <p:cNvSpPr/>
            <p:nvPr/>
          </p:nvSpPr>
          <p:spPr>
            <a:xfrm>
              <a:off x="0" y="0"/>
              <a:ext cx="607801" cy="812800"/>
            </a:xfrm>
            <a:custGeom>
              <a:avLst/>
              <a:gdLst/>
              <a:ahLst/>
              <a:cxnLst/>
              <a:rect l="l" t="t" r="r" b="b"/>
              <a:pathLst>
                <a:path w="607801" h="812800" extrusionOk="0">
                  <a:moveTo>
                    <a:pt x="607801" y="406400"/>
                  </a:moveTo>
                  <a:lnTo>
                    <a:pt x="201401" y="0"/>
                  </a:lnTo>
                  <a:lnTo>
                    <a:pt x="201401" y="203200"/>
                  </a:lnTo>
                  <a:lnTo>
                    <a:pt x="0" y="203200"/>
                  </a:lnTo>
                  <a:lnTo>
                    <a:pt x="0" y="609600"/>
                  </a:lnTo>
                  <a:lnTo>
                    <a:pt x="201401" y="609600"/>
                  </a:lnTo>
                  <a:lnTo>
                    <a:pt x="201401" y="812800"/>
                  </a:lnTo>
                  <a:lnTo>
                    <a:pt x="607801" y="406400"/>
                  </a:lnTo>
                  <a:close/>
                </a:path>
              </a:pathLst>
            </a:custGeom>
            <a:solidFill>
              <a:srgbClr val="FD7DCF"/>
            </a:solidFill>
            <a:ln>
              <a:noFill/>
            </a:ln>
          </p:spPr>
        </p:sp>
        <p:sp>
          <p:nvSpPr>
            <p:cNvPr id="572" name="Google Shape;572;p18"/>
            <p:cNvSpPr txBox="1"/>
            <p:nvPr/>
          </p:nvSpPr>
          <p:spPr>
            <a:xfrm>
              <a:off x="0" y="146050"/>
              <a:ext cx="5061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202222"/>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573" name="Google Shape;573;p18"/>
          <p:cNvSpPr/>
          <p:nvPr/>
        </p:nvSpPr>
        <p:spPr>
          <a:xfrm>
            <a:off x="1546505" y="2054951"/>
            <a:ext cx="532113" cy="532113"/>
          </a:xfrm>
          <a:custGeom>
            <a:avLst/>
            <a:gdLst/>
            <a:ahLst/>
            <a:cxnLst/>
            <a:rect l="l" t="t" r="r" b="b"/>
            <a:pathLst>
              <a:path w="1064226" h="1064226" extrusionOk="0">
                <a:moveTo>
                  <a:pt x="0" y="0"/>
                </a:moveTo>
                <a:lnTo>
                  <a:pt x="1064226" y="0"/>
                </a:lnTo>
                <a:lnTo>
                  <a:pt x="1064226" y="1064226"/>
                </a:lnTo>
                <a:lnTo>
                  <a:pt x="0" y="1064226"/>
                </a:lnTo>
                <a:lnTo>
                  <a:pt x="0" y="0"/>
                </a:lnTo>
                <a:close/>
              </a:path>
            </a:pathLst>
          </a:custGeom>
          <a:blipFill rotWithShape="1">
            <a:blip r:embed="rId7">
              <a:alphaModFix/>
            </a:blip>
            <a:stretch>
              <a:fillRect/>
            </a:stretch>
          </a:blipFill>
          <a:ln>
            <a:noFill/>
          </a:ln>
        </p:spPr>
      </p:sp>
      <p:sp>
        <p:nvSpPr>
          <p:cNvPr id="574" name="Google Shape;574;p18"/>
          <p:cNvSpPr/>
          <p:nvPr/>
        </p:nvSpPr>
        <p:spPr>
          <a:xfrm>
            <a:off x="4237020" y="2026505"/>
            <a:ext cx="525480" cy="545245"/>
          </a:xfrm>
          <a:custGeom>
            <a:avLst/>
            <a:gdLst/>
            <a:ahLst/>
            <a:cxnLst/>
            <a:rect l="l" t="t" r="r" b="b"/>
            <a:pathLst>
              <a:path w="1050960" h="1090491" extrusionOk="0">
                <a:moveTo>
                  <a:pt x="0" y="0"/>
                </a:moveTo>
                <a:lnTo>
                  <a:pt x="1050960" y="0"/>
                </a:lnTo>
                <a:lnTo>
                  <a:pt x="1050960" y="1090490"/>
                </a:lnTo>
                <a:lnTo>
                  <a:pt x="0" y="1090490"/>
                </a:lnTo>
                <a:lnTo>
                  <a:pt x="0" y="0"/>
                </a:lnTo>
                <a:close/>
              </a:path>
            </a:pathLst>
          </a:custGeom>
          <a:blipFill rotWithShape="1">
            <a:blip r:embed="rId8">
              <a:alphaModFix/>
            </a:blip>
            <a:stretch>
              <a:fillRect/>
            </a:stretch>
          </a:blipFill>
          <a:ln>
            <a:noFill/>
          </a:ln>
        </p:spPr>
      </p:sp>
      <p:sp>
        <p:nvSpPr>
          <p:cNvPr id="575" name="Google Shape;575;p18"/>
          <p:cNvSpPr/>
          <p:nvPr/>
        </p:nvSpPr>
        <p:spPr>
          <a:xfrm>
            <a:off x="6830196" y="2059996"/>
            <a:ext cx="530435" cy="454847"/>
          </a:xfrm>
          <a:custGeom>
            <a:avLst/>
            <a:gdLst/>
            <a:ahLst/>
            <a:cxnLst/>
            <a:rect l="l" t="t" r="r" b="b"/>
            <a:pathLst>
              <a:path w="1060869" h="909695" extrusionOk="0">
                <a:moveTo>
                  <a:pt x="0" y="0"/>
                </a:moveTo>
                <a:lnTo>
                  <a:pt x="1060869" y="0"/>
                </a:lnTo>
                <a:lnTo>
                  <a:pt x="1060869" y="909695"/>
                </a:lnTo>
                <a:lnTo>
                  <a:pt x="0" y="909695"/>
                </a:lnTo>
                <a:lnTo>
                  <a:pt x="0" y="0"/>
                </a:lnTo>
                <a:close/>
              </a:path>
            </a:pathLst>
          </a:custGeom>
          <a:blipFill rotWithShape="1">
            <a:blip r:embed="rId9">
              <a:alphaModFix/>
            </a:blip>
            <a:stretch>
              <a:fillRect/>
            </a:stretch>
          </a:blipFill>
          <a:ln>
            <a:noFill/>
          </a:ln>
        </p:spPr>
      </p:sp>
      <p:grpSp>
        <p:nvGrpSpPr>
          <p:cNvPr id="2" name="群組 1">
            <a:extLst>
              <a:ext uri="{FF2B5EF4-FFF2-40B4-BE49-F238E27FC236}">
                <a16:creationId xmlns:a16="http://schemas.microsoft.com/office/drawing/2014/main" id="{6B788744-C6D2-4B53-847A-A29978AF42D4}"/>
              </a:ext>
            </a:extLst>
          </p:cNvPr>
          <p:cNvGrpSpPr/>
          <p:nvPr/>
        </p:nvGrpSpPr>
        <p:grpSpPr>
          <a:xfrm>
            <a:off x="3162797" y="644800"/>
            <a:ext cx="2533800" cy="517924"/>
            <a:chOff x="3162313" y="787255"/>
            <a:chExt cx="2533800" cy="517924"/>
          </a:xfrm>
        </p:grpSpPr>
        <p:grpSp>
          <p:nvGrpSpPr>
            <p:cNvPr id="577" name="Google Shape;577;p18"/>
            <p:cNvGrpSpPr/>
            <p:nvPr/>
          </p:nvGrpSpPr>
          <p:grpSpPr>
            <a:xfrm>
              <a:off x="3606739" y="787255"/>
              <a:ext cx="1644819" cy="517924"/>
              <a:chOff x="0" y="-57150"/>
              <a:chExt cx="1624031" cy="463550"/>
            </a:xfrm>
          </p:grpSpPr>
          <p:sp>
            <p:nvSpPr>
              <p:cNvPr id="578" name="Google Shape;578;p18"/>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chemeClr val="dk1"/>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579" name="Google Shape;579;p18"/>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580" name="Google Shape;580;p18"/>
            <p:cNvSpPr txBox="1"/>
            <p:nvPr/>
          </p:nvSpPr>
          <p:spPr>
            <a:xfrm>
              <a:off x="3162313" y="1014547"/>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altLang="en-US" sz="1800" b="1" i="0" u="none" strike="noStrike" cap="none" dirty="0">
                  <a:solidFill>
                    <a:schemeClr val="lt1"/>
                  </a:solidFill>
                  <a:latin typeface="Microsoft JhengHei"/>
                  <a:ea typeface="Microsoft JhengHei"/>
                  <a:cs typeface="Microsoft JhengHei"/>
                  <a:sym typeface="Microsoft JhengHei"/>
                </a:rPr>
                <a:t>概念彙整</a:t>
              </a:r>
              <a:endParaRPr sz="1800" b="1" i="0" u="none" strike="noStrike" cap="none" dirty="0">
                <a:solidFill>
                  <a:schemeClr val="lt1"/>
                </a:solidFill>
                <a:latin typeface="Microsoft JhengHei"/>
                <a:ea typeface="Microsoft JhengHei"/>
                <a:cs typeface="Microsoft JhengHei"/>
                <a:sym typeface="Microsoft JhengHei"/>
              </a:endParaRPr>
            </a:p>
          </p:txBody>
        </p:sp>
      </p:grpSp>
      <p:sp>
        <p:nvSpPr>
          <p:cNvPr id="41" name="投影片編號版面配置區 2">
            <a:extLst>
              <a:ext uri="{FF2B5EF4-FFF2-40B4-BE49-F238E27FC236}">
                <a16:creationId xmlns:a16="http://schemas.microsoft.com/office/drawing/2014/main" id="{DB6A512A-B34C-411C-8DCC-339C003915EE}"/>
              </a:ext>
            </a:extLst>
          </p:cNvPr>
          <p:cNvSpPr txBox="1">
            <a:spLocks/>
          </p:cNvSpPr>
          <p:nvPr/>
        </p:nvSpPr>
        <p:spPr>
          <a:xfrm>
            <a:off x="3607223" y="4894459"/>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90</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500"/>
                                        <p:tgtEl>
                                          <p:spTgt spid="558"/>
                                        </p:tgtEl>
                                      </p:cBhvr>
                                    </p:animEffect>
                                  </p:childTnLst>
                                </p:cTn>
                              </p:par>
                              <p:par>
                                <p:cTn id="8" presetID="10" presetClass="entr" presetSubtype="0" fill="hold" nodeType="withEffect">
                                  <p:stCondLst>
                                    <p:cond delay="0"/>
                                  </p:stCondLst>
                                  <p:childTnLst>
                                    <p:set>
                                      <p:cBhvr>
                                        <p:cTn id="9" dur="1" fill="hold">
                                          <p:stCondLst>
                                            <p:cond delay="0"/>
                                          </p:stCondLst>
                                        </p:cTn>
                                        <p:tgtEl>
                                          <p:spTgt spid="564"/>
                                        </p:tgtEl>
                                        <p:attrNameLst>
                                          <p:attrName>style.visibility</p:attrName>
                                        </p:attrNameLst>
                                      </p:cBhvr>
                                      <p:to>
                                        <p:strVal val="visible"/>
                                      </p:to>
                                    </p:set>
                                    <p:animEffect transition="in" filter="fade">
                                      <p:cBhvr>
                                        <p:cTn id="10" dur="500"/>
                                        <p:tgtEl>
                                          <p:spTgt spid="564"/>
                                        </p:tgtEl>
                                      </p:cBhvr>
                                    </p:animEffect>
                                  </p:childTnLst>
                                </p:cTn>
                              </p:par>
                              <p:par>
                                <p:cTn id="11" presetID="10" presetClass="entr" presetSubtype="0" fill="hold" nodeType="withEffect">
                                  <p:stCondLst>
                                    <p:cond delay="0"/>
                                  </p:stCondLst>
                                  <p:childTnLst>
                                    <p:set>
                                      <p:cBhvr>
                                        <p:cTn id="12" dur="1" fill="hold">
                                          <p:stCondLst>
                                            <p:cond delay="0"/>
                                          </p:stCondLst>
                                        </p:cTn>
                                        <p:tgtEl>
                                          <p:spTgt spid="570"/>
                                        </p:tgtEl>
                                        <p:attrNameLst>
                                          <p:attrName>style.visibility</p:attrName>
                                        </p:attrNameLst>
                                      </p:cBhvr>
                                      <p:to>
                                        <p:strVal val="visible"/>
                                      </p:to>
                                    </p:set>
                                    <p:animEffect transition="in" filter="fade">
                                      <p:cBhvr>
                                        <p:cTn id="13" dur="500"/>
                                        <p:tgtEl>
                                          <p:spTgt spid="570"/>
                                        </p:tgtEl>
                                      </p:cBhvr>
                                    </p:animEffect>
                                  </p:childTnLst>
                                </p:cTn>
                              </p:par>
                              <p:par>
                                <p:cTn id="14" presetID="10" presetClass="entr" presetSubtype="0" fill="hold" nodeType="withEffect">
                                  <p:stCondLst>
                                    <p:cond delay="0"/>
                                  </p:stCondLst>
                                  <p:childTnLst>
                                    <p:set>
                                      <p:cBhvr>
                                        <p:cTn id="15" dur="1" fill="hold">
                                          <p:stCondLst>
                                            <p:cond delay="0"/>
                                          </p:stCondLst>
                                        </p:cTn>
                                        <p:tgtEl>
                                          <p:spTgt spid="573"/>
                                        </p:tgtEl>
                                        <p:attrNameLst>
                                          <p:attrName>style.visibility</p:attrName>
                                        </p:attrNameLst>
                                      </p:cBhvr>
                                      <p:to>
                                        <p:strVal val="visible"/>
                                      </p:to>
                                    </p:set>
                                    <p:animEffect transition="in" filter="fade">
                                      <p:cBhvr>
                                        <p:cTn id="16" dur="500"/>
                                        <p:tgtEl>
                                          <p:spTgt spid="573"/>
                                        </p:tgtEl>
                                      </p:cBhvr>
                                    </p:animEffect>
                                  </p:childTnLst>
                                </p:cTn>
                              </p:par>
                              <p:par>
                                <p:cTn id="17" presetID="10" presetClass="entr" presetSubtype="0" fill="hold" nodeType="withEffect">
                                  <p:stCondLst>
                                    <p:cond delay="0"/>
                                  </p:stCondLst>
                                  <p:childTnLst>
                                    <p:set>
                                      <p:cBhvr>
                                        <p:cTn id="18" dur="1" fill="hold">
                                          <p:stCondLst>
                                            <p:cond delay="0"/>
                                          </p:stCondLst>
                                        </p:cTn>
                                        <p:tgtEl>
                                          <p:spTgt spid="574"/>
                                        </p:tgtEl>
                                        <p:attrNameLst>
                                          <p:attrName>style.visibility</p:attrName>
                                        </p:attrNameLst>
                                      </p:cBhvr>
                                      <p:to>
                                        <p:strVal val="visible"/>
                                      </p:to>
                                    </p:set>
                                    <p:animEffect transition="in" filter="fade">
                                      <p:cBhvr>
                                        <p:cTn id="19" dur="500"/>
                                        <p:tgtEl>
                                          <p:spTgt spid="574"/>
                                        </p:tgtEl>
                                      </p:cBhvr>
                                    </p:animEffect>
                                  </p:childTnLst>
                                </p:cTn>
                              </p:par>
                              <p:par>
                                <p:cTn id="20" presetID="10" presetClass="entr" presetSubtype="0" fill="hold" nodeType="withEffect">
                                  <p:stCondLst>
                                    <p:cond delay="0"/>
                                  </p:stCondLst>
                                  <p:childTnLst>
                                    <p:set>
                                      <p:cBhvr>
                                        <p:cTn id="21" dur="1" fill="hold">
                                          <p:stCondLst>
                                            <p:cond delay="0"/>
                                          </p:stCondLst>
                                        </p:cTn>
                                        <p:tgtEl>
                                          <p:spTgt spid="575"/>
                                        </p:tgtEl>
                                        <p:attrNameLst>
                                          <p:attrName>style.visibility</p:attrName>
                                        </p:attrNameLst>
                                      </p:cBhvr>
                                      <p:to>
                                        <p:strVal val="visible"/>
                                      </p:to>
                                    </p:set>
                                    <p:animEffect transition="in" filter="fade">
                                      <p:cBhvr>
                                        <p:cTn id="22" dur="500"/>
                                        <p:tgtEl>
                                          <p:spTgt spid="575"/>
                                        </p:tgtEl>
                                      </p:cBhvr>
                                    </p:animEffect>
                                  </p:childTnLst>
                                </p:cTn>
                              </p:par>
                              <p:par>
                                <p:cTn id="23" presetID="10" presetClass="entr" presetSubtype="0" fill="hold" nodeType="withEffect">
                                  <p:stCondLst>
                                    <p:cond delay="0"/>
                                  </p:stCondLst>
                                  <p:childTnLst>
                                    <p:set>
                                      <p:cBhvr>
                                        <p:cTn id="24" dur="1" fill="hold">
                                          <p:stCondLst>
                                            <p:cond delay="0"/>
                                          </p:stCondLst>
                                        </p:cTn>
                                        <p:tgtEl>
                                          <p:spTgt spid="561"/>
                                        </p:tgtEl>
                                        <p:attrNameLst>
                                          <p:attrName>style.visibility</p:attrName>
                                        </p:attrNameLst>
                                      </p:cBhvr>
                                      <p:to>
                                        <p:strVal val="visible"/>
                                      </p:to>
                                    </p:set>
                                    <p:animEffect transition="in" filter="fade">
                                      <p:cBhvr>
                                        <p:cTn id="25" dur="500"/>
                                        <p:tgtEl>
                                          <p:spTgt spid="561"/>
                                        </p:tgtEl>
                                      </p:cBhvr>
                                    </p:animEffect>
                                  </p:childTnLst>
                                </p:cTn>
                              </p:par>
                              <p:par>
                                <p:cTn id="26" presetID="10" presetClass="entr" presetSubtype="0" fill="hold" nodeType="withEffect">
                                  <p:stCondLst>
                                    <p:cond delay="0"/>
                                  </p:stCondLst>
                                  <p:childTnLst>
                                    <p:set>
                                      <p:cBhvr>
                                        <p:cTn id="27" dur="1" fill="hold">
                                          <p:stCondLst>
                                            <p:cond delay="0"/>
                                          </p:stCondLst>
                                        </p:cTn>
                                        <p:tgtEl>
                                          <p:spTgt spid="555"/>
                                        </p:tgtEl>
                                        <p:attrNameLst>
                                          <p:attrName>style.visibility</p:attrName>
                                        </p:attrNameLst>
                                      </p:cBhvr>
                                      <p:to>
                                        <p:strVal val="visible"/>
                                      </p:to>
                                    </p:set>
                                    <p:animEffect transition="in" filter="fade">
                                      <p:cBhvr>
                                        <p:cTn id="28" dur="500"/>
                                        <p:tgtEl>
                                          <p:spTgt spid="555"/>
                                        </p:tgtEl>
                                      </p:cBhvr>
                                    </p:animEffect>
                                  </p:childTnLst>
                                </p:cTn>
                              </p:par>
                              <p:par>
                                <p:cTn id="29" presetID="10" presetClass="entr" presetSubtype="0" fill="hold" nodeType="withEffect">
                                  <p:stCondLst>
                                    <p:cond delay="0"/>
                                  </p:stCondLst>
                                  <p:childTnLst>
                                    <p:set>
                                      <p:cBhvr>
                                        <p:cTn id="30" dur="1" fill="hold">
                                          <p:stCondLst>
                                            <p:cond delay="0"/>
                                          </p:stCondLst>
                                        </p:cTn>
                                        <p:tgtEl>
                                          <p:spTgt spid="567"/>
                                        </p:tgtEl>
                                        <p:attrNameLst>
                                          <p:attrName>style.visibility</p:attrName>
                                        </p:attrNameLst>
                                      </p:cBhvr>
                                      <p:to>
                                        <p:strVal val="visible"/>
                                      </p:to>
                                    </p:set>
                                    <p:animEffect transition="in" filter="fade">
                                      <p:cBhvr>
                                        <p:cTn id="31" dur="500"/>
                                        <p:tgtEl>
                                          <p:spTgt spid="567"/>
                                        </p:tgtEl>
                                      </p:cBhvr>
                                    </p:animEffect>
                                  </p:childTnLst>
                                </p:cTn>
                              </p:par>
                              <p:par>
                                <p:cTn id="32" presetID="10" presetClass="entr" presetSubtype="0" fill="hold" nodeType="withEffect">
                                  <p:stCondLst>
                                    <p:cond delay="0"/>
                                  </p:stCondLst>
                                  <p:childTnLst>
                                    <p:set>
                                      <p:cBhvr>
                                        <p:cTn id="33" dur="1" fill="hold">
                                          <p:stCondLst>
                                            <p:cond delay="0"/>
                                          </p:stCondLst>
                                        </p:cTn>
                                        <p:tgtEl>
                                          <p:spTgt spid="553"/>
                                        </p:tgtEl>
                                        <p:attrNameLst>
                                          <p:attrName>style.visibility</p:attrName>
                                        </p:attrNameLst>
                                      </p:cBhvr>
                                      <p:to>
                                        <p:strVal val="visible"/>
                                      </p:to>
                                    </p:set>
                                    <p:animEffect transition="in" filter="fade">
                                      <p:cBhvr>
                                        <p:cTn id="34" dur="500"/>
                                        <p:tgtEl>
                                          <p:spTgt spid="553"/>
                                        </p:tgtEl>
                                      </p:cBhvr>
                                    </p:animEffect>
                                  </p:childTnLst>
                                </p:cTn>
                              </p:par>
                              <p:par>
                                <p:cTn id="35" presetID="10" presetClass="entr" presetSubtype="0" fill="hold" nodeType="withEffect">
                                  <p:stCondLst>
                                    <p:cond delay="0"/>
                                  </p:stCondLst>
                                  <p:childTnLst>
                                    <p:set>
                                      <p:cBhvr>
                                        <p:cTn id="36" dur="1" fill="hold">
                                          <p:stCondLst>
                                            <p:cond delay="0"/>
                                          </p:stCondLst>
                                        </p:cTn>
                                        <p:tgtEl>
                                          <p:spTgt spid="551"/>
                                        </p:tgtEl>
                                        <p:attrNameLst>
                                          <p:attrName>style.visibility</p:attrName>
                                        </p:attrNameLst>
                                      </p:cBhvr>
                                      <p:to>
                                        <p:strVal val="visible"/>
                                      </p:to>
                                    </p:set>
                                    <p:animEffect transition="in" filter="fade">
                                      <p:cBhvr>
                                        <p:cTn id="37" dur="500"/>
                                        <p:tgtEl>
                                          <p:spTgt spid="551"/>
                                        </p:tgtEl>
                                      </p:cBhvr>
                                    </p:animEffect>
                                  </p:childTnLst>
                                </p:cTn>
                              </p:par>
                              <p:par>
                                <p:cTn id="38" presetID="10" presetClass="entr" presetSubtype="0" fill="hold" nodeType="withEffect">
                                  <p:stCondLst>
                                    <p:cond delay="0"/>
                                  </p:stCondLst>
                                  <p:childTnLst>
                                    <p:set>
                                      <p:cBhvr>
                                        <p:cTn id="39" dur="1" fill="hold">
                                          <p:stCondLst>
                                            <p:cond delay="0"/>
                                          </p:stCondLst>
                                        </p:cTn>
                                        <p:tgtEl>
                                          <p:spTgt spid="549"/>
                                        </p:tgtEl>
                                        <p:attrNameLst>
                                          <p:attrName>style.visibility</p:attrName>
                                        </p:attrNameLst>
                                      </p:cBhvr>
                                      <p:to>
                                        <p:strVal val="visible"/>
                                      </p:to>
                                    </p:set>
                                    <p:animEffect transition="in" filter="fade">
                                      <p:cBhvr>
                                        <p:cTn id="40" dur="500"/>
                                        <p:tgtEl>
                                          <p:spTgt spid="54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5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2716" name="Google Shape;2716;p101"/>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2717" name="Google Shape;2717;p101"/>
          <p:cNvGrpSpPr/>
          <p:nvPr/>
        </p:nvGrpSpPr>
        <p:grpSpPr>
          <a:xfrm>
            <a:off x="8098784" y="3994404"/>
            <a:ext cx="1225436" cy="1225436"/>
            <a:chOff x="0" y="0"/>
            <a:chExt cx="812800" cy="812800"/>
          </a:xfrm>
        </p:grpSpPr>
        <p:sp>
          <p:nvSpPr>
            <p:cNvPr id="2718" name="Google Shape;2718;p10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19" name="Google Shape;2719;p101"/>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720" name="Google Shape;2720;p101"/>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721" name="Google Shape;2721;p101"/>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2722" name="Google Shape;2722;p10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23" name="Google Shape;2723;p10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24" name="Google Shape;2724;p10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25" name="Google Shape;2725;p10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26" name="Google Shape;2726;p101"/>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27" name="Google Shape;2727;p101"/>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28" name="Google Shape;2728;p101"/>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2729" name="Google Shape;2729;p101"/>
          <p:cNvGrpSpPr/>
          <p:nvPr/>
        </p:nvGrpSpPr>
        <p:grpSpPr>
          <a:xfrm>
            <a:off x="2247900" y="1671964"/>
            <a:ext cx="1749460" cy="1900326"/>
            <a:chOff x="0" y="0"/>
            <a:chExt cx="812800" cy="882893"/>
          </a:xfrm>
        </p:grpSpPr>
        <p:sp>
          <p:nvSpPr>
            <p:cNvPr id="2730" name="Google Shape;2730;p10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w="196850"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731" name="Google Shape;2731;p101"/>
            <p:cNvSpPr txBox="1"/>
            <p:nvPr/>
          </p:nvSpPr>
          <p:spPr>
            <a:xfrm>
              <a:off x="76200" y="165343"/>
              <a:ext cx="660400" cy="717550"/>
            </a:xfrm>
            <a:prstGeom prst="rect">
              <a:avLst/>
            </a:prstGeom>
            <a:noFill/>
            <a:ln>
              <a:noFill/>
            </a:ln>
          </p:spPr>
          <p:txBody>
            <a:bodyPr spcFirstLastPara="1" wrap="square" lIns="0" tIns="0" rIns="0" bIns="0" anchor="ctr" anchorCtr="1">
              <a:noAutofit/>
            </a:bodyPr>
            <a:lstStyle/>
            <a:p>
              <a:pPr marL="0" marR="0" lvl="0" indent="0" algn="ctr" rtl="0">
                <a:lnSpc>
                  <a:spcPct val="36007"/>
                </a:lnSpc>
                <a:spcBef>
                  <a:spcPts val="0"/>
                </a:spcBef>
                <a:spcAft>
                  <a:spcPts val="0"/>
                </a:spcAft>
                <a:buClr>
                  <a:srgbClr val="000000"/>
                </a:buClr>
                <a:buSzPts val="6900"/>
                <a:buFont typeface="Arial"/>
                <a:buNone/>
              </a:pPr>
              <a:r>
                <a:rPr lang="zh-TW" sz="6900" b="1" i="0" u="none" strike="noStrike" cap="none">
                  <a:solidFill>
                    <a:srgbClr val="FFFFFF"/>
                  </a:solidFill>
                  <a:latin typeface="DM Sans"/>
                  <a:ea typeface="DM Sans"/>
                  <a:cs typeface="DM Sans"/>
                  <a:sym typeface="DM Sans"/>
                </a:rPr>
                <a:t>04</a:t>
              </a:r>
              <a:endParaRPr sz="700" b="0" i="0" u="none" strike="noStrike" cap="none" dirty="0">
                <a:solidFill>
                  <a:srgbClr val="000000"/>
                </a:solidFill>
                <a:latin typeface="Arial"/>
                <a:ea typeface="Arial"/>
                <a:cs typeface="Arial"/>
                <a:sym typeface="Arial"/>
              </a:endParaRPr>
            </a:p>
          </p:txBody>
        </p:sp>
      </p:grpSp>
      <p:sp>
        <p:nvSpPr>
          <p:cNvPr id="2732" name="Google Shape;2732;p101"/>
          <p:cNvSpPr txBox="1"/>
          <p:nvPr/>
        </p:nvSpPr>
        <p:spPr>
          <a:xfrm>
            <a:off x="4202304" y="1894619"/>
            <a:ext cx="4076700" cy="1231106"/>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None/>
            </a:pPr>
            <a:r>
              <a:rPr lang="zh-TW" sz="4000" b="1" i="0" u="none" strike="noStrike" cap="none">
                <a:solidFill>
                  <a:srgbClr val="262626"/>
                </a:solidFill>
                <a:latin typeface="Microsoft JhengHei"/>
                <a:ea typeface="Microsoft JhengHei"/>
                <a:cs typeface="Microsoft JhengHei"/>
                <a:sym typeface="Microsoft JhengHei"/>
              </a:rPr>
              <a:t>重點提示事項</a:t>
            </a:r>
            <a:endParaRPr sz="4000" b="1" i="0" u="none" strike="noStrike" cap="none" dirty="0">
              <a:solidFill>
                <a:srgbClr val="262626"/>
              </a:solidFill>
              <a:latin typeface="Microsoft JhengHei"/>
              <a:ea typeface="Microsoft JhengHei"/>
              <a:cs typeface="Microsoft JhengHei"/>
              <a:sym typeface="Microsoft JhengHei"/>
            </a:endParaRPr>
          </a:p>
        </p:txBody>
      </p:sp>
      <p:sp>
        <p:nvSpPr>
          <p:cNvPr id="19" name="投影片編號版面配置區 2">
            <a:extLst>
              <a:ext uri="{FF2B5EF4-FFF2-40B4-BE49-F238E27FC236}">
                <a16:creationId xmlns:a16="http://schemas.microsoft.com/office/drawing/2014/main" id="{72B911D1-DBB8-4E16-94EC-19CC5A7C56E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91</a:t>
            </a:fld>
            <a:endParaRPr lang="zh-TW" altLang="en-US" sz="1000" dirty="0">
              <a:solidFill>
                <a:schemeClr val="tx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5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78" name="Google Shape;1578;p5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1579" name="Google Shape;1579;p56"/>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580" name="Google Shape;1580;p5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1581" name="Google Shape;1581;p56"/>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a:solidFill>
                <a:srgbClr val="000000"/>
              </a:solidFill>
              <a:latin typeface="Arial"/>
              <a:ea typeface="Arial"/>
              <a:cs typeface="Arial"/>
              <a:sym typeface="Arial"/>
            </a:endParaRPr>
          </a:p>
        </p:txBody>
      </p:sp>
      <p:sp>
        <p:nvSpPr>
          <p:cNvPr id="1582" name="Google Shape;1582;p56"/>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pic>
        <p:nvPicPr>
          <p:cNvPr id="1583" name="Google Shape;1583;p56"/>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584" name="Google Shape;1584;p56"/>
          <p:cNvSpPr txBox="1"/>
          <p:nvPr/>
        </p:nvSpPr>
        <p:spPr>
          <a:xfrm>
            <a:off x="1519350" y="1786549"/>
            <a:ext cx="7110300" cy="1846659"/>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1800"/>
              <a:buFont typeface="Arial"/>
              <a:buNone/>
            </a:pPr>
            <a:r>
              <a:rPr lang="zh-TW" sz="2000" b="0" i="0" u="none" strike="noStrike" cap="none" dirty="0">
                <a:solidFill>
                  <a:srgbClr val="000000"/>
                </a:solidFill>
                <a:latin typeface="Arial"/>
                <a:ea typeface="Arial"/>
                <a:cs typeface="Arial"/>
                <a:sym typeface="Arial"/>
              </a:rPr>
              <a:t>接下來要跟你們說明一下，</a:t>
            </a:r>
            <a:endParaRPr sz="2000" b="0" i="0" u="none" strike="noStrike" cap="none" dirty="0">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zh-TW" sz="2000" b="1" i="0" u="none" strike="noStrike" cap="none" dirty="0">
                <a:solidFill>
                  <a:srgbClr val="C00000"/>
                </a:solidFill>
                <a:latin typeface="Arial"/>
                <a:ea typeface="Arial"/>
                <a:cs typeface="Arial"/>
                <a:sym typeface="Arial"/>
              </a:rPr>
              <a:t>報帳上常見的問題</a:t>
            </a:r>
            <a:r>
              <a:rPr lang="zh-TW" altLang="en-US" sz="2000" b="1" i="0" u="none" strike="noStrike" cap="none" dirty="0">
                <a:solidFill>
                  <a:srgbClr val="C00000"/>
                </a:solidFill>
                <a:latin typeface="Arial"/>
                <a:ea typeface="Arial"/>
                <a:cs typeface="Arial"/>
                <a:sym typeface="Arial"/>
              </a:rPr>
              <a:t>或</a:t>
            </a:r>
            <a:r>
              <a:rPr lang="zh-TW" sz="2000" b="1" i="0" u="none" strike="noStrike" cap="none" dirty="0">
                <a:solidFill>
                  <a:srgbClr val="C00000"/>
                </a:solidFill>
                <a:latin typeface="Arial"/>
                <a:ea typeface="Arial"/>
                <a:cs typeface="Arial"/>
                <a:sym typeface="Arial"/>
              </a:rPr>
              <a:t>錯誤的解決辦法</a:t>
            </a:r>
            <a:endParaRPr sz="2000" b="1" i="0" u="none" strike="noStrike" cap="none" dirty="0">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zh-TW" sz="2000" b="0" i="0" u="none" strike="noStrike" cap="none" dirty="0">
                <a:solidFill>
                  <a:srgbClr val="000000"/>
                </a:solidFill>
                <a:latin typeface="Arial"/>
                <a:ea typeface="Arial"/>
                <a:cs typeface="Arial"/>
                <a:sym typeface="Arial"/>
              </a:rPr>
              <a:t>你們要注意看看手上的文件</a:t>
            </a:r>
            <a:endParaRPr sz="2000" b="0" i="0" u="none" strike="noStrike" cap="none" dirty="0">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zh-TW" sz="2000" b="0" i="0" u="none" strike="noStrike" cap="none" dirty="0">
                <a:solidFill>
                  <a:srgbClr val="000000"/>
                </a:solidFill>
                <a:latin typeface="Arial"/>
                <a:ea typeface="Arial"/>
                <a:cs typeface="Arial"/>
                <a:sym typeface="Arial"/>
              </a:rPr>
              <a:t>有沒有這些錯誤或問題唷！</a:t>
            </a:r>
            <a:endParaRPr sz="2000" b="0" i="0" u="none" strike="noStrike" cap="none" dirty="0">
              <a:solidFill>
                <a:srgbClr val="000000"/>
              </a:solidFill>
              <a:latin typeface="Arial"/>
              <a:ea typeface="Arial"/>
              <a:cs typeface="Arial"/>
              <a:sym typeface="Arial"/>
            </a:endParaRPr>
          </a:p>
        </p:txBody>
      </p:sp>
      <p:sp>
        <p:nvSpPr>
          <p:cNvPr id="10" name="投影片編號版面配置區 2">
            <a:extLst>
              <a:ext uri="{FF2B5EF4-FFF2-40B4-BE49-F238E27FC236}">
                <a16:creationId xmlns:a16="http://schemas.microsoft.com/office/drawing/2014/main" id="{E7CE7B8A-6058-4B0E-8C18-EDDFF2E8C3D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92</a:t>
            </a:fld>
            <a:endParaRPr lang="zh-TW" altLang="en-US" sz="1000" dirty="0">
              <a:solidFill>
                <a:schemeClr val="tx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29"/>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839" name="Google Shape;839;p29"/>
          <p:cNvGrpSpPr/>
          <p:nvPr/>
        </p:nvGrpSpPr>
        <p:grpSpPr>
          <a:xfrm>
            <a:off x="8098784" y="3994404"/>
            <a:ext cx="1225436" cy="1225436"/>
            <a:chOff x="0" y="0"/>
            <a:chExt cx="812800" cy="812800"/>
          </a:xfrm>
        </p:grpSpPr>
        <p:sp>
          <p:nvSpPr>
            <p:cNvPr id="840" name="Google Shape;840;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41" name="Google Shape;841;p2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842" name="Google Shape;842;p29"/>
          <p:cNvSpPr txBox="1"/>
          <p:nvPr/>
        </p:nvSpPr>
        <p:spPr>
          <a:xfrm>
            <a:off x="1715548" y="2229424"/>
            <a:ext cx="5712900" cy="5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zh-TW" altLang="en-US" sz="3600" b="1" i="0" u="none" strike="noStrike" cap="none" dirty="0">
                <a:solidFill>
                  <a:srgbClr val="000000"/>
                </a:solidFill>
                <a:latin typeface="Microsoft JhengHei"/>
                <a:ea typeface="Microsoft JhengHei"/>
                <a:cs typeface="Microsoft JhengHei"/>
                <a:sym typeface="Microsoft JhengHei"/>
              </a:rPr>
              <a:t>一</a:t>
            </a:r>
            <a:r>
              <a:rPr lang="zh-TW" sz="3600" b="1" i="0" u="none" strike="noStrike" cap="none" dirty="0">
                <a:solidFill>
                  <a:srgbClr val="000000"/>
                </a:solidFill>
                <a:latin typeface="Microsoft JhengHei"/>
                <a:ea typeface="Microsoft JhengHei"/>
                <a:cs typeface="Microsoft JhengHei"/>
                <a:sym typeface="Microsoft JhengHei"/>
              </a:rPr>
              <a:t>、</a:t>
            </a:r>
            <a:r>
              <a:rPr lang="zh-TW" altLang="en-US" sz="3600" b="1" i="0" u="none" strike="noStrike" cap="none" dirty="0">
                <a:solidFill>
                  <a:srgbClr val="000000"/>
                </a:solidFill>
                <a:latin typeface="Microsoft JhengHei"/>
                <a:ea typeface="Microsoft JhengHei"/>
                <a:cs typeface="Microsoft JhengHei"/>
                <a:sym typeface="Microsoft JhengHei"/>
              </a:rPr>
              <a:t>常見問題</a:t>
            </a:r>
            <a:endParaRPr sz="700" b="0" i="0" u="none" strike="noStrike" cap="none" dirty="0">
              <a:solidFill>
                <a:srgbClr val="000000"/>
              </a:solidFill>
              <a:latin typeface="Arial"/>
              <a:ea typeface="Arial"/>
              <a:cs typeface="Arial"/>
              <a:sym typeface="Arial"/>
            </a:endParaRPr>
          </a:p>
        </p:txBody>
      </p:sp>
      <p:sp>
        <p:nvSpPr>
          <p:cNvPr id="843" name="Google Shape;843;p29"/>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844" name="Google Shape;844;p29"/>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845" name="Google Shape;845;p2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46" name="Google Shape;846;p2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47" name="Google Shape;847;p2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48" name="Google Shape;848;p2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49" name="Google Shape;849;p29"/>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50" name="Google Shape;850;p29"/>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51" name="Google Shape;851;p29"/>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 name="投影片編號版面配置區 2">
            <a:extLst>
              <a:ext uri="{FF2B5EF4-FFF2-40B4-BE49-F238E27FC236}">
                <a16:creationId xmlns:a16="http://schemas.microsoft.com/office/drawing/2014/main" id="{102E14BC-27FC-4482-A24A-D9670B36405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93</a:t>
            </a:fld>
            <a:endParaRPr lang="zh-TW" altLang="en-US" sz="1000" dirty="0">
              <a:solidFill>
                <a:schemeClr val="tx1"/>
              </a:solidFill>
            </a:endParaRPr>
          </a:p>
        </p:txBody>
      </p:sp>
    </p:spTree>
    <p:extLst>
      <p:ext uri="{BB962C8B-B14F-4D97-AF65-F5344CB8AC3E}">
        <p14:creationId xmlns:p14="http://schemas.microsoft.com/office/powerpoint/2010/main" val="34556479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57"/>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590" name="Google Shape;1590;p57"/>
          <p:cNvSpPr txBox="1"/>
          <p:nvPr/>
        </p:nvSpPr>
        <p:spPr>
          <a:xfrm>
            <a:off x="2306013" y="1171564"/>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rgbClr val="000000"/>
                </a:solidFill>
                <a:latin typeface="Microsoft JhengHei"/>
                <a:ea typeface="Microsoft JhengHei"/>
                <a:cs typeface="Microsoft JhengHei"/>
                <a:sym typeface="Microsoft JhengHei"/>
              </a:rPr>
              <a:t>要報支金額低於單據金額</a:t>
            </a:r>
            <a:r>
              <a:rPr lang="zh-TW" altLang="en-US" sz="2000" b="0" i="0" u="none" strike="noStrike" cap="none" dirty="0">
                <a:solidFill>
                  <a:srgbClr val="000000"/>
                </a:solidFill>
                <a:latin typeface="Microsoft JhengHei"/>
                <a:ea typeface="Microsoft JhengHei"/>
                <a:cs typeface="Microsoft JhengHei"/>
                <a:sym typeface="Microsoft JhengHei"/>
              </a:rPr>
              <a:t>，該</a:t>
            </a:r>
            <a:r>
              <a:rPr lang="zh-TW" sz="2000" b="0" i="0" u="none" strike="noStrike" cap="none" dirty="0">
                <a:solidFill>
                  <a:srgbClr val="000000"/>
                </a:solidFill>
                <a:latin typeface="Microsoft JhengHei"/>
                <a:ea typeface="Microsoft JhengHei"/>
                <a:cs typeface="Microsoft JhengHei"/>
                <a:sym typeface="Microsoft JhengHei"/>
              </a:rPr>
              <a:t>怎麼</a:t>
            </a:r>
            <a:r>
              <a:rPr lang="zh-TW" altLang="en-US" sz="2000" b="0" i="0" u="none" strike="noStrike" cap="none" dirty="0">
                <a:solidFill>
                  <a:srgbClr val="000000"/>
                </a:solidFill>
                <a:latin typeface="Microsoft JhengHei"/>
                <a:ea typeface="Microsoft JhengHei"/>
                <a:cs typeface="Microsoft JhengHei"/>
                <a:sym typeface="Microsoft JhengHei"/>
              </a:rPr>
              <a:t>處理</a:t>
            </a:r>
            <a:r>
              <a:rPr lang="zh-TW" sz="2000" b="0" i="0" u="none" strike="noStrike" cap="none" dirty="0">
                <a:solidFill>
                  <a:srgbClr val="000000"/>
                </a:solidFill>
                <a:latin typeface="Microsoft JhengHei"/>
                <a:ea typeface="Microsoft JhengHei"/>
                <a:cs typeface="Microsoft JhengHei"/>
                <a:sym typeface="Microsoft JhengHei"/>
              </a:rPr>
              <a:t>呢？</a:t>
            </a: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591" name="Google Shape;1591;p57"/>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592" name="Google Shape;1592;p5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93" name="Google Shape;1593;p5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94" name="Google Shape;1594;p5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95" name="Google Shape;1595;p5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96" name="Google Shape;1596;p57"/>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97" name="Google Shape;1597;p57"/>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98" name="Google Shape;1598;p57"/>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pic>
        <p:nvPicPr>
          <p:cNvPr id="1599" name="Google Shape;1599;p57"/>
          <p:cNvPicPr preferRelativeResize="0"/>
          <p:nvPr/>
        </p:nvPicPr>
        <p:blipFill rotWithShape="1">
          <a:blip r:embed="rId10">
            <a:alphaModFix/>
          </a:blip>
          <a:srcRect/>
          <a:stretch/>
        </p:blipFill>
        <p:spPr>
          <a:xfrm>
            <a:off x="604911" y="721189"/>
            <a:ext cx="1432751" cy="1432751"/>
          </a:xfrm>
          <a:prstGeom prst="rect">
            <a:avLst/>
          </a:prstGeom>
          <a:noFill/>
          <a:ln>
            <a:noFill/>
          </a:ln>
        </p:spPr>
      </p:pic>
      <p:sp>
        <p:nvSpPr>
          <p:cNvPr id="1600" name="Google Shape;1600;p57"/>
          <p:cNvSpPr txBox="1"/>
          <p:nvPr/>
        </p:nvSpPr>
        <p:spPr>
          <a:xfrm>
            <a:off x="2306013" y="3015917"/>
            <a:ext cx="5809200" cy="2308324"/>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rgbClr val="000000"/>
                </a:solidFill>
                <a:latin typeface="Microsoft JhengHei"/>
                <a:ea typeface="Microsoft JhengHei"/>
                <a:cs typeface="Microsoft JhengHei"/>
                <a:sym typeface="Microsoft JhengHei"/>
              </a:rPr>
              <a:t>若經費不足或其他因素，擬不報支單據全額，單據上請加註</a:t>
            </a:r>
            <a:r>
              <a:rPr lang="zh-TW" sz="2000" b="0" i="0" u="none" strike="noStrike" cap="none" dirty="0">
                <a:solidFill>
                  <a:srgbClr val="FF00FF"/>
                </a:solidFill>
                <a:latin typeface="Microsoft JhengHei"/>
                <a:ea typeface="Microsoft JhengHei"/>
                <a:cs typeface="Microsoft JhengHei"/>
                <a:sym typeface="Microsoft JhengHei"/>
              </a:rPr>
              <a:t>實支</a:t>
            </a:r>
            <a:r>
              <a:rPr lang="zh-TW" altLang="en-US" sz="2000" b="0" i="0" u="none" strike="noStrike" cap="none" dirty="0">
                <a:solidFill>
                  <a:srgbClr val="FF00FF"/>
                </a:solidFill>
                <a:latin typeface="Microsoft JhengHei"/>
                <a:ea typeface="Microsoft JhengHei"/>
                <a:cs typeface="Microsoft JhengHei"/>
                <a:sym typeface="Microsoft JhengHei"/>
              </a:rPr>
              <a:t>金額</a:t>
            </a:r>
            <a:r>
              <a:rPr lang="zh-TW" altLang="en-US" sz="2000" b="0" i="0" u="none" strike="noStrike" cap="none" dirty="0">
                <a:solidFill>
                  <a:schemeClr val="tx1"/>
                </a:solidFill>
                <a:latin typeface="Microsoft JhengHei"/>
                <a:ea typeface="Microsoft JhengHei"/>
                <a:cs typeface="Microsoft JhengHei"/>
                <a:sym typeface="Microsoft JhengHei"/>
              </a:rPr>
              <a:t>。</a:t>
            </a:r>
            <a:r>
              <a:rPr lang="zh-TW" sz="2000" b="0" i="0" u="none" strike="noStrike" cap="none" dirty="0">
                <a:solidFill>
                  <a:srgbClr val="000000"/>
                </a:solidFill>
                <a:latin typeface="Microsoft JhengHei"/>
                <a:ea typeface="Microsoft JhengHei"/>
                <a:cs typeface="Microsoft JhengHei"/>
                <a:sym typeface="Microsoft JhengHei"/>
              </a:rPr>
              <a:t>（如</a:t>
            </a:r>
            <a:r>
              <a:rPr lang="en-US" altLang="zh-TW" sz="2000" dirty="0">
                <a:latin typeface="Microsoft JhengHei"/>
                <a:ea typeface="Microsoft JhengHei"/>
                <a:cs typeface="Microsoft JhengHei"/>
                <a:sym typeface="Microsoft JhengHei"/>
              </a:rPr>
              <a:t>：</a:t>
            </a:r>
            <a:r>
              <a:rPr lang="zh-TW" sz="2000" b="0" i="0" u="none" strike="noStrike" cap="none" dirty="0">
                <a:solidFill>
                  <a:srgbClr val="000000"/>
                </a:solidFill>
                <a:latin typeface="Microsoft JhengHei"/>
                <a:ea typeface="Microsoft JhengHei"/>
                <a:cs typeface="Microsoft JhengHei"/>
                <a:sym typeface="Microsoft JhengHei"/>
              </a:rPr>
              <a:t>單據金額200元，只報支160元，則加註「</a:t>
            </a:r>
            <a:r>
              <a:rPr lang="zh-TW" sz="2000" b="0" i="0" u="none" strike="noStrike" cap="none" dirty="0">
                <a:solidFill>
                  <a:srgbClr val="FF0000"/>
                </a:solidFill>
                <a:latin typeface="Microsoft JhengHei"/>
                <a:ea typeface="Microsoft JhengHei"/>
                <a:cs typeface="Microsoft JhengHei"/>
                <a:sym typeface="Microsoft JhengHei"/>
              </a:rPr>
              <a:t>實支160元</a:t>
            </a:r>
            <a:r>
              <a:rPr lang="zh-TW" sz="2000" b="0" i="0" u="none" strike="noStrike" cap="none" dirty="0">
                <a:solidFill>
                  <a:srgbClr val="000000"/>
                </a:solidFill>
                <a:latin typeface="Microsoft JhengHei"/>
                <a:ea typeface="Microsoft JhengHei"/>
                <a:cs typeface="Microsoft JhengHei"/>
                <a:sym typeface="Microsoft JhengHei"/>
              </a:rPr>
              <a:t>」）</a:t>
            </a:r>
            <a:endParaRPr dirty="0"/>
          </a:p>
          <a:p>
            <a:pPr marL="0" marR="0" lvl="0" indent="0" algn="l" rtl="0">
              <a:lnSpc>
                <a:spcPct val="150000"/>
              </a:lnSpc>
              <a:spcBef>
                <a:spcPts val="0"/>
              </a:spcBef>
              <a:spcAft>
                <a:spcPts val="0"/>
              </a:spcAft>
              <a:buClr>
                <a:srgbClr val="000000"/>
              </a:buClr>
              <a:buSzPts val="2000"/>
              <a:buFont typeface="Arial"/>
              <a:buNone/>
            </a:pP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601" name="Google Shape;1601;p57"/>
          <p:cNvPicPr preferRelativeResize="0"/>
          <p:nvPr/>
        </p:nvPicPr>
        <p:blipFill rotWithShape="1">
          <a:blip r:embed="rId11">
            <a:alphaModFix/>
          </a:blip>
          <a:srcRect/>
          <a:stretch/>
        </p:blipFill>
        <p:spPr>
          <a:xfrm>
            <a:off x="713889" y="3069160"/>
            <a:ext cx="1488544" cy="1453927"/>
          </a:xfrm>
          <a:prstGeom prst="rect">
            <a:avLst/>
          </a:prstGeom>
          <a:noFill/>
          <a:ln>
            <a:noFill/>
          </a:ln>
        </p:spPr>
      </p:pic>
      <p:sp>
        <p:nvSpPr>
          <p:cNvPr id="1602" name="Google Shape;1602;p57"/>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Q1</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A873531E-6820-4C0F-99AE-5B5776C5BD7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94</a:t>
            </a:fld>
            <a:endParaRPr lang="zh-TW" altLang="en-US" sz="1000" dirty="0">
              <a:solidFill>
                <a:schemeClr val="tx1"/>
              </a:solidFill>
            </a:endParaRPr>
          </a:p>
        </p:txBody>
      </p:sp>
      <p:sp>
        <p:nvSpPr>
          <p:cNvPr id="6" name="文字方塊 5">
            <a:extLst>
              <a:ext uri="{FF2B5EF4-FFF2-40B4-BE49-F238E27FC236}">
                <a16:creationId xmlns:a16="http://schemas.microsoft.com/office/drawing/2014/main" id="{E95182D7-7E33-79C4-FAB8-0795EEF23D45}"/>
              </a:ext>
            </a:extLst>
          </p:cNvPr>
          <p:cNvSpPr txBox="1"/>
          <p:nvPr/>
        </p:nvSpPr>
        <p:spPr>
          <a:xfrm>
            <a:off x="1948940" y="300350"/>
            <a:ext cx="184731" cy="307777"/>
          </a:xfrm>
          <a:prstGeom prst="rect">
            <a:avLst/>
          </a:prstGeom>
          <a:noFill/>
        </p:spPr>
        <p:txBody>
          <a:bodyPr wrap="none" rtlCol="0">
            <a:spAutoFit/>
          </a:bodyPr>
          <a:lstStyle/>
          <a:p>
            <a:endParaRPr kumimoji="1" lang="zh-TW" altLang="en-US"/>
          </a:p>
        </p:txBody>
      </p:sp>
      <p:pic>
        <p:nvPicPr>
          <p:cNvPr id="2" name="Q1">
            <a:hlinkClick r:id="" action="ppaction://media"/>
            <a:extLst>
              <a:ext uri="{FF2B5EF4-FFF2-40B4-BE49-F238E27FC236}">
                <a16:creationId xmlns:a16="http://schemas.microsoft.com/office/drawing/2014/main" id="{D0E8B592-79C2-C2DC-5BEF-F4B623CE0BB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295393" y="1198660"/>
            <a:ext cx="434569" cy="434569"/>
          </a:xfrm>
          <a:prstGeom prst="rect">
            <a:avLst/>
          </a:prstGeom>
        </p:spPr>
      </p:pic>
      <p:pic>
        <p:nvPicPr>
          <p:cNvPr id="3" name="A1">
            <a:hlinkClick r:id="" action="ppaction://media"/>
            <a:extLst>
              <a:ext uri="{FF2B5EF4-FFF2-40B4-BE49-F238E27FC236}">
                <a16:creationId xmlns:a16="http://schemas.microsoft.com/office/drawing/2014/main" id="{FDC55676-015C-409C-6D5F-74F09EC5C6C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160409" y="4006347"/>
            <a:ext cx="434569" cy="434569"/>
          </a:xfrm>
          <a:prstGeom prst="rect">
            <a:avLst/>
          </a:prstGeom>
        </p:spPr>
      </p:pic>
    </p:spTree>
    <p:extLst>
      <p:ext uri="{BB962C8B-B14F-4D97-AF65-F5344CB8AC3E}">
        <p14:creationId xmlns:p14="http://schemas.microsoft.com/office/powerpoint/2010/main" val="403188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90"/>
                                        </p:tgtEl>
                                        <p:attrNameLst>
                                          <p:attrName>style.visibility</p:attrName>
                                        </p:attrNameLst>
                                      </p:cBhvr>
                                      <p:to>
                                        <p:strVal val="visible"/>
                                      </p:to>
                                    </p:set>
                                    <p:anim calcmode="lin" valueType="num">
                                      <p:cBhvr additive="base">
                                        <p:cTn id="7" dur="500"/>
                                        <p:tgtEl>
                                          <p:spTgt spid="159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99"/>
                                        </p:tgtEl>
                                        <p:attrNameLst>
                                          <p:attrName>style.visibility</p:attrName>
                                        </p:attrNameLst>
                                      </p:cBhvr>
                                      <p:to>
                                        <p:strVal val="visible"/>
                                      </p:to>
                                    </p:set>
                                    <p:anim calcmode="lin" valueType="num">
                                      <p:cBhvr additive="base">
                                        <p:cTn id="10" dur="500"/>
                                        <p:tgtEl>
                                          <p:spTgt spid="1599"/>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4440"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01"/>
                                        </p:tgtEl>
                                        <p:attrNameLst>
                                          <p:attrName>style.visibility</p:attrName>
                                        </p:attrNameLst>
                                      </p:cBhvr>
                                      <p:to>
                                        <p:strVal val="visible"/>
                                      </p:to>
                                    </p:set>
                                    <p:anim calcmode="lin" valueType="num">
                                      <p:cBhvr additive="base">
                                        <p:cTn id="17" dur="500"/>
                                        <p:tgtEl>
                                          <p:spTgt spid="1601"/>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00"/>
                                        </p:tgtEl>
                                        <p:attrNameLst>
                                          <p:attrName>style.visibility</p:attrName>
                                        </p:attrNameLst>
                                      </p:cBhvr>
                                      <p:to>
                                        <p:strVal val="visible"/>
                                      </p:to>
                                    </p:set>
                                    <p:anim calcmode="lin" valueType="num">
                                      <p:cBhvr additive="base">
                                        <p:cTn id="20" dur="500"/>
                                        <p:tgtEl>
                                          <p:spTgt spid="1600"/>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4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9" name="Google Shape;1609;p58"/>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7">
              <a:alphaModFix/>
            </a:blip>
            <a:stretch>
              <a:fillRect/>
            </a:stretch>
          </a:blipFill>
          <a:ln>
            <a:noFill/>
          </a:ln>
        </p:spPr>
      </p:sp>
      <p:sp>
        <p:nvSpPr>
          <p:cNvPr id="1607" name="Google Shape;1607;p58"/>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8">
              <a:alphaModFix/>
            </a:blip>
            <a:stretch>
              <a:fillRect/>
            </a:stretch>
          </a:blipFill>
          <a:ln>
            <a:noFill/>
          </a:ln>
        </p:spPr>
      </p:sp>
      <p:sp>
        <p:nvSpPr>
          <p:cNvPr id="1608" name="Google Shape;1608;p58"/>
          <p:cNvSpPr txBox="1"/>
          <p:nvPr/>
        </p:nvSpPr>
        <p:spPr>
          <a:xfrm>
            <a:off x="2221178" y="1041746"/>
            <a:ext cx="5809200" cy="461665"/>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chemeClr val="dk1"/>
                </a:solidFill>
                <a:latin typeface="Microsoft JhengHei"/>
                <a:ea typeface="Microsoft JhengHei"/>
                <a:cs typeface="Microsoft JhengHei"/>
                <a:sym typeface="Microsoft JhengHei"/>
              </a:rPr>
              <a:t>同一張單據需要由多個經費分攤，</a:t>
            </a:r>
            <a:r>
              <a:rPr lang="zh-TW" altLang="en-US" sz="2000" b="0" i="0" u="none" strike="noStrike" cap="none" dirty="0">
                <a:solidFill>
                  <a:schemeClr val="dk1"/>
                </a:solidFill>
                <a:latin typeface="Microsoft JhengHei"/>
                <a:ea typeface="Microsoft JhengHei"/>
                <a:cs typeface="Microsoft JhengHei"/>
                <a:sym typeface="Microsoft JhengHei"/>
              </a:rPr>
              <a:t>該</a:t>
            </a:r>
            <a:r>
              <a:rPr lang="zh-TW" sz="2000" b="0" i="0" u="none" strike="noStrike" cap="none" dirty="0">
                <a:solidFill>
                  <a:schemeClr val="dk1"/>
                </a:solidFill>
                <a:latin typeface="Microsoft JhengHei"/>
                <a:ea typeface="Microsoft JhengHei"/>
                <a:cs typeface="Microsoft JhengHei"/>
                <a:sym typeface="Microsoft JhengHei"/>
              </a:rPr>
              <a:t>怎麼</a:t>
            </a:r>
            <a:r>
              <a:rPr lang="zh-TW" altLang="en-US" sz="2000" b="0" i="0" u="none" strike="noStrike" cap="none" dirty="0">
                <a:solidFill>
                  <a:schemeClr val="dk1"/>
                </a:solidFill>
                <a:latin typeface="Microsoft JhengHei"/>
                <a:ea typeface="Microsoft JhengHei"/>
                <a:cs typeface="Microsoft JhengHei"/>
                <a:sym typeface="Microsoft JhengHei"/>
              </a:rPr>
              <a:t>處理</a:t>
            </a:r>
            <a:r>
              <a:rPr lang="zh-TW" sz="2000" b="0" i="0" u="none" strike="noStrike" cap="none" dirty="0">
                <a:solidFill>
                  <a:schemeClr val="dk1"/>
                </a:solidFill>
                <a:latin typeface="Microsoft JhengHei"/>
                <a:ea typeface="Microsoft JhengHei"/>
                <a:cs typeface="Microsoft JhengHei"/>
                <a:sym typeface="Microsoft JhengHei"/>
              </a:rPr>
              <a:t>呢？</a:t>
            </a: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10" name="Google Shape;1610;p5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11" name="Google Shape;1611;p5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12" name="Google Shape;1612;p5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13" name="Google Shape;1613;p5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14" name="Google Shape;1614;p58"/>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15" name="Google Shape;1615;p58"/>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16" name="Google Shape;1616;p58"/>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pic>
        <p:nvPicPr>
          <p:cNvPr id="1618" name="Google Shape;1618;p58"/>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619" name="Google Shape;1619;p58"/>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620" name="Google Shape;1620;p58"/>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Q2</a:t>
            </a:r>
            <a:endParaRPr sz="700" b="0" i="0" u="none" strike="noStrike" cap="none" dirty="0">
              <a:solidFill>
                <a:srgbClr val="000000"/>
              </a:solidFill>
              <a:latin typeface="Arial"/>
              <a:ea typeface="Arial"/>
              <a:cs typeface="Arial"/>
              <a:sym typeface="Arial"/>
            </a:endParaRPr>
          </a:p>
        </p:txBody>
      </p:sp>
      <p:sp>
        <p:nvSpPr>
          <p:cNvPr id="1617" name="Google Shape;1617;p58"/>
          <p:cNvSpPr txBox="1"/>
          <p:nvPr/>
        </p:nvSpPr>
        <p:spPr>
          <a:xfrm>
            <a:off x="2306011" y="3400887"/>
            <a:ext cx="5438679" cy="1384995"/>
          </a:xfrm>
          <a:prstGeom prst="rect">
            <a:avLst/>
          </a:prstGeom>
          <a:noFill/>
          <a:ln>
            <a:noFill/>
          </a:ln>
        </p:spPr>
        <p:txBody>
          <a:bodyPr spcFirstLastPara="1" wrap="square" lIns="0" tIns="0" rIns="0" bIns="0" anchor="ctr" anchorCtr="0">
            <a:spAutoFit/>
          </a:bodyPr>
          <a:lstStyle/>
          <a:p>
            <a:pPr marR="0" lvl="0" algn="just" rtl="0">
              <a:lnSpc>
                <a:spcPct val="150000"/>
              </a:lnSpc>
              <a:spcBef>
                <a:spcPts val="0"/>
              </a:spcBef>
              <a:spcAft>
                <a:spcPts val="0"/>
              </a:spcAft>
            </a:pPr>
            <a:r>
              <a:rPr lang="zh-TW" altLang="en-US" sz="2000" b="0" i="0" u="none" strike="noStrike" cap="none" dirty="0">
                <a:solidFill>
                  <a:schemeClr val="dk1"/>
                </a:solidFill>
                <a:latin typeface="Microsoft JhengHei"/>
                <a:ea typeface="Microsoft JhengHei"/>
                <a:cs typeface="Microsoft JhengHei"/>
                <a:sym typeface="Microsoft JhengHei"/>
              </a:rPr>
              <a:t> </a:t>
            </a:r>
            <a:r>
              <a:rPr lang="zh-TW" sz="2000" b="0" i="0" u="none" strike="noStrike" cap="none" dirty="0">
                <a:solidFill>
                  <a:schemeClr val="dk1"/>
                </a:solidFill>
                <a:latin typeface="Microsoft JhengHei"/>
                <a:ea typeface="Microsoft JhengHei"/>
                <a:cs typeface="Microsoft JhengHei"/>
                <a:sym typeface="Microsoft JhengHei"/>
              </a:rPr>
              <a:t>有</a:t>
            </a:r>
            <a:r>
              <a:rPr lang="zh-TW" altLang="en-US" sz="2000" b="0" i="0" u="none" strike="noStrike" cap="none" dirty="0">
                <a:solidFill>
                  <a:schemeClr val="dk1"/>
                </a:solidFill>
                <a:latin typeface="Microsoft JhengHei"/>
                <a:ea typeface="Microsoft JhengHei"/>
                <a:cs typeface="Microsoft JhengHei"/>
                <a:sym typeface="Microsoft JhengHei"/>
              </a:rPr>
              <a:t>多項</a:t>
            </a:r>
            <a:r>
              <a:rPr lang="zh-TW" sz="2000" b="0" i="0" u="none" strike="noStrike" cap="none" dirty="0">
                <a:solidFill>
                  <a:schemeClr val="dk1"/>
                </a:solidFill>
                <a:latin typeface="Microsoft JhengHei"/>
                <a:ea typeface="Microsoft JhengHei"/>
                <a:cs typeface="Microsoft JhengHei"/>
                <a:sym typeface="Microsoft JhengHei"/>
              </a:rPr>
              <a:t>不同經費來源</a:t>
            </a:r>
            <a:r>
              <a:rPr lang="zh-TW" altLang="en-US" sz="2000" dirty="0">
                <a:solidFill>
                  <a:schemeClr val="dk1"/>
                </a:solidFill>
                <a:latin typeface="Microsoft JhengHei"/>
                <a:ea typeface="Microsoft JhengHei"/>
                <a:cs typeface="Microsoft JhengHei"/>
                <a:sym typeface="Microsoft JhengHei"/>
              </a:rPr>
              <a:t>或</a:t>
            </a:r>
            <a:r>
              <a:rPr lang="zh-TW" sz="2000" b="0" i="0" u="none" strike="noStrike" cap="none" dirty="0">
                <a:solidFill>
                  <a:schemeClr val="dk1"/>
                </a:solidFill>
                <a:latin typeface="Microsoft JhengHei"/>
                <a:ea typeface="Microsoft JhengHei"/>
                <a:cs typeface="Microsoft JhengHei"/>
                <a:sym typeface="Microsoft JhengHei"/>
              </a:rPr>
              <a:t>用途別分攤經費，應填具</a:t>
            </a:r>
            <a:r>
              <a:rPr lang="zh-TW" altLang="en-US" sz="2000" b="0" i="0" u="none" strike="noStrike" cap="none" dirty="0">
                <a:solidFill>
                  <a:schemeClr val="dk1"/>
                </a:solidFill>
                <a:latin typeface="Microsoft JhengHei"/>
                <a:ea typeface="Microsoft JhengHei"/>
                <a:cs typeface="Microsoft JhengHei"/>
                <a:sym typeface="Microsoft JhengHei"/>
              </a:rPr>
              <a:t>一式多份</a:t>
            </a:r>
            <a:r>
              <a:rPr lang="zh-TW" sz="2000" b="0" i="0" u="none" strike="noStrike" cap="none" dirty="0">
                <a:solidFill>
                  <a:schemeClr val="dk1"/>
                </a:solidFill>
                <a:latin typeface="Microsoft JhengHei"/>
                <a:ea typeface="Microsoft JhengHei"/>
                <a:cs typeface="Microsoft JhengHei"/>
                <a:sym typeface="Microsoft JhengHei"/>
              </a:rPr>
              <a:t>支出科目分攤表。</a:t>
            </a:r>
            <a:r>
              <a:rPr lang="zh-TW" altLang="zh-TW" sz="2000" dirty="0">
                <a:latin typeface="Microsoft JhengHei"/>
                <a:ea typeface="Microsoft JhengHei"/>
                <a:cs typeface="Microsoft JhengHei"/>
                <a:sym typeface="Microsoft JhengHei"/>
              </a:rPr>
              <a:t>如</a:t>
            </a:r>
            <a:r>
              <a:rPr lang="en-US" altLang="zh-TW" sz="2000" dirty="0">
                <a:latin typeface="Microsoft JhengHei"/>
                <a:ea typeface="Microsoft JhengHei"/>
                <a:cs typeface="Microsoft JhengHei"/>
                <a:sym typeface="Microsoft JhengHei"/>
              </a:rPr>
              <a:t>：</a:t>
            </a:r>
            <a:r>
              <a:rPr lang="zh-TW" altLang="en-US" sz="2000" b="0" i="0" u="none" strike="noStrike" cap="none" dirty="0">
                <a:solidFill>
                  <a:schemeClr val="dk1"/>
                </a:solidFill>
                <a:latin typeface="Microsoft JhengHei"/>
                <a:ea typeface="Microsoft JhengHei"/>
                <a:cs typeface="Microsoft JhengHei"/>
                <a:sym typeface="Microsoft JhengHei"/>
              </a:rPr>
              <a:t>有</a:t>
            </a:r>
            <a:r>
              <a:rPr lang="en-US" altLang="zh-TW" sz="2000" b="1" u="sng" dirty="0">
                <a:solidFill>
                  <a:schemeClr val="dk1"/>
                </a:solidFill>
                <a:latin typeface="Microsoft JhengHei"/>
                <a:ea typeface="Microsoft JhengHei"/>
                <a:cs typeface="Microsoft JhengHei"/>
                <a:sym typeface="Microsoft JhengHei"/>
              </a:rPr>
              <a:t>3</a:t>
            </a:r>
            <a:r>
              <a:rPr lang="zh-TW" sz="2000" b="1" i="0" u="none" strike="noStrike" cap="none" dirty="0">
                <a:solidFill>
                  <a:schemeClr val="dk1"/>
                </a:solidFill>
                <a:latin typeface="Microsoft JhengHei"/>
                <a:ea typeface="Microsoft JhengHei"/>
                <a:cs typeface="Microsoft JhengHei"/>
                <a:sym typeface="Microsoft JhengHei"/>
              </a:rPr>
              <a:t>種</a:t>
            </a:r>
            <a:r>
              <a:rPr lang="zh-TW" sz="2000" b="0" i="0" u="none" strike="noStrike" cap="none" dirty="0">
                <a:solidFill>
                  <a:schemeClr val="dk1"/>
                </a:solidFill>
                <a:latin typeface="Microsoft JhengHei"/>
                <a:ea typeface="Microsoft JhengHei"/>
                <a:cs typeface="Microsoft JhengHei"/>
                <a:sym typeface="Microsoft JhengHei"/>
              </a:rPr>
              <a:t>經費來源</a:t>
            </a:r>
            <a:r>
              <a:rPr lang="zh-TW" altLang="en-US" sz="2000" b="0" i="0" u="none" strike="noStrike" cap="none" dirty="0">
                <a:solidFill>
                  <a:schemeClr val="dk1"/>
                </a:solidFill>
                <a:latin typeface="Microsoft JhengHei"/>
                <a:ea typeface="Microsoft JhengHei"/>
                <a:cs typeface="Microsoft JhengHei"/>
                <a:sym typeface="Microsoft JhengHei"/>
              </a:rPr>
              <a:t>或</a:t>
            </a:r>
            <a:r>
              <a:rPr lang="zh-TW" sz="2000" b="0" i="0" u="none" strike="noStrike" cap="none" dirty="0">
                <a:solidFill>
                  <a:schemeClr val="dk1"/>
                </a:solidFill>
                <a:latin typeface="Microsoft JhengHei"/>
                <a:ea typeface="Microsoft JhengHei"/>
                <a:cs typeface="Microsoft JhengHei"/>
                <a:sym typeface="Microsoft JhengHei"/>
              </a:rPr>
              <a:t>用途別，就要填1式</a:t>
            </a:r>
            <a:r>
              <a:rPr lang="en-US" altLang="zh-TW" sz="2000" b="0" i="0" u="sng" strike="noStrike" cap="none" dirty="0">
                <a:solidFill>
                  <a:schemeClr val="dk1"/>
                </a:solidFill>
                <a:latin typeface="Microsoft JhengHei"/>
                <a:ea typeface="Microsoft JhengHei"/>
                <a:cs typeface="Microsoft JhengHei"/>
                <a:sym typeface="Microsoft JhengHei"/>
              </a:rPr>
              <a:t>3</a:t>
            </a:r>
            <a:r>
              <a:rPr lang="zh-TW" sz="2000" b="1" i="0" u="none" strike="noStrike" cap="none" dirty="0">
                <a:solidFill>
                  <a:schemeClr val="dk1"/>
                </a:solidFill>
                <a:latin typeface="Microsoft JhengHei"/>
                <a:ea typeface="Microsoft JhengHei"/>
                <a:cs typeface="Microsoft JhengHei"/>
                <a:sym typeface="Microsoft JhengHei"/>
              </a:rPr>
              <a:t>份</a:t>
            </a:r>
            <a:r>
              <a:rPr lang="zh-TW" sz="2000" b="0" i="0" u="none" strike="noStrike" cap="none" dirty="0">
                <a:solidFill>
                  <a:srgbClr val="FF00FF"/>
                </a:solidFill>
                <a:latin typeface="Microsoft JhengHei"/>
                <a:ea typeface="Microsoft JhengHei"/>
                <a:cs typeface="Microsoft JhengHei"/>
                <a:sym typeface="Microsoft JhengHei"/>
              </a:rPr>
              <a:t>支出科目分攤表</a:t>
            </a:r>
            <a:r>
              <a:rPr lang="zh-TW" sz="2000" b="0" i="0" u="none" strike="noStrike" cap="none" dirty="0">
                <a:solidFill>
                  <a:schemeClr val="dk1"/>
                </a:solidFill>
                <a:latin typeface="Microsoft JhengHei"/>
                <a:ea typeface="Microsoft JhengHei"/>
                <a:cs typeface="Microsoft JhengHei"/>
                <a:sym typeface="Microsoft JhengHei"/>
              </a:rPr>
              <a:t>。</a:t>
            </a:r>
            <a:r>
              <a:rPr lang="zh-TW" sz="2000" b="0" i="0" u="none" strike="noStrike" cap="none" dirty="0">
                <a:solidFill>
                  <a:schemeClr val="dk1"/>
                </a:solidFill>
                <a:highlight>
                  <a:srgbClr val="FFFF00"/>
                </a:highlight>
                <a:latin typeface="Microsoft JhengHei"/>
                <a:ea typeface="Microsoft JhengHei"/>
                <a:cs typeface="Microsoft JhengHei"/>
                <a:sym typeface="Microsoft JhengHei"/>
              </a:rPr>
              <a:t> </a:t>
            </a: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7" name="投影片編號版面配置區 2">
            <a:extLst>
              <a:ext uri="{FF2B5EF4-FFF2-40B4-BE49-F238E27FC236}">
                <a16:creationId xmlns:a16="http://schemas.microsoft.com/office/drawing/2014/main" id="{BC76CD76-FE0A-4E67-BD5C-E1B5459C24C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95</a:t>
            </a:fld>
            <a:endParaRPr lang="zh-TW" altLang="en-US" sz="1000" dirty="0">
              <a:solidFill>
                <a:schemeClr val="tx1"/>
              </a:solidFill>
            </a:endParaRPr>
          </a:p>
        </p:txBody>
      </p:sp>
      <p:pic>
        <p:nvPicPr>
          <p:cNvPr id="4" name="Q2">
            <a:hlinkClick r:id="" action="ppaction://media"/>
            <a:extLst>
              <a:ext uri="{FF2B5EF4-FFF2-40B4-BE49-F238E27FC236}">
                <a16:creationId xmlns:a16="http://schemas.microsoft.com/office/drawing/2014/main" id="{D3A612B6-4E0A-D901-BE8C-D6ADF7D15E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21178" y="1503411"/>
            <a:ext cx="525566" cy="525566"/>
          </a:xfrm>
          <a:prstGeom prst="rect">
            <a:avLst/>
          </a:prstGeom>
        </p:spPr>
      </p:pic>
      <p:pic>
        <p:nvPicPr>
          <p:cNvPr id="5" name="A2">
            <a:hlinkClick r:id="" action="ppaction://media"/>
            <a:extLst>
              <a:ext uri="{FF2B5EF4-FFF2-40B4-BE49-F238E27FC236}">
                <a16:creationId xmlns:a16="http://schemas.microsoft.com/office/drawing/2014/main" id="{5A89E749-DE4E-9FF0-C329-C736263A9E7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097471" y="4275474"/>
            <a:ext cx="525566" cy="525566"/>
          </a:xfrm>
          <a:prstGeom prst="rect">
            <a:avLst/>
          </a:prstGeom>
        </p:spPr>
      </p:pic>
    </p:spTree>
    <p:extLst>
      <p:ext uri="{BB962C8B-B14F-4D97-AF65-F5344CB8AC3E}">
        <p14:creationId xmlns:p14="http://schemas.microsoft.com/office/powerpoint/2010/main" val="77935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08"/>
                                        </p:tgtEl>
                                        <p:attrNameLst>
                                          <p:attrName>style.visibility</p:attrName>
                                        </p:attrNameLst>
                                      </p:cBhvr>
                                      <p:to>
                                        <p:strVal val="visible"/>
                                      </p:to>
                                    </p:set>
                                    <p:anim calcmode="lin" valueType="num">
                                      <p:cBhvr additive="base">
                                        <p:cTn id="7" dur="500"/>
                                        <p:tgtEl>
                                          <p:spTgt spid="160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19"/>
                                        </p:tgtEl>
                                        <p:attrNameLst>
                                          <p:attrName>style.visibility</p:attrName>
                                        </p:attrNameLst>
                                      </p:cBhvr>
                                      <p:to>
                                        <p:strVal val="visible"/>
                                      </p:to>
                                    </p:set>
                                    <p:anim calcmode="lin" valueType="num">
                                      <p:cBhvr additive="base">
                                        <p:cTn id="10" dur="500"/>
                                        <p:tgtEl>
                                          <p:spTgt spid="1619"/>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4968"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18"/>
                                        </p:tgtEl>
                                        <p:attrNameLst>
                                          <p:attrName>style.visibility</p:attrName>
                                        </p:attrNameLst>
                                      </p:cBhvr>
                                      <p:to>
                                        <p:strVal val="visible"/>
                                      </p:to>
                                    </p:set>
                                    <p:anim calcmode="lin" valueType="num">
                                      <p:cBhvr additive="base">
                                        <p:cTn id="17" dur="500"/>
                                        <p:tgtEl>
                                          <p:spTgt spid="1618"/>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17"/>
                                        </p:tgtEl>
                                        <p:attrNameLst>
                                          <p:attrName>style.visibility</p:attrName>
                                        </p:attrNameLst>
                                      </p:cBhvr>
                                      <p:to>
                                        <p:strVal val="visible"/>
                                      </p:to>
                                    </p:set>
                                    <p:anim calcmode="lin" valueType="num">
                                      <p:cBhvr additive="base">
                                        <p:cTn id="20" dur="500"/>
                                        <p:tgtEl>
                                          <p:spTgt spid="1617"/>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3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2F97129E-DBA0-4494-9E6E-B5933471D695}"/>
              </a:ext>
            </a:extLst>
          </p:cNvPr>
          <p:cNvPicPr>
            <a:picLocks noChangeAspect="1"/>
          </p:cNvPicPr>
          <p:nvPr/>
        </p:nvPicPr>
        <p:blipFill>
          <a:blip r:embed="rId2"/>
          <a:stretch>
            <a:fillRect/>
          </a:stretch>
        </p:blipFill>
        <p:spPr>
          <a:xfrm>
            <a:off x="642716" y="0"/>
            <a:ext cx="3649638" cy="5143500"/>
          </a:xfrm>
          <a:prstGeom prst="rect">
            <a:avLst/>
          </a:prstGeom>
        </p:spPr>
      </p:pic>
      <p:pic>
        <p:nvPicPr>
          <p:cNvPr id="15" name="圖片 14">
            <a:extLst>
              <a:ext uri="{FF2B5EF4-FFF2-40B4-BE49-F238E27FC236}">
                <a16:creationId xmlns:a16="http://schemas.microsoft.com/office/drawing/2014/main" id="{33A5743E-00A5-4C0D-9F36-001401CA9094}"/>
              </a:ext>
            </a:extLst>
          </p:cNvPr>
          <p:cNvPicPr>
            <a:picLocks noChangeAspect="1"/>
          </p:cNvPicPr>
          <p:nvPr/>
        </p:nvPicPr>
        <p:blipFill>
          <a:blip r:embed="rId3"/>
          <a:stretch>
            <a:fillRect/>
          </a:stretch>
        </p:blipFill>
        <p:spPr>
          <a:xfrm>
            <a:off x="4742308" y="0"/>
            <a:ext cx="3638816" cy="5143500"/>
          </a:xfrm>
          <a:prstGeom prst="rect">
            <a:avLst/>
          </a:prstGeom>
        </p:spPr>
      </p:pic>
      <p:sp>
        <p:nvSpPr>
          <p:cNvPr id="13" name="文字方塊 12">
            <a:extLst>
              <a:ext uri="{FF2B5EF4-FFF2-40B4-BE49-F238E27FC236}">
                <a16:creationId xmlns:a16="http://schemas.microsoft.com/office/drawing/2014/main" id="{246FDE16-0BCC-427F-BEDC-5F6C1DF89FB6}"/>
              </a:ext>
            </a:extLst>
          </p:cNvPr>
          <p:cNvSpPr txBox="1"/>
          <p:nvPr/>
        </p:nvSpPr>
        <p:spPr>
          <a:xfrm>
            <a:off x="6713689" y="2312893"/>
            <a:ext cx="1532965" cy="338554"/>
          </a:xfrm>
          <a:prstGeom prst="rect">
            <a:avLst/>
          </a:prstGeom>
          <a:noFill/>
        </p:spPr>
        <p:txBody>
          <a:bodyPr wrap="square" rtlCol="0">
            <a:spAutoFit/>
          </a:bodyPr>
          <a:lstStyle/>
          <a:p>
            <a:r>
              <a:rPr lang="zh-TW" altLang="en-US" sz="1600" dirty="0">
                <a:solidFill>
                  <a:srgbClr val="FF0000"/>
                </a:solidFill>
              </a:rPr>
              <a:t>用途別不同</a:t>
            </a:r>
          </a:p>
        </p:txBody>
      </p:sp>
      <p:sp>
        <p:nvSpPr>
          <p:cNvPr id="12" name="文字方塊 11">
            <a:extLst>
              <a:ext uri="{FF2B5EF4-FFF2-40B4-BE49-F238E27FC236}">
                <a16:creationId xmlns:a16="http://schemas.microsoft.com/office/drawing/2014/main" id="{216CFD7B-42EA-44D3-946E-74A73317022C}"/>
              </a:ext>
            </a:extLst>
          </p:cNvPr>
          <p:cNvSpPr txBox="1"/>
          <p:nvPr/>
        </p:nvSpPr>
        <p:spPr>
          <a:xfrm>
            <a:off x="2198594" y="2233196"/>
            <a:ext cx="1532965" cy="338554"/>
          </a:xfrm>
          <a:prstGeom prst="rect">
            <a:avLst/>
          </a:prstGeom>
          <a:noFill/>
        </p:spPr>
        <p:txBody>
          <a:bodyPr wrap="square" rtlCol="0">
            <a:spAutoFit/>
          </a:bodyPr>
          <a:lstStyle/>
          <a:p>
            <a:r>
              <a:rPr lang="zh-TW" altLang="en-US" sz="1600" dirty="0">
                <a:solidFill>
                  <a:srgbClr val="FF0000"/>
                </a:solidFill>
              </a:rPr>
              <a:t>經費來源不同</a:t>
            </a:r>
          </a:p>
        </p:txBody>
      </p:sp>
      <p:sp>
        <p:nvSpPr>
          <p:cNvPr id="6" name="文字方塊 5">
            <a:extLst>
              <a:ext uri="{FF2B5EF4-FFF2-40B4-BE49-F238E27FC236}">
                <a16:creationId xmlns:a16="http://schemas.microsoft.com/office/drawing/2014/main" id="{7519E6F4-CB65-437D-AAD3-7FFD575F36E9}"/>
              </a:ext>
            </a:extLst>
          </p:cNvPr>
          <p:cNvSpPr txBox="1"/>
          <p:nvPr/>
        </p:nvSpPr>
        <p:spPr>
          <a:xfrm>
            <a:off x="2876289" y="1030006"/>
            <a:ext cx="1141236" cy="584775"/>
          </a:xfrm>
          <a:prstGeom prst="rect">
            <a:avLst/>
          </a:prstGeom>
          <a:noFill/>
        </p:spPr>
        <p:txBody>
          <a:bodyPr wrap="square" rtlCol="0">
            <a:spAutoFit/>
          </a:bodyPr>
          <a:lstStyle/>
          <a:p>
            <a:pPr algn="ctr"/>
            <a:r>
              <a:rPr lang="en-US" altLang="zh-TW" sz="1600" b="1" dirty="0">
                <a:solidFill>
                  <a:schemeClr val="tx1"/>
                </a:solidFill>
              </a:rPr>
              <a:t>A4</a:t>
            </a:r>
            <a:r>
              <a:rPr lang="zh-TW" altLang="en-US" sz="1600" b="1" dirty="0">
                <a:solidFill>
                  <a:schemeClr val="tx1"/>
                </a:solidFill>
              </a:rPr>
              <a:t>文件為</a:t>
            </a:r>
            <a:endParaRPr lang="en-US" altLang="zh-TW" sz="1600" b="1" dirty="0">
              <a:solidFill>
                <a:schemeClr val="tx1"/>
              </a:solidFill>
            </a:endParaRPr>
          </a:p>
          <a:p>
            <a:pPr algn="ctr"/>
            <a:r>
              <a:rPr lang="en-US" altLang="zh-TW" sz="1600" b="1" dirty="0">
                <a:solidFill>
                  <a:schemeClr val="tx1"/>
                </a:solidFill>
              </a:rPr>
              <a:t>1</a:t>
            </a:r>
            <a:r>
              <a:rPr lang="zh-TW" altLang="en-US" sz="1600" b="1" dirty="0">
                <a:solidFill>
                  <a:schemeClr val="tx1"/>
                </a:solidFill>
              </a:rPr>
              <a:t>式</a:t>
            </a:r>
            <a:r>
              <a:rPr lang="en-US" altLang="zh-TW" sz="1600" b="1" dirty="0">
                <a:solidFill>
                  <a:schemeClr val="tx1"/>
                </a:solidFill>
              </a:rPr>
              <a:t>2</a:t>
            </a:r>
            <a:r>
              <a:rPr lang="zh-TW" altLang="en-US" sz="1600" b="1" dirty="0">
                <a:solidFill>
                  <a:schemeClr val="tx1"/>
                </a:solidFill>
              </a:rPr>
              <a:t>份</a:t>
            </a:r>
          </a:p>
        </p:txBody>
      </p:sp>
      <p:sp>
        <p:nvSpPr>
          <p:cNvPr id="7" name="投影片編號版面配置區 2">
            <a:extLst>
              <a:ext uri="{FF2B5EF4-FFF2-40B4-BE49-F238E27FC236}">
                <a16:creationId xmlns:a16="http://schemas.microsoft.com/office/drawing/2014/main" id="{4696B0CC-E796-4978-B5AB-2A2B3D70C47C}"/>
              </a:ext>
            </a:extLst>
          </p:cNvPr>
          <p:cNvSpPr txBox="1">
            <a:spLocks/>
          </p:cNvSpPr>
          <p:nvPr/>
        </p:nvSpPr>
        <p:spPr>
          <a:xfrm>
            <a:off x="3598058" y="4801847"/>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96</a:t>
            </a:fld>
            <a:endParaRPr lang="zh-TW" altLang="en-US" sz="1000" dirty="0">
              <a:solidFill>
                <a:schemeClr val="tx1"/>
              </a:solidFill>
            </a:endParaRPr>
          </a:p>
        </p:txBody>
      </p:sp>
    </p:spTree>
    <p:extLst>
      <p:ext uri="{BB962C8B-B14F-4D97-AF65-F5344CB8AC3E}">
        <p14:creationId xmlns:p14="http://schemas.microsoft.com/office/powerpoint/2010/main" val="6148491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59"/>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626" name="Google Shape;1626;p59"/>
          <p:cNvSpPr txBox="1"/>
          <p:nvPr/>
        </p:nvSpPr>
        <p:spPr>
          <a:xfrm>
            <a:off x="2306013" y="1171564"/>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rgbClr val="000000"/>
                </a:solidFill>
                <a:latin typeface="Microsoft JhengHei"/>
                <a:ea typeface="Microsoft JhengHei"/>
                <a:cs typeface="Microsoft JhengHei"/>
                <a:sym typeface="Microsoft JhengHei"/>
              </a:rPr>
              <a:t>無法取得電子發票證明聯</a:t>
            </a:r>
            <a:r>
              <a:rPr lang="zh-TW" sz="2000" b="0" i="0" u="none" strike="noStrike" cap="none" dirty="0">
                <a:solidFill>
                  <a:schemeClr val="dk1"/>
                </a:solidFill>
                <a:latin typeface="Microsoft JhengHei"/>
                <a:ea typeface="Microsoft JhengHei"/>
                <a:cs typeface="Microsoft JhengHei"/>
                <a:sym typeface="Microsoft JhengHei"/>
              </a:rPr>
              <a:t>，</a:t>
            </a:r>
            <a:r>
              <a:rPr lang="zh-TW" altLang="en-US" sz="2000" b="0" i="0" u="none" strike="noStrike" cap="none" dirty="0">
                <a:solidFill>
                  <a:schemeClr val="dk1"/>
                </a:solidFill>
                <a:latin typeface="Microsoft JhengHei"/>
                <a:ea typeface="Microsoft JhengHei"/>
                <a:cs typeface="Microsoft JhengHei"/>
                <a:sym typeface="Microsoft JhengHei"/>
              </a:rPr>
              <a:t>該</a:t>
            </a:r>
            <a:r>
              <a:rPr lang="zh-TW" sz="2000" b="0" i="0" u="none" strike="noStrike" cap="none" dirty="0">
                <a:solidFill>
                  <a:schemeClr val="dk1"/>
                </a:solidFill>
                <a:latin typeface="Microsoft JhengHei"/>
                <a:ea typeface="Microsoft JhengHei"/>
                <a:cs typeface="Microsoft JhengHei"/>
                <a:sym typeface="Microsoft JhengHei"/>
              </a:rPr>
              <a:t>怎麼</a:t>
            </a:r>
            <a:r>
              <a:rPr lang="zh-TW" altLang="en-US" sz="2000" b="0" i="0" u="none" strike="noStrike" cap="none" dirty="0">
                <a:solidFill>
                  <a:schemeClr val="dk1"/>
                </a:solidFill>
                <a:latin typeface="Microsoft JhengHei"/>
                <a:ea typeface="Microsoft JhengHei"/>
                <a:cs typeface="Microsoft JhengHei"/>
                <a:sym typeface="Microsoft JhengHei"/>
              </a:rPr>
              <a:t>處理</a:t>
            </a:r>
            <a:r>
              <a:rPr lang="zh-TW" sz="2000" b="0" i="0" u="none" strike="noStrike" cap="none" dirty="0">
                <a:solidFill>
                  <a:schemeClr val="dk1"/>
                </a:solidFill>
                <a:latin typeface="Microsoft JhengHei"/>
                <a:ea typeface="Microsoft JhengHei"/>
                <a:cs typeface="Microsoft JhengHei"/>
                <a:sym typeface="Microsoft JhengHei"/>
              </a:rPr>
              <a:t>呢？</a:t>
            </a: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27" name="Google Shape;1627;p59"/>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628" name="Google Shape;1628;p5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29" name="Google Shape;1629;p5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30" name="Google Shape;1630;p5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31" name="Google Shape;1631;p5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32" name="Google Shape;1632;p59"/>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33" name="Google Shape;1633;p59"/>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34" name="Google Shape;1634;p59"/>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35" name="Google Shape;1635;p59"/>
          <p:cNvSpPr txBox="1"/>
          <p:nvPr/>
        </p:nvSpPr>
        <p:spPr>
          <a:xfrm>
            <a:off x="2306013" y="2549931"/>
            <a:ext cx="5809200" cy="2308324"/>
          </a:xfrm>
          <a:prstGeom prst="rect">
            <a:avLst/>
          </a:prstGeom>
          <a:noFill/>
          <a:ln>
            <a:noFill/>
          </a:ln>
        </p:spPr>
        <p:txBody>
          <a:bodyPr spcFirstLastPara="1" wrap="square" lIns="0" tIns="0" rIns="0" bIns="0" anchor="ctr" anchorCtr="0">
            <a:spAutoFit/>
          </a:bodyPr>
          <a:lstStyle/>
          <a:p>
            <a:pPr marL="0" marR="0" lvl="0" indent="0" rtl="0">
              <a:lnSpc>
                <a:spcPct val="150000"/>
              </a:lnSpc>
              <a:spcBef>
                <a:spcPts val="0"/>
              </a:spcBef>
              <a:spcAft>
                <a:spcPts val="0"/>
              </a:spcAft>
              <a:buNone/>
            </a:pPr>
            <a:r>
              <a:rPr lang="zh-TW" sz="2000" b="0" i="0" u="sng" strike="noStrike" cap="none" dirty="0">
                <a:solidFill>
                  <a:srgbClr val="000000"/>
                </a:solidFill>
                <a:latin typeface="Microsoft JhengHei"/>
                <a:ea typeface="Microsoft JhengHei"/>
                <a:cs typeface="Microsoft JhengHei"/>
                <a:sym typeface="Microsoft JhengHei"/>
              </a:rPr>
              <a:t>只取得電子發票開立通知</a:t>
            </a:r>
            <a:r>
              <a:rPr lang="zh-TW" sz="2000" b="0" i="0" u="none" strike="noStrike" cap="none" dirty="0">
                <a:solidFill>
                  <a:srgbClr val="000000"/>
                </a:solidFill>
                <a:latin typeface="Microsoft JhengHei"/>
                <a:ea typeface="Microsoft JhengHei"/>
                <a:cs typeface="Microsoft JhengHei"/>
                <a:sym typeface="Microsoft JhengHei"/>
              </a:rPr>
              <a:t>等資訊，或</a:t>
            </a:r>
            <a:r>
              <a:rPr lang="zh-TW" sz="2000" b="0" i="0" u="sng" strike="noStrike" cap="none" dirty="0">
                <a:solidFill>
                  <a:srgbClr val="000000"/>
                </a:solidFill>
                <a:latin typeface="Microsoft JhengHei"/>
                <a:ea typeface="Microsoft JhengHei"/>
                <a:cs typeface="Microsoft JhengHei"/>
                <a:sym typeface="Microsoft JhengHei"/>
              </a:rPr>
              <a:t>將電子發票存入個人手機條碼等載具</a:t>
            </a:r>
            <a:r>
              <a:rPr lang="zh-TW" sz="2000" b="0" i="0" u="none" strike="noStrike" cap="none" dirty="0">
                <a:solidFill>
                  <a:srgbClr val="000000"/>
                </a:solidFill>
                <a:latin typeface="Microsoft JhengHei"/>
                <a:ea typeface="Microsoft JhengHei"/>
                <a:cs typeface="Microsoft JhengHei"/>
                <a:sym typeface="Microsoft JhengHei"/>
              </a:rPr>
              <a:t>，得以</a:t>
            </a:r>
            <a:r>
              <a:rPr lang="zh-TW" sz="2000" b="0" i="0" u="sng" strike="noStrike" cap="none" dirty="0">
                <a:solidFill>
                  <a:srgbClr val="000000"/>
                </a:solidFill>
                <a:latin typeface="Microsoft JhengHei"/>
                <a:ea typeface="Microsoft JhengHei"/>
                <a:cs typeface="Microsoft JhengHei"/>
                <a:sym typeface="Microsoft JhengHei"/>
              </a:rPr>
              <a:t>記明交易明細之電子發票開立通知或開立資訊</a:t>
            </a:r>
            <a:r>
              <a:rPr lang="zh-TW" sz="2000" b="0" i="0" u="none" strike="noStrike" cap="none" dirty="0">
                <a:solidFill>
                  <a:srgbClr val="000000"/>
                </a:solidFill>
                <a:latin typeface="Microsoft JhengHei"/>
                <a:ea typeface="Microsoft JhengHei"/>
                <a:cs typeface="Microsoft JhengHei"/>
                <a:sym typeface="Microsoft JhengHei"/>
              </a:rPr>
              <a:t>，或透過</a:t>
            </a:r>
            <a:r>
              <a:rPr lang="zh-TW" sz="2000" b="0" i="0" u="sng" strike="noStrike" cap="none" dirty="0">
                <a:solidFill>
                  <a:srgbClr val="000000"/>
                </a:solidFill>
                <a:latin typeface="Microsoft JhengHei"/>
                <a:ea typeface="Microsoft JhengHei"/>
                <a:cs typeface="Microsoft JhengHei"/>
                <a:sym typeface="Microsoft JhengHei"/>
              </a:rPr>
              <a:t>列印手機載具交易明細</a:t>
            </a:r>
            <a:r>
              <a:rPr lang="zh-TW" sz="2000" b="0" i="0" u="none" strike="noStrike" cap="none" dirty="0">
                <a:solidFill>
                  <a:srgbClr val="000000"/>
                </a:solidFill>
                <a:latin typeface="Microsoft JhengHei"/>
                <a:ea typeface="Microsoft JhengHei"/>
                <a:cs typeface="Microsoft JhengHei"/>
                <a:sym typeface="Microsoft JhengHei"/>
              </a:rPr>
              <a:t>，並</a:t>
            </a:r>
            <a:r>
              <a:rPr lang="zh-TW" sz="2000" b="0" i="0" u="sng" strike="noStrike" cap="none" dirty="0">
                <a:solidFill>
                  <a:srgbClr val="000000"/>
                </a:solidFill>
                <a:latin typeface="Microsoft JhengHei"/>
                <a:ea typeface="Microsoft JhengHei"/>
                <a:cs typeface="Microsoft JhengHei"/>
                <a:sym typeface="Microsoft JhengHei"/>
              </a:rPr>
              <a:t>註明無法提出電子發票證明聯之原因</a:t>
            </a:r>
            <a:r>
              <a:rPr lang="zh-TW" sz="2000" b="0" i="0" u="none" strike="noStrike" cap="none" dirty="0">
                <a:solidFill>
                  <a:srgbClr val="000000"/>
                </a:solidFill>
                <a:latin typeface="Microsoft JhengHei"/>
                <a:ea typeface="Microsoft JhengHei"/>
                <a:cs typeface="Microsoft JhengHei"/>
                <a:sym typeface="Microsoft JhengHei"/>
              </a:rPr>
              <a:t>及簽</a:t>
            </a:r>
            <a:r>
              <a:rPr lang="zh-TW" altLang="en-US" sz="2000" b="0" i="0" u="none" strike="noStrike" cap="none" dirty="0">
                <a:solidFill>
                  <a:srgbClr val="000000"/>
                </a:solidFill>
                <a:latin typeface="Microsoft JhengHei"/>
                <a:ea typeface="Microsoft JhengHei"/>
                <a:cs typeface="Microsoft JhengHei"/>
                <a:sym typeface="Microsoft JhengHei"/>
              </a:rPr>
              <a:t>章</a:t>
            </a:r>
            <a:r>
              <a:rPr lang="zh-TW" sz="2000" b="0" i="0" u="none" strike="noStrike" cap="none" dirty="0">
                <a:solidFill>
                  <a:srgbClr val="000000"/>
                </a:solidFill>
                <a:latin typeface="Microsoft JhengHei"/>
                <a:ea typeface="Microsoft JhengHei"/>
                <a:cs typeface="Microsoft JhengHei"/>
                <a:sym typeface="Microsoft JhengHei"/>
              </a:rPr>
              <a:t>。</a:t>
            </a: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636" name="Google Shape;1636;p59"/>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637" name="Google Shape;1637;p59"/>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638" name="Google Shape;1638;p59"/>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Q3</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C428663A-46B7-40C7-8241-629FBDF2835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97</a:t>
            </a:fld>
            <a:endParaRPr lang="zh-TW" altLang="en-US" sz="1000" dirty="0">
              <a:solidFill>
                <a:schemeClr val="tx1"/>
              </a:solidFill>
            </a:endParaRPr>
          </a:p>
        </p:txBody>
      </p:sp>
      <p:pic>
        <p:nvPicPr>
          <p:cNvPr id="20" name="Q3">
            <a:hlinkClick r:id="" action="ppaction://media"/>
            <a:extLst>
              <a:ext uri="{FF2B5EF4-FFF2-40B4-BE49-F238E27FC236}">
                <a16:creationId xmlns:a16="http://schemas.microsoft.com/office/drawing/2014/main" id="{CF02240F-1C13-4D96-9985-CFF0C65413D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188640" y="1151459"/>
            <a:ext cx="538718" cy="538718"/>
          </a:xfrm>
          <a:prstGeom prst="rect">
            <a:avLst/>
          </a:prstGeom>
        </p:spPr>
      </p:pic>
      <p:pic>
        <p:nvPicPr>
          <p:cNvPr id="2" name="Q3_V2">
            <a:hlinkClick r:id="" action="ppaction://media"/>
            <a:extLst>
              <a:ext uri="{FF2B5EF4-FFF2-40B4-BE49-F238E27FC236}">
                <a16:creationId xmlns:a16="http://schemas.microsoft.com/office/drawing/2014/main" id="{5BD30BDE-E683-8701-80F8-45E717B4EAB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034962" y="4360669"/>
            <a:ext cx="563096" cy="563096"/>
          </a:xfrm>
          <a:prstGeom prst="rect">
            <a:avLst/>
          </a:prstGeom>
        </p:spPr>
      </p:pic>
    </p:spTree>
    <p:extLst>
      <p:ext uri="{BB962C8B-B14F-4D97-AF65-F5344CB8AC3E}">
        <p14:creationId xmlns:p14="http://schemas.microsoft.com/office/powerpoint/2010/main" val="29583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26"/>
                                        </p:tgtEl>
                                        <p:attrNameLst>
                                          <p:attrName>style.visibility</p:attrName>
                                        </p:attrNameLst>
                                      </p:cBhvr>
                                      <p:to>
                                        <p:strVal val="visible"/>
                                      </p:to>
                                    </p:set>
                                    <p:anim calcmode="lin" valueType="num">
                                      <p:cBhvr additive="base">
                                        <p:cTn id="7" dur="500"/>
                                        <p:tgtEl>
                                          <p:spTgt spid="162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37"/>
                                        </p:tgtEl>
                                        <p:attrNameLst>
                                          <p:attrName>style.visibility</p:attrName>
                                        </p:attrNameLst>
                                      </p:cBhvr>
                                      <p:to>
                                        <p:strVal val="visible"/>
                                      </p:to>
                                    </p:set>
                                    <p:anim calcmode="lin" valueType="num">
                                      <p:cBhvr additive="base">
                                        <p:cTn id="10" dur="500"/>
                                        <p:tgtEl>
                                          <p:spTgt spid="1637"/>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4560" fill="hold"/>
                                        <p:tgtEl>
                                          <p:spTgt spid="20"/>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36"/>
                                        </p:tgtEl>
                                        <p:attrNameLst>
                                          <p:attrName>style.visibility</p:attrName>
                                        </p:attrNameLst>
                                      </p:cBhvr>
                                      <p:to>
                                        <p:strVal val="visible"/>
                                      </p:to>
                                    </p:set>
                                    <p:anim calcmode="lin" valueType="num">
                                      <p:cBhvr additive="base">
                                        <p:cTn id="17" dur="500"/>
                                        <p:tgtEl>
                                          <p:spTgt spid="163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35"/>
                                        </p:tgtEl>
                                        <p:attrNameLst>
                                          <p:attrName>style.visibility</p:attrName>
                                        </p:attrNameLst>
                                      </p:cBhvr>
                                      <p:to>
                                        <p:strVal val="visible"/>
                                      </p:to>
                                    </p:set>
                                    <p:anim calcmode="lin" valueType="num">
                                      <p:cBhvr additive="base">
                                        <p:cTn id="20" dur="500"/>
                                        <p:tgtEl>
                                          <p:spTgt spid="1635"/>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7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0"/>
                </p:tgtEl>
              </p:cMediaNode>
            </p:audio>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60"/>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644" name="Google Shape;1644;p60"/>
          <p:cNvSpPr txBox="1"/>
          <p:nvPr/>
        </p:nvSpPr>
        <p:spPr>
          <a:xfrm>
            <a:off x="2306013" y="1171564"/>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chemeClr val="dk1"/>
                </a:solidFill>
                <a:latin typeface="Microsoft JhengHei"/>
                <a:ea typeface="Microsoft JhengHei"/>
                <a:cs typeface="Microsoft JhengHei"/>
                <a:sym typeface="Microsoft JhengHei"/>
              </a:rPr>
              <a:t>以其他貨幣計價付款之交易事項，</a:t>
            </a:r>
            <a:r>
              <a:rPr lang="zh-TW" altLang="en-US" sz="2000" b="0" i="0" u="none" strike="noStrike" cap="none" dirty="0">
                <a:solidFill>
                  <a:schemeClr val="dk1"/>
                </a:solidFill>
                <a:latin typeface="Microsoft JhengHei"/>
                <a:ea typeface="Microsoft JhengHei"/>
                <a:cs typeface="Microsoft JhengHei"/>
                <a:sym typeface="Microsoft JhengHei"/>
              </a:rPr>
              <a:t>該</a:t>
            </a:r>
            <a:r>
              <a:rPr lang="zh-TW" sz="2000" b="0" i="0" u="none" strike="noStrike" cap="none" dirty="0">
                <a:solidFill>
                  <a:schemeClr val="dk1"/>
                </a:solidFill>
                <a:latin typeface="Microsoft JhengHei"/>
                <a:ea typeface="Microsoft JhengHei"/>
                <a:cs typeface="Microsoft JhengHei"/>
                <a:sym typeface="Microsoft JhengHei"/>
              </a:rPr>
              <a:t>怎麼</a:t>
            </a:r>
            <a:r>
              <a:rPr lang="zh-TW" altLang="en-US" sz="2000" b="0" i="0" u="none" strike="noStrike" cap="none" dirty="0">
                <a:solidFill>
                  <a:schemeClr val="dk1"/>
                </a:solidFill>
                <a:latin typeface="Microsoft JhengHei"/>
                <a:ea typeface="Microsoft JhengHei"/>
                <a:cs typeface="Microsoft JhengHei"/>
                <a:sym typeface="Microsoft JhengHei"/>
              </a:rPr>
              <a:t>處理</a:t>
            </a:r>
            <a:r>
              <a:rPr lang="zh-TW" sz="2000" b="0" i="0" u="none" strike="noStrike" cap="none" dirty="0">
                <a:solidFill>
                  <a:schemeClr val="dk1"/>
                </a:solidFill>
                <a:latin typeface="Microsoft JhengHei"/>
                <a:ea typeface="Microsoft JhengHei"/>
                <a:cs typeface="Microsoft JhengHei"/>
                <a:sym typeface="Microsoft JhengHei"/>
              </a:rPr>
              <a:t>呢？</a:t>
            </a: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45" name="Google Shape;1645;p60"/>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646" name="Google Shape;1646;p6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47" name="Google Shape;1647;p60"/>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48" name="Google Shape;1648;p6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49" name="Google Shape;1649;p6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50" name="Google Shape;1650;p60"/>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51" name="Google Shape;1651;p60"/>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52" name="Google Shape;1652;p60"/>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53" name="Google Shape;1653;p60"/>
          <p:cNvSpPr txBox="1"/>
          <p:nvPr/>
        </p:nvSpPr>
        <p:spPr>
          <a:xfrm>
            <a:off x="2306013" y="3477581"/>
            <a:ext cx="5809200" cy="1384995"/>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chemeClr val="dk1"/>
                </a:solidFill>
                <a:latin typeface="Microsoft JhengHei"/>
                <a:ea typeface="Microsoft JhengHei"/>
                <a:cs typeface="Microsoft JhengHei"/>
                <a:sym typeface="Microsoft JhengHei"/>
              </a:rPr>
              <a:t>支出憑證應註明折合率，並檢附兌換水單或其他匯率證明。</a:t>
            </a: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654" name="Google Shape;1654;p60"/>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655" name="Google Shape;1655;p60"/>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656" name="Google Shape;1656;p60"/>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Q4</a:t>
            </a:r>
            <a:endParaRPr sz="700" b="0" i="0" u="none" strike="noStrike" cap="none" dirty="0">
              <a:solidFill>
                <a:srgbClr val="000000"/>
              </a:solidFill>
              <a:latin typeface="Arial"/>
              <a:ea typeface="Arial"/>
              <a:cs typeface="Arial"/>
              <a:sym typeface="Arial"/>
            </a:endParaRPr>
          </a:p>
        </p:txBody>
      </p:sp>
      <p:grpSp>
        <p:nvGrpSpPr>
          <p:cNvPr id="18" name="群組 17">
            <a:extLst>
              <a:ext uri="{FF2B5EF4-FFF2-40B4-BE49-F238E27FC236}">
                <a16:creationId xmlns:a16="http://schemas.microsoft.com/office/drawing/2014/main" id="{7C0BCFB1-FD00-43F6-9707-40BA1435FF19}"/>
              </a:ext>
            </a:extLst>
          </p:cNvPr>
          <p:cNvGrpSpPr/>
          <p:nvPr/>
        </p:nvGrpSpPr>
        <p:grpSpPr>
          <a:xfrm>
            <a:off x="3563618" y="4118295"/>
            <a:ext cx="2736698" cy="404792"/>
            <a:chOff x="6636300" y="2032405"/>
            <a:chExt cx="2039245" cy="404792"/>
          </a:xfrm>
        </p:grpSpPr>
        <p:sp>
          <p:nvSpPr>
            <p:cNvPr id="19" name="Google Shape;728;p23">
              <a:extLst>
                <a:ext uri="{FF2B5EF4-FFF2-40B4-BE49-F238E27FC236}">
                  <a16:creationId xmlns:a16="http://schemas.microsoft.com/office/drawing/2014/main" id="{68CCC814-E958-4575-967E-35F16136CC95}"/>
                </a:ext>
              </a:extLst>
            </p:cNvPr>
            <p:cNvSpPr/>
            <p:nvPr/>
          </p:nvSpPr>
          <p:spPr>
            <a:xfrm>
              <a:off x="6636300" y="2032405"/>
              <a:ext cx="2039245" cy="40479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 name="Google Shape;729;p23">
              <a:extLst>
                <a:ext uri="{FF2B5EF4-FFF2-40B4-BE49-F238E27FC236}">
                  <a16:creationId xmlns:a16="http://schemas.microsoft.com/office/drawing/2014/main" id="{731E8970-6AC9-4465-AF16-9CF8C09BB6B0}"/>
                </a:ext>
              </a:extLst>
            </p:cNvPr>
            <p:cNvSpPr txBox="1"/>
            <p:nvPr/>
          </p:nvSpPr>
          <p:spPr>
            <a:xfrm>
              <a:off x="6718913" y="2084188"/>
              <a:ext cx="1956632" cy="323165"/>
            </a:xfrm>
            <a:prstGeom prst="rect">
              <a:avLst/>
            </a:prstGeom>
            <a:noFill/>
            <a:ln>
              <a:noFill/>
            </a:ln>
          </p:spPr>
          <p:txBody>
            <a:bodyPr spcFirstLastPara="1" wrap="square" lIns="0" tIns="0" rIns="0" bIns="0" anchor="t" anchorCtr="0">
              <a:spAutoFit/>
            </a:bodyPr>
            <a:lstStyle/>
            <a:p>
              <a:pPr>
                <a:lnSpc>
                  <a:spcPct val="150000"/>
                </a:lnSpc>
                <a:buSzPts val="1200"/>
              </a:pPr>
              <a:r>
                <a:rPr lang="zh-TW" altLang="en-US" sz="1400" dirty="0">
                  <a:solidFill>
                    <a:srgbClr val="444746"/>
                  </a:solidFill>
                  <a:latin typeface="微軟正黑體" panose="020B0604030504040204" pitchFamily="34" charset="-120"/>
                  <a:ea typeface="微軟正黑體" panose="020B0604030504040204" pitchFamily="34" charset="-120"/>
                  <a:sym typeface="Microsoft JhengHei"/>
                </a:rPr>
                <a:t>參考：</a:t>
              </a:r>
              <a:r>
                <a:rPr lang="zh-TW" altLang="en-US" sz="1400" b="1" dirty="0">
                  <a:solidFill>
                    <a:srgbClr val="444746"/>
                  </a:solidFill>
                  <a:latin typeface="微軟正黑體" panose="020B0604030504040204" pitchFamily="34" charset="-120"/>
                  <a:ea typeface="微軟正黑體" panose="020B0604030504040204" pitchFamily="34" charset="-120"/>
                  <a:sym typeface="Microsoft JhengHei"/>
                </a:rPr>
                <a:t>臺灣銀行</a:t>
              </a:r>
              <a:r>
                <a:rPr lang="en-US" altLang="zh-TW" sz="1400" dirty="0">
                  <a:solidFill>
                    <a:srgbClr val="444746"/>
                  </a:solidFill>
                  <a:latin typeface="微軟正黑體" panose="020B0604030504040204" pitchFamily="34" charset="-120"/>
                  <a:ea typeface="微軟正黑體" panose="020B0604030504040204" pitchFamily="34" charset="-120"/>
                  <a:sym typeface="Microsoft JhengHei"/>
                </a:rPr>
                <a:t>—</a:t>
              </a:r>
              <a:r>
                <a:rPr lang="zh-TW" altLang="en-US" sz="1400" b="1" dirty="0">
                  <a:solidFill>
                    <a:srgbClr val="444746"/>
                  </a:solidFill>
                  <a:latin typeface="微軟正黑體" panose="020B0604030504040204" pitchFamily="34" charset="-120"/>
                  <a:ea typeface="微軟正黑體" panose="020B0604030504040204" pitchFamily="34" charset="-120"/>
                  <a:sym typeface="Microsoft JhengHei"/>
                </a:rPr>
                <a:t>即期賣出匯率</a:t>
              </a:r>
              <a:endParaRPr sz="1400" b="1" i="0" u="none" strike="noStrike" cap="none" dirty="0">
                <a:solidFill>
                  <a:srgbClr val="000000"/>
                </a:solidFill>
                <a:latin typeface="微軟正黑體" panose="020B0604030504040204" pitchFamily="34" charset="-120"/>
                <a:ea typeface="微軟正黑體" panose="020B0604030504040204" pitchFamily="34" charset="-120"/>
                <a:sym typeface="Arial"/>
              </a:endParaRPr>
            </a:p>
          </p:txBody>
        </p:sp>
      </p:grpSp>
      <p:sp>
        <p:nvSpPr>
          <p:cNvPr id="21" name="投影片編號版面配置區 2">
            <a:extLst>
              <a:ext uri="{FF2B5EF4-FFF2-40B4-BE49-F238E27FC236}">
                <a16:creationId xmlns:a16="http://schemas.microsoft.com/office/drawing/2014/main" id="{4F2B9568-D4A2-4ADA-91D0-5E22F8F3DF3B}"/>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98</a:t>
            </a:fld>
            <a:endParaRPr lang="zh-TW" altLang="en-US" sz="1000" dirty="0">
              <a:solidFill>
                <a:schemeClr val="tx1"/>
              </a:solidFill>
            </a:endParaRPr>
          </a:p>
        </p:txBody>
      </p:sp>
      <p:pic>
        <p:nvPicPr>
          <p:cNvPr id="3" name="Q4">
            <a:hlinkClick r:id="" action="ppaction://media"/>
            <a:extLst>
              <a:ext uri="{FF2B5EF4-FFF2-40B4-BE49-F238E27FC236}">
                <a16:creationId xmlns:a16="http://schemas.microsoft.com/office/drawing/2014/main" id="{C4BBBA2F-4EB3-6F01-54F9-5230F6B559C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65021" y="1665992"/>
            <a:ext cx="512948" cy="512948"/>
          </a:xfrm>
          <a:prstGeom prst="rect">
            <a:avLst/>
          </a:prstGeom>
        </p:spPr>
      </p:pic>
      <p:pic>
        <p:nvPicPr>
          <p:cNvPr id="5" name="A4">
            <a:hlinkClick r:id="" action="ppaction://media"/>
            <a:extLst>
              <a:ext uri="{FF2B5EF4-FFF2-40B4-BE49-F238E27FC236}">
                <a16:creationId xmlns:a16="http://schemas.microsoft.com/office/drawing/2014/main" id="{740B73ED-B26D-F463-09E9-F1A32129C15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265021" y="4384761"/>
            <a:ext cx="512948" cy="512948"/>
          </a:xfrm>
          <a:prstGeom prst="rect">
            <a:avLst/>
          </a:prstGeom>
        </p:spPr>
      </p:pic>
    </p:spTree>
    <p:extLst>
      <p:ext uri="{BB962C8B-B14F-4D97-AF65-F5344CB8AC3E}">
        <p14:creationId xmlns:p14="http://schemas.microsoft.com/office/powerpoint/2010/main" val="62666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55"/>
                                        </p:tgtEl>
                                        <p:attrNameLst>
                                          <p:attrName>style.visibility</p:attrName>
                                        </p:attrNameLst>
                                      </p:cBhvr>
                                      <p:to>
                                        <p:strVal val="visible"/>
                                      </p:to>
                                    </p:set>
                                    <p:anim calcmode="lin" valueType="num">
                                      <p:cBhvr additive="base">
                                        <p:cTn id="7" dur="500"/>
                                        <p:tgtEl>
                                          <p:spTgt spid="165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44"/>
                                        </p:tgtEl>
                                        <p:attrNameLst>
                                          <p:attrName>style.visibility</p:attrName>
                                        </p:attrNameLst>
                                      </p:cBhvr>
                                      <p:to>
                                        <p:strVal val="visible"/>
                                      </p:to>
                                    </p:set>
                                    <p:anim calcmode="lin" valueType="num">
                                      <p:cBhvr additive="base">
                                        <p:cTn id="10" dur="500"/>
                                        <p:tgtEl>
                                          <p:spTgt spid="1644"/>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4968"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54"/>
                                        </p:tgtEl>
                                        <p:attrNameLst>
                                          <p:attrName>style.visibility</p:attrName>
                                        </p:attrNameLst>
                                      </p:cBhvr>
                                      <p:to>
                                        <p:strVal val="visible"/>
                                      </p:to>
                                    </p:set>
                                    <p:anim calcmode="lin" valueType="num">
                                      <p:cBhvr additive="base">
                                        <p:cTn id="17" dur="500"/>
                                        <p:tgtEl>
                                          <p:spTgt spid="1654"/>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53"/>
                                        </p:tgtEl>
                                        <p:attrNameLst>
                                          <p:attrName>style.visibility</p:attrName>
                                        </p:attrNameLst>
                                      </p:cBhvr>
                                      <p:to>
                                        <p:strVal val="visible"/>
                                      </p:to>
                                    </p:set>
                                    <p:anim calcmode="lin" valueType="num">
                                      <p:cBhvr additive="base">
                                        <p:cTn id="20" dur="500"/>
                                        <p:tgtEl>
                                          <p:spTgt spid="1653"/>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5736" fill="hold"/>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5"/>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p61"/>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662" name="Google Shape;1662;p61"/>
          <p:cNvSpPr txBox="1"/>
          <p:nvPr/>
        </p:nvSpPr>
        <p:spPr>
          <a:xfrm>
            <a:off x="2306012" y="1094817"/>
            <a:ext cx="6110624"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altLang="en-US" sz="2000" dirty="0">
                <a:latin typeface="Microsoft JhengHei"/>
                <a:ea typeface="Microsoft JhengHei"/>
                <a:cs typeface="Microsoft JhengHei"/>
                <a:sym typeface="Microsoft JhengHei"/>
              </a:rPr>
              <a:t>如果</a:t>
            </a:r>
            <a:r>
              <a:rPr lang="zh-TW" sz="2000" dirty="0">
                <a:latin typeface="Microsoft JhengHei"/>
                <a:ea typeface="Microsoft JhengHei"/>
                <a:cs typeface="Microsoft JhengHei"/>
                <a:sym typeface="Microsoft JhengHei"/>
              </a:rPr>
              <a:t>支出憑證上</a:t>
            </a:r>
            <a:r>
              <a:rPr lang="zh-TW" sz="2000" b="0" i="0" u="none" strike="noStrike" cap="none" dirty="0">
                <a:solidFill>
                  <a:srgbClr val="000000"/>
                </a:solidFill>
                <a:latin typeface="Microsoft JhengHei"/>
                <a:ea typeface="Microsoft JhengHei"/>
                <a:cs typeface="Microsoft JhengHei"/>
                <a:sym typeface="Microsoft JhengHei"/>
              </a:rPr>
              <a:t>應記明事項記載不清楚，</a:t>
            </a:r>
            <a:r>
              <a:rPr lang="zh-TW" altLang="en-US" sz="2000" b="0" i="0" u="none" strike="noStrike" cap="none" dirty="0">
                <a:solidFill>
                  <a:srgbClr val="000000"/>
                </a:solidFill>
                <a:latin typeface="Microsoft JhengHei"/>
                <a:ea typeface="Microsoft JhengHei"/>
                <a:cs typeface="Microsoft JhengHei"/>
                <a:sym typeface="Microsoft JhengHei"/>
              </a:rPr>
              <a:t>該</a:t>
            </a:r>
            <a:r>
              <a:rPr lang="zh-TW" sz="2000" b="0" i="0" u="none" strike="noStrike" cap="none" dirty="0">
                <a:solidFill>
                  <a:srgbClr val="000000"/>
                </a:solidFill>
                <a:latin typeface="Microsoft JhengHei"/>
                <a:ea typeface="Microsoft JhengHei"/>
                <a:cs typeface="Microsoft JhengHei"/>
                <a:sym typeface="Microsoft JhengHei"/>
              </a:rPr>
              <a:t>怎麼</a:t>
            </a:r>
            <a:r>
              <a:rPr lang="zh-TW" altLang="en-US" sz="2000" b="0" i="0" u="none" strike="noStrike" cap="none" dirty="0">
                <a:solidFill>
                  <a:srgbClr val="000000"/>
                </a:solidFill>
                <a:latin typeface="Microsoft JhengHei"/>
                <a:ea typeface="Microsoft JhengHei"/>
                <a:cs typeface="Microsoft JhengHei"/>
                <a:sym typeface="Microsoft JhengHei"/>
              </a:rPr>
              <a:t>處理</a:t>
            </a:r>
            <a:r>
              <a:rPr lang="zh-TW" sz="2000" b="0" i="0" u="none" strike="noStrike" cap="none" dirty="0">
                <a:solidFill>
                  <a:srgbClr val="000000"/>
                </a:solidFill>
                <a:latin typeface="Microsoft JhengHei"/>
                <a:ea typeface="Microsoft JhengHei"/>
                <a:cs typeface="Microsoft JhengHei"/>
                <a:sym typeface="Microsoft JhengHei"/>
              </a:rPr>
              <a:t>呢？</a:t>
            </a:r>
            <a:endParaRPr sz="20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None/>
            </a:pP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63" name="Google Shape;1663;p61"/>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664" name="Google Shape;1664;p6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65" name="Google Shape;1665;p6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66" name="Google Shape;1666;p6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67" name="Google Shape;1667;p6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68" name="Google Shape;1668;p61"/>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69" name="Google Shape;1669;p61"/>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70" name="Google Shape;1670;p61"/>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71" name="Google Shape;1671;p61"/>
          <p:cNvSpPr txBox="1"/>
          <p:nvPr/>
        </p:nvSpPr>
        <p:spPr>
          <a:xfrm>
            <a:off x="2306025" y="2708347"/>
            <a:ext cx="5809200" cy="1846659"/>
          </a:xfrm>
          <a:prstGeom prst="rect">
            <a:avLst/>
          </a:prstGeom>
          <a:noFill/>
          <a:ln>
            <a:noFill/>
          </a:ln>
        </p:spPr>
        <p:txBody>
          <a:bodyPr spcFirstLastPara="1" wrap="square" lIns="0" tIns="0" rIns="0" bIns="0" anchor="ctr" anchorCtr="0">
            <a:spAutoFit/>
          </a:bodyPr>
          <a:lstStyle/>
          <a:p>
            <a:pPr marL="457200" marR="0" lvl="0" indent="-457200" algn="just" rtl="0">
              <a:lnSpc>
                <a:spcPct val="150000"/>
              </a:lnSpc>
              <a:spcBef>
                <a:spcPts val="0"/>
              </a:spcBef>
              <a:spcAft>
                <a:spcPts val="0"/>
              </a:spcAft>
              <a:buAutoNum type="arabicPeriod"/>
            </a:pPr>
            <a:r>
              <a:rPr lang="zh-TW" sz="2000" b="0" i="0" u="none" strike="noStrike" cap="none" dirty="0">
                <a:solidFill>
                  <a:srgbClr val="000000"/>
                </a:solidFill>
                <a:latin typeface="Microsoft JhengHei"/>
                <a:ea typeface="Microsoft JhengHei"/>
                <a:cs typeface="Microsoft JhengHei"/>
                <a:sym typeface="Microsoft JhengHei"/>
              </a:rPr>
              <a:t>應請廠商補正，不能補正者，應由經手人加註說明，並簽章。</a:t>
            </a:r>
            <a:endParaRPr lang="en-US" altLang="zh-TW" dirty="0">
              <a:ea typeface="Microsoft JhengHei"/>
            </a:endParaRPr>
          </a:p>
          <a:p>
            <a:pPr marL="457200" marR="0" lvl="0" indent="-457200" algn="just" rtl="0">
              <a:lnSpc>
                <a:spcPct val="150000"/>
              </a:lnSpc>
              <a:spcBef>
                <a:spcPts val="0"/>
              </a:spcBef>
              <a:spcAft>
                <a:spcPts val="0"/>
              </a:spcAft>
              <a:buAutoNum type="arabicPeriod"/>
            </a:pPr>
            <a:r>
              <a:rPr lang="zh-TW" sz="2000" b="0" i="0" u="none" strike="noStrike" cap="none" dirty="0">
                <a:solidFill>
                  <a:srgbClr val="000000"/>
                </a:solidFill>
                <a:latin typeface="Microsoft JhengHei"/>
                <a:ea typeface="Microsoft JhengHei"/>
                <a:cs typeface="Microsoft JhengHei"/>
                <a:sym typeface="Microsoft JhengHei"/>
              </a:rPr>
              <a:t>發票載明項目僅列代號或非本國文者，應由經手</a:t>
            </a:r>
            <a:r>
              <a:rPr lang="zh-TW" altLang="en-US" sz="2000" b="0" i="0" u="none" strike="noStrike" cap="none" dirty="0">
                <a:solidFill>
                  <a:srgbClr val="000000"/>
                </a:solidFill>
                <a:latin typeface="Microsoft JhengHei"/>
                <a:ea typeface="Microsoft JhengHei"/>
                <a:cs typeface="Microsoft JhengHei"/>
                <a:sym typeface="Microsoft JhengHei"/>
              </a:rPr>
              <a:t>人加</a:t>
            </a:r>
            <a:r>
              <a:rPr lang="zh-TW" sz="2000" b="0" i="0" u="none" strike="noStrike" cap="none" dirty="0">
                <a:solidFill>
                  <a:srgbClr val="000000"/>
                </a:solidFill>
                <a:latin typeface="Microsoft JhengHei"/>
                <a:ea typeface="Microsoft JhengHei"/>
                <a:cs typeface="Microsoft JhengHei"/>
                <a:sym typeface="Microsoft JhengHei"/>
              </a:rPr>
              <a:t>註或擇要譯註品名。</a:t>
            </a: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672" name="Google Shape;1672;p61"/>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673" name="Google Shape;1673;p61"/>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674" name="Google Shape;1674;p61"/>
          <p:cNvSpPr txBox="1"/>
          <p:nvPr/>
        </p:nvSpPr>
        <p:spPr>
          <a:xfrm>
            <a:off x="1775100" y="345999"/>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Q5</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6F4D2AEE-B3B1-484C-A58A-8CD088AF43A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99</a:t>
            </a:fld>
            <a:endParaRPr lang="zh-TW" altLang="en-US" sz="1000" dirty="0">
              <a:solidFill>
                <a:schemeClr val="tx1"/>
              </a:solidFill>
            </a:endParaRPr>
          </a:p>
        </p:txBody>
      </p:sp>
      <p:pic>
        <p:nvPicPr>
          <p:cNvPr id="4" name="Q5">
            <a:hlinkClick r:id="" action="ppaction://media"/>
            <a:extLst>
              <a:ext uri="{FF2B5EF4-FFF2-40B4-BE49-F238E27FC236}">
                <a16:creationId xmlns:a16="http://schemas.microsoft.com/office/drawing/2014/main" id="{0AADDB75-2DAA-98FC-0ECC-E7DD04BE0A7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06012" y="1515759"/>
            <a:ext cx="471953" cy="471953"/>
          </a:xfrm>
          <a:prstGeom prst="rect">
            <a:avLst/>
          </a:prstGeom>
        </p:spPr>
      </p:pic>
      <p:pic>
        <p:nvPicPr>
          <p:cNvPr id="5" name="A5">
            <a:hlinkClick r:id="" action="ppaction://media"/>
            <a:extLst>
              <a:ext uri="{FF2B5EF4-FFF2-40B4-BE49-F238E27FC236}">
                <a16:creationId xmlns:a16="http://schemas.microsoft.com/office/drawing/2014/main" id="{74F514C8-E39A-5055-D1F2-143D53CFC96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566131" y="4083053"/>
            <a:ext cx="471953" cy="471953"/>
          </a:xfrm>
          <a:prstGeom prst="rect">
            <a:avLst/>
          </a:prstGeom>
        </p:spPr>
      </p:pic>
    </p:spTree>
    <p:extLst>
      <p:ext uri="{BB962C8B-B14F-4D97-AF65-F5344CB8AC3E}">
        <p14:creationId xmlns:p14="http://schemas.microsoft.com/office/powerpoint/2010/main" val="343910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62"/>
                                        </p:tgtEl>
                                        <p:attrNameLst>
                                          <p:attrName>style.visibility</p:attrName>
                                        </p:attrNameLst>
                                      </p:cBhvr>
                                      <p:to>
                                        <p:strVal val="visible"/>
                                      </p:to>
                                    </p:set>
                                    <p:anim calcmode="lin" valueType="num">
                                      <p:cBhvr additive="base">
                                        <p:cTn id="7" dur="500"/>
                                        <p:tgtEl>
                                          <p:spTgt spid="166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73"/>
                                        </p:tgtEl>
                                        <p:attrNameLst>
                                          <p:attrName>style.visibility</p:attrName>
                                        </p:attrNameLst>
                                      </p:cBhvr>
                                      <p:to>
                                        <p:strVal val="visible"/>
                                      </p:to>
                                    </p:set>
                                    <p:anim calcmode="lin" valueType="num">
                                      <p:cBhvr additive="base">
                                        <p:cTn id="10" dur="500"/>
                                        <p:tgtEl>
                                          <p:spTgt spid="1673"/>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5640"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72"/>
                                        </p:tgtEl>
                                        <p:attrNameLst>
                                          <p:attrName>style.visibility</p:attrName>
                                        </p:attrNameLst>
                                      </p:cBhvr>
                                      <p:to>
                                        <p:strVal val="visible"/>
                                      </p:to>
                                    </p:set>
                                    <p:anim calcmode="lin" valueType="num">
                                      <p:cBhvr additive="base">
                                        <p:cTn id="17" dur="500"/>
                                        <p:tgtEl>
                                          <p:spTgt spid="1672"/>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71"/>
                                        </p:tgtEl>
                                        <p:attrNameLst>
                                          <p:attrName>style.visibility</p:attrName>
                                        </p:attrNameLst>
                                      </p:cBhvr>
                                      <p:to>
                                        <p:strVal val="visible"/>
                                      </p:to>
                                    </p:set>
                                    <p:anim calcmode="lin" valueType="num">
                                      <p:cBhvr additive="base">
                                        <p:cTn id="20" dur="500"/>
                                        <p:tgtEl>
                                          <p:spTgt spid="1671"/>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34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1674</TotalTime>
  <Words>9877</Words>
  <Application>Microsoft Office PowerPoint</Application>
  <PresentationFormat>如螢幕大小 (16:9)</PresentationFormat>
  <Paragraphs>1401</Paragraphs>
  <Slides>118</Slides>
  <Notes>112</Notes>
  <HiddenSlides>0</HiddenSlides>
  <MMClips>16</MMClips>
  <ScaleCrop>false</ScaleCrop>
  <HeadingPairs>
    <vt:vector size="6" baseType="variant">
      <vt:variant>
        <vt:lpstr>使用字型</vt:lpstr>
      </vt:variant>
      <vt:variant>
        <vt:i4>13</vt:i4>
      </vt:variant>
      <vt:variant>
        <vt:lpstr>佈景主題</vt:lpstr>
      </vt:variant>
      <vt:variant>
        <vt:i4>2</vt:i4>
      </vt:variant>
      <vt:variant>
        <vt:lpstr>投影片標題</vt:lpstr>
      </vt:variant>
      <vt:variant>
        <vt:i4>118</vt:i4>
      </vt:variant>
    </vt:vector>
  </HeadingPairs>
  <TitlesOfParts>
    <vt:vector size="133" baseType="lpstr">
      <vt:lpstr>微軟正黑體</vt:lpstr>
      <vt:lpstr>新細明體</vt:lpstr>
      <vt:lpstr>Barlow Medium</vt:lpstr>
      <vt:lpstr>Calibri</vt:lpstr>
      <vt:lpstr>Vladimir Script</vt:lpstr>
      <vt:lpstr>Noto Sans Symbols</vt:lpstr>
      <vt:lpstr>Barlow SemiBold</vt:lpstr>
      <vt:lpstr>DM Sans</vt:lpstr>
      <vt:lpstr>Arial</vt:lpstr>
      <vt:lpstr>微軟正黑體</vt:lpstr>
      <vt:lpstr>Barlow</vt:lpstr>
      <vt:lpstr>Britannic Bold</vt:lpstr>
      <vt:lpstr>Ultra</vt:lpstr>
      <vt:lpstr>Office Theme</vt:lpstr>
      <vt:lpstr>1_Office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二聯式、三聯式統一發票</vt:lpstr>
      <vt:lpstr>二聯式、三聯式 收銀機統一發票</vt:lpstr>
      <vt:lpstr>電子發票</vt:lpstr>
      <vt:lpstr>收據</vt:lpstr>
      <vt:lpstr>收據</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SUYI YEH</cp:lastModifiedBy>
  <cp:revision>282</cp:revision>
  <cp:lastPrinted>2024-09-27T09:12:37Z</cp:lastPrinted>
  <dcterms:modified xsi:type="dcterms:W3CDTF">2025-09-11T08:08:50Z</dcterms:modified>
</cp:coreProperties>
</file>